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36"/>
  </p:notesMasterIdLst>
  <p:sldIdLst>
    <p:sldId id="404" r:id="rId2"/>
    <p:sldId id="342" r:id="rId3"/>
    <p:sldId id="473" r:id="rId4"/>
    <p:sldId id="474" r:id="rId5"/>
    <p:sldId id="472" r:id="rId6"/>
    <p:sldId id="257" r:id="rId7"/>
    <p:sldId id="344" r:id="rId8"/>
    <p:sldId id="302" r:id="rId9"/>
    <p:sldId id="345" r:id="rId10"/>
    <p:sldId id="308" r:id="rId11"/>
    <p:sldId id="272" r:id="rId12"/>
    <p:sldId id="459" r:id="rId13"/>
    <p:sldId id="460" r:id="rId14"/>
    <p:sldId id="461" r:id="rId15"/>
    <p:sldId id="462" r:id="rId16"/>
    <p:sldId id="463" r:id="rId17"/>
    <p:sldId id="464" r:id="rId18"/>
    <p:sldId id="465" r:id="rId19"/>
    <p:sldId id="392" r:id="rId20"/>
    <p:sldId id="393" r:id="rId21"/>
    <p:sldId id="394" r:id="rId22"/>
    <p:sldId id="329" r:id="rId23"/>
    <p:sldId id="466" r:id="rId24"/>
    <p:sldId id="467" r:id="rId25"/>
    <p:sldId id="468" r:id="rId26"/>
    <p:sldId id="478" r:id="rId27"/>
    <p:sldId id="480" r:id="rId28"/>
    <p:sldId id="330" r:id="rId29"/>
    <p:sldId id="391" r:id="rId30"/>
    <p:sldId id="475" r:id="rId31"/>
    <p:sldId id="476" r:id="rId32"/>
    <p:sldId id="477" r:id="rId33"/>
    <p:sldId id="445" r:id="rId34"/>
    <p:sldId id="33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ton, Diane" initials="KD" lastIdx="30" clrIdx="0">
    <p:extLst/>
  </p:cmAuthor>
  <p:cmAuthor id="2" name="Bailey Grey" initials="BG" lastIdx="39" clrIdx="1"/>
  <p:cmAuthor id="3" name="ELIZABETH LOCKWOOD"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8E"/>
    <a:srgbClr val="29A4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4"/>
    <p:restoredTop sz="94877"/>
  </p:normalViewPr>
  <p:slideViewPr>
    <p:cSldViewPr snapToGrid="0" snapToObjects="1">
      <p:cViewPr>
        <p:scale>
          <a:sx n="100" d="100"/>
          <a:sy n="100" d="100"/>
        </p:scale>
        <p:origin x="1704"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8C18-470A-D84B-A844-5FB8CEEDE845}" type="datetimeFigureOut">
              <a:rPr lang="en-US" smtClean="0"/>
              <a:t>10/25/16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E7250-4AA4-CD4E-A51F-9DA53FFAD257}" type="slidenum">
              <a:rPr lang="en-US" smtClean="0"/>
              <a:t>‹#›</a:t>
            </a:fld>
            <a:endParaRPr lang="en-US"/>
          </a:p>
        </p:txBody>
      </p:sp>
    </p:spTree>
    <p:extLst>
      <p:ext uri="{BB962C8B-B14F-4D97-AF65-F5344CB8AC3E}">
        <p14:creationId xmlns:p14="http://schemas.microsoft.com/office/powerpoint/2010/main" val="1877333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0E7250-4AA4-CD4E-A51F-9DA53FFAD257}" type="slidenum">
              <a:rPr lang="en-US" smtClean="0"/>
              <a:t>3</a:t>
            </a:fld>
            <a:endParaRPr lang="en-US"/>
          </a:p>
        </p:txBody>
      </p:sp>
    </p:spTree>
    <p:extLst>
      <p:ext uri="{BB962C8B-B14F-4D97-AF65-F5344CB8AC3E}">
        <p14:creationId xmlns:p14="http://schemas.microsoft.com/office/powerpoint/2010/main" val="443306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a:t>
            </a:r>
            <a:r>
              <a:rPr lang="en-US" dirty="0" smtClean="0"/>
              <a:t> </a:t>
            </a:r>
            <a:r>
              <a:rPr lang="en-US" sz="1200" i="1" kern="1200" dirty="0" smtClean="0">
                <a:solidFill>
                  <a:schemeClr val="tx1"/>
                </a:solidFill>
                <a:effectLst/>
                <a:latin typeface="+mn-lt"/>
                <a:ea typeface="+mn-ea"/>
                <a:cs typeface="+mn-cs"/>
              </a:rPr>
              <a:t>“It was the first time in human history that we as human beings reached consensus on the future of development,” UN DESA’s Under-Secretary-General Wu </a:t>
            </a:r>
            <a:r>
              <a:rPr lang="en-US" sz="1200" i="1" kern="1200" dirty="0" err="1" smtClean="0">
                <a:solidFill>
                  <a:schemeClr val="tx1"/>
                </a:solidFill>
                <a:effectLst/>
                <a:latin typeface="+mn-lt"/>
                <a:ea typeface="+mn-ea"/>
                <a:cs typeface="+mn-cs"/>
              </a:rPr>
              <a:t>Hongbo</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6</a:t>
            </a:fld>
            <a:endParaRPr lang="en-US"/>
          </a:p>
        </p:txBody>
      </p:sp>
    </p:spTree>
    <p:extLst>
      <p:ext uri="{BB962C8B-B14F-4D97-AF65-F5344CB8AC3E}">
        <p14:creationId xmlns:p14="http://schemas.microsoft.com/office/powerpoint/2010/main" val="300714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10</a:t>
            </a:fld>
            <a:endParaRPr lang="en-US"/>
          </a:p>
        </p:txBody>
      </p:sp>
    </p:spTree>
    <p:extLst>
      <p:ext uri="{BB962C8B-B14F-4D97-AF65-F5344CB8AC3E}">
        <p14:creationId xmlns:p14="http://schemas.microsoft.com/office/powerpoint/2010/main" val="201476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22</a:t>
            </a:fld>
            <a:endParaRPr lang="en-US" dirty="0"/>
          </a:p>
        </p:txBody>
      </p:sp>
    </p:spTree>
    <p:extLst>
      <p:ext uri="{BB962C8B-B14F-4D97-AF65-F5344CB8AC3E}">
        <p14:creationId xmlns:p14="http://schemas.microsoft.com/office/powerpoint/2010/main" val="179368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28</a:t>
            </a:fld>
            <a:endParaRPr lang="en-US"/>
          </a:p>
        </p:txBody>
      </p:sp>
    </p:spTree>
    <p:extLst>
      <p:ext uri="{BB962C8B-B14F-4D97-AF65-F5344CB8AC3E}">
        <p14:creationId xmlns:p14="http://schemas.microsoft.com/office/powerpoint/2010/main" val="138413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29</a:t>
            </a:fld>
            <a:endParaRPr lang="en-US"/>
          </a:p>
        </p:txBody>
      </p:sp>
    </p:spTree>
    <p:extLst>
      <p:ext uri="{BB962C8B-B14F-4D97-AF65-F5344CB8AC3E}">
        <p14:creationId xmlns:p14="http://schemas.microsoft.com/office/powerpoint/2010/main" val="126455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A54FE5-C4CC-5C4E-A0CA-4B32F7055B79}" type="datetime2">
              <a:rPr lang="en-US" smtClean="0"/>
              <a:t>Tuesday, October 25,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26358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55D23-79E0-D847-9242-9749492752E5}" type="datetime2">
              <a:rPr lang="en-US" smtClean="0"/>
              <a:t>Tuesday, October 25,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095699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00A31-80C4-F547-B415-35DCD6C6C0B5}" type="datetime2">
              <a:rPr lang="en-US" smtClean="0"/>
              <a:t>Tuesday, October 25,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45509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22E773-107F-D047-B1A4-2C2F9CE4C62B}" type="datetime2">
              <a:rPr lang="en-US" smtClean="0"/>
              <a:t>Tuesday, October 25,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5231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535B4-EBD3-E24F-89F0-D612D809FFCB}" type="datetime2">
              <a:rPr lang="en-US" smtClean="0"/>
              <a:t>Tuesday, October 25,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58411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EDB9B6C-E23A-2B45-8209-A1A696046343}" type="datetime2">
              <a:rPr lang="en-US" smtClean="0"/>
              <a:t>Tuesday, October 25,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5065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D155395-0854-1442-BA9A-6621CE2F1F0B}" type="datetime2">
              <a:rPr lang="en-US" smtClean="0"/>
              <a:t>Tuesday, October 25,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48488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62296-C20A-F245-AC20-1F19293B3A21}" type="datetime2">
              <a:rPr lang="en-US" smtClean="0"/>
              <a:t>Tuesday, October 25,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6726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62286-5639-E943-9F15-D1FF660D39F5}" type="datetime2">
              <a:rPr lang="en-US" smtClean="0"/>
              <a:t>Tuesday, October 25,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439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8E"/>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2C4A8E"/>
                </a:solidFill>
              </a:defRPr>
            </a:lvl1pPr>
            <a:lvl2pPr>
              <a:defRPr>
                <a:solidFill>
                  <a:srgbClr val="2C4A8E"/>
                </a:solidFill>
              </a:defRPr>
            </a:lvl2pPr>
            <a:lvl3pPr>
              <a:defRPr>
                <a:solidFill>
                  <a:srgbClr val="2C4A8E"/>
                </a:solidFill>
              </a:defRPr>
            </a:lvl3pPr>
            <a:lvl4pPr>
              <a:defRPr>
                <a:solidFill>
                  <a:srgbClr val="2C4A8E"/>
                </a:solidFill>
              </a:defRPr>
            </a:lvl4pPr>
            <a:lvl5pPr>
              <a:defRPr>
                <a:solidFill>
                  <a:srgbClr val="2C4A8E"/>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B2F60B-99EE-884B-9AF0-53F27D9540DC}" type="datetime2">
              <a:rPr lang="en-US" smtClean="0"/>
              <a:t>Tuesday, October 25,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3904" y="6229024"/>
            <a:ext cx="1498655" cy="5095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7761" y="6228960"/>
            <a:ext cx="864885" cy="509607"/>
          </a:xfrm>
          <a:prstGeom prst="rect">
            <a:avLst/>
          </a:prstGeom>
        </p:spPr>
      </p:pic>
    </p:spTree>
    <p:extLst>
      <p:ext uri="{BB962C8B-B14F-4D97-AF65-F5344CB8AC3E}">
        <p14:creationId xmlns:p14="http://schemas.microsoft.com/office/powerpoint/2010/main" val="633784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5B798-B765-EE48-A651-E392F244A35D}" type="datetime2">
              <a:rPr lang="en-US" smtClean="0"/>
              <a:t>Tuesday, October 25,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9953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F7CED2-5AC6-3E44-BF0B-D48667A718CA}" type="datetime2">
              <a:rPr lang="en-US" smtClean="0"/>
              <a:t>Tuesday, October 25,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23088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73D4C-D69D-464E-B60D-1188F650A618}" type="datetime2">
              <a:rPr lang="en-US" smtClean="0"/>
              <a:t>Tuesday, October 25,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5990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0324A04-7C05-7242-B9DF-6C9CA6F25381}" type="datetime2">
              <a:rPr lang="en-US" smtClean="0"/>
              <a:t>Tuesday, October 25, 2016</a:t>
            </a:fld>
            <a:endParaRPr lang="en-US"/>
          </a:p>
        </p:txBody>
      </p:sp>
      <p:sp>
        <p:nvSpPr>
          <p:cNvPr id="5" name="Footer Placeholder 3"/>
          <p:cNvSpPr>
            <a:spLocks noGrp="1"/>
          </p:cNvSpPr>
          <p:nvPr>
            <p:ph type="ftr" sz="quarter" idx="11"/>
          </p:nvPr>
        </p:nvSpPr>
        <p:spPr/>
        <p:txBody>
          <a:bodyPr/>
          <a:lstStyle/>
          <a:p>
            <a:pPr algn="r"/>
            <a:endParaRPr lang="en-US" dirty="0"/>
          </a:p>
        </p:txBody>
      </p:sp>
      <p:sp>
        <p:nvSpPr>
          <p:cNvPr id="6"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6193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A1C0FB-9B72-E046-84C5-DC7ADE5C3D42}" type="datetime2">
              <a:rPr lang="en-US" smtClean="0"/>
              <a:t>Tuesday, October 25, 2016</a:t>
            </a:fld>
            <a:endParaRPr lang="en-US"/>
          </a:p>
        </p:txBody>
      </p:sp>
      <p:sp>
        <p:nvSpPr>
          <p:cNvPr id="5" name="Footer Placeholder 2"/>
          <p:cNvSpPr>
            <a:spLocks noGrp="1"/>
          </p:cNvSpPr>
          <p:nvPr>
            <p:ph type="ftr" sz="quarter" idx="11"/>
          </p:nvPr>
        </p:nvSpPr>
        <p:spPr/>
        <p:txBody>
          <a:bodyPr/>
          <a:lstStyle/>
          <a:p>
            <a:pPr algn="r"/>
            <a:endParaRPr lang="en-US" dirty="0"/>
          </a:p>
        </p:txBody>
      </p:sp>
      <p:sp>
        <p:nvSpPr>
          <p:cNvPr id="6"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03153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0C6EC05-5DA3-E743-AF7E-CA30F72D2173}" type="datetime2">
              <a:rPr lang="en-US" smtClean="0"/>
              <a:t>Tuesday, October 25, 2016</a:t>
            </a:fld>
            <a:endParaRPr lang="en-US"/>
          </a:p>
        </p:txBody>
      </p:sp>
      <p:sp>
        <p:nvSpPr>
          <p:cNvPr id="5" name="Footer Placeholder 5"/>
          <p:cNvSpPr>
            <a:spLocks noGrp="1"/>
          </p:cNvSpPr>
          <p:nvPr>
            <p:ph type="ftr" sz="quarter" idx="11"/>
          </p:nvPr>
        </p:nvSpPr>
        <p:spPr/>
        <p:txBody>
          <a:bodyPr/>
          <a:lstStyle/>
          <a:p>
            <a:pPr algn="r"/>
            <a:endParaRPr lang="en-US" dirty="0"/>
          </a:p>
        </p:txBody>
      </p:sp>
      <p:sp>
        <p:nvSpPr>
          <p:cNvPr id="6"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525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23B05-B398-0249-925A-DF5C8C677F08}" type="datetime2">
              <a:rPr lang="en-US" smtClean="0"/>
              <a:t>Tuesday, October 25,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241793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B92250B-851E-B74D-8AAA-9CBB645B2498}" type="datetime2">
              <a:rPr lang="en-US" smtClean="0"/>
              <a:t>Tuesday, October 25, 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1895074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org/en/africa/osaa/pdf/au/agenda2063.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un.org/esa/ffd/ffd3/" TargetMode="External"/><Relationship Id="rId4" Type="http://schemas.openxmlformats.org/officeDocument/2006/relationships/hyperlink" Target="https://sustainabledevelopment.un.org/hlpf" TargetMode="External"/><Relationship Id="rId5" Type="http://schemas.openxmlformats.org/officeDocument/2006/relationships/hyperlink" Target="http://beijing20.unwomen.org/en/about" TargetMode="External"/><Relationship Id="rId6" Type="http://schemas.openxmlformats.org/officeDocument/2006/relationships/hyperlink" Target="http://www.unisdr.org/we/coordinate/sendai-framework" TargetMode="External"/><Relationship Id="rId1" Type="http://schemas.openxmlformats.org/officeDocument/2006/relationships/slideLayout" Target="../slideLayouts/slideLayout2.xml"/><Relationship Id="rId2" Type="http://schemas.openxmlformats.org/officeDocument/2006/relationships/hyperlink" Target="http://sustainabledevelopment.un.org/post2015/transformingourworl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427" y="1769806"/>
            <a:ext cx="7521676" cy="1363288"/>
          </a:xfrm>
        </p:spPr>
        <p:txBody>
          <a:bodyPr/>
          <a:lstStyle/>
          <a:p>
            <a:r>
              <a:rPr lang="en-US" sz="8000" dirty="0" smtClean="0">
                <a:solidFill>
                  <a:srgbClr val="2C4A8E"/>
                </a:solidFill>
                <a:latin typeface="Arial" charset="0"/>
                <a:ea typeface="Arial" charset="0"/>
                <a:cs typeface="Arial" charset="0"/>
              </a:rPr>
              <a:t/>
            </a:r>
            <a:br>
              <a:rPr lang="en-US" sz="8000" dirty="0" smtClean="0">
                <a:solidFill>
                  <a:srgbClr val="2C4A8E"/>
                </a:solidFill>
                <a:latin typeface="Arial" charset="0"/>
                <a:ea typeface="Arial" charset="0"/>
                <a:cs typeface="Arial" charset="0"/>
              </a:rPr>
            </a:br>
            <a:r>
              <a:rPr lang="en-US" sz="6900" dirty="0">
                <a:solidFill>
                  <a:srgbClr val="2C4A8E"/>
                </a:solidFill>
                <a:latin typeface="Arial" charset="0"/>
                <a:ea typeface="Arial" charset="0"/>
                <a:cs typeface="Arial" charset="0"/>
              </a:rPr>
              <a:t>T</a:t>
            </a:r>
            <a:r>
              <a:rPr lang="en-US" sz="6900" dirty="0" smtClean="0">
                <a:solidFill>
                  <a:srgbClr val="2C4A8E"/>
                </a:solidFill>
                <a:latin typeface="Arial" charset="0"/>
                <a:ea typeface="Arial" charset="0"/>
                <a:cs typeface="Arial" charset="0"/>
              </a:rPr>
              <a:t>he 2030 Agenda</a:t>
            </a:r>
            <a:endParaRPr lang="en-US" sz="6900" dirty="0">
              <a:solidFill>
                <a:srgbClr val="2C4A8E"/>
              </a:solidFill>
              <a:latin typeface="Arial" charset="0"/>
              <a:ea typeface="Arial" charset="0"/>
              <a:cs typeface="Arial" charset="0"/>
            </a:endParaRPr>
          </a:p>
        </p:txBody>
      </p:sp>
      <p:sp>
        <p:nvSpPr>
          <p:cNvPr id="3" name="Subtitle 2"/>
          <p:cNvSpPr>
            <a:spLocks noGrp="1"/>
          </p:cNvSpPr>
          <p:nvPr>
            <p:ph type="subTitle" idx="1"/>
          </p:nvPr>
        </p:nvSpPr>
        <p:spPr>
          <a:xfrm>
            <a:off x="678427" y="3133094"/>
            <a:ext cx="7285702" cy="461419"/>
          </a:xfrm>
        </p:spPr>
        <p:txBody>
          <a:bodyPr>
            <a:normAutofit/>
          </a:bodyPr>
          <a:lstStyle/>
          <a:p>
            <a:pPr algn="ctr"/>
            <a:r>
              <a:rPr lang="en-US" sz="2400" dirty="0" smtClean="0">
                <a:solidFill>
                  <a:srgbClr val="29A4CE"/>
                </a:solidFill>
              </a:rPr>
              <a:t>The inclusion of persons with </a:t>
            </a:r>
            <a:r>
              <a:rPr lang="en-US" sz="2400" dirty="0" smtClean="0">
                <a:solidFill>
                  <a:srgbClr val="29A4CE"/>
                </a:solidFill>
                <a:latin typeface="Arial" charset="0"/>
                <a:ea typeface="Arial" charset="0"/>
                <a:cs typeface="Arial" charset="0"/>
              </a:rPr>
              <a:t>disabilities </a:t>
            </a:r>
            <a:endParaRPr lang="en-US" sz="2400" dirty="0">
              <a:solidFill>
                <a:srgbClr val="29A4CE"/>
              </a:solidFill>
              <a:latin typeface="Arial" charset="0"/>
              <a:ea typeface="Arial" charset="0"/>
              <a:cs typeface="Arial"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722" y="5284793"/>
            <a:ext cx="2324100" cy="7901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442" y="5284793"/>
            <a:ext cx="1341087" cy="790194"/>
          </a:xfrm>
          <a:prstGeom prst="rect">
            <a:avLst/>
          </a:prstGeom>
        </p:spPr>
      </p:pic>
      <p:sp>
        <p:nvSpPr>
          <p:cNvPr id="6" name="Subtitle 2"/>
          <p:cNvSpPr txBox="1">
            <a:spLocks/>
          </p:cNvSpPr>
          <p:nvPr/>
        </p:nvSpPr>
        <p:spPr>
          <a:xfrm>
            <a:off x="678427" y="4126833"/>
            <a:ext cx="7285702" cy="935534"/>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0" i="0" kern="1200" cap="all">
                <a:solidFill>
                  <a:schemeClr val="accent1">
                    <a:lumMod val="60000"/>
                    <a:lumOff val="40000"/>
                  </a:schemeClr>
                </a:solidFill>
                <a:latin typeface="+mj-lt"/>
                <a:ea typeface="+mj-ea"/>
                <a:cs typeface="+mj-cs"/>
              </a:defRPr>
            </a:lvl1pPr>
            <a:lvl2pPr marL="457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2400" dirty="0" smtClean="0"/>
              <a:t>the </a:t>
            </a:r>
            <a:r>
              <a:rPr lang="en-US" sz="2400" dirty="0"/>
              <a:t>way forward: </a:t>
            </a:r>
            <a:r>
              <a:rPr lang="en-US" sz="2400" dirty="0" smtClean="0"/>
              <a:t>THE Role </a:t>
            </a:r>
            <a:r>
              <a:rPr lang="en-US" sz="2400" dirty="0"/>
              <a:t>of the International Disability </a:t>
            </a:r>
            <a:r>
              <a:rPr lang="en-US" sz="2400" dirty="0" smtClean="0"/>
              <a:t>Sector</a:t>
            </a:r>
          </a:p>
          <a:p>
            <a:pPr algn="ctr"/>
            <a:r>
              <a:rPr lang="en-US" sz="2400" dirty="0" smtClean="0"/>
              <a:t>Dr. Elizabeth Lockwood </a:t>
            </a:r>
            <a:endParaRPr lang="en-US" sz="2400" dirty="0">
              <a:solidFill>
                <a:srgbClr val="2C4A8E"/>
              </a:solidFill>
              <a:latin typeface="Arial" charset="0"/>
              <a:ea typeface="Arial" charset="0"/>
              <a:cs typeface="Arial" charset="0"/>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pPr/>
              <a:t>1</a:t>
            </a:fld>
            <a:endParaRPr lang="en-US"/>
          </a:p>
        </p:txBody>
      </p:sp>
    </p:spTree>
    <p:extLst>
      <p:ext uri="{BB962C8B-B14F-4D97-AF65-F5344CB8AC3E}">
        <p14:creationId xmlns:p14="http://schemas.microsoft.com/office/powerpoint/2010/main" val="1757565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Political balance of the 2030 Agenda</a:t>
            </a:r>
            <a:endParaRPr lang="en-US" dirty="0"/>
          </a:p>
        </p:txBody>
      </p:sp>
      <p:sp>
        <p:nvSpPr>
          <p:cNvPr id="3" name="Content Placeholder 2"/>
          <p:cNvSpPr>
            <a:spLocks noGrp="1"/>
          </p:cNvSpPr>
          <p:nvPr>
            <p:ph idx="1"/>
          </p:nvPr>
        </p:nvSpPr>
        <p:spPr>
          <a:xfrm>
            <a:off x="484710" y="2052925"/>
            <a:ext cx="7400506" cy="4195481"/>
          </a:xfrm>
        </p:spPr>
        <p:txBody>
          <a:bodyPr>
            <a:normAutofit/>
          </a:bodyPr>
          <a:lstStyle/>
          <a:p>
            <a:r>
              <a:rPr lang="en-US" dirty="0" smtClean="0"/>
              <a:t>The political balance of the Agenda can be summarized as: </a:t>
            </a:r>
            <a:r>
              <a:rPr lang="en-US" dirty="0" smtClean="0">
                <a:solidFill>
                  <a:schemeClr val="accent5">
                    <a:lumMod val="50000"/>
                  </a:schemeClr>
                </a:solidFill>
              </a:rPr>
              <a:t>Universal Ambition </a:t>
            </a:r>
            <a:r>
              <a:rPr lang="en-US" dirty="0"/>
              <a:t>vs. </a:t>
            </a:r>
            <a:r>
              <a:rPr lang="en-US" dirty="0">
                <a:solidFill>
                  <a:srgbClr val="FF0000"/>
                </a:solidFill>
              </a:rPr>
              <a:t>National </a:t>
            </a:r>
            <a:r>
              <a:rPr lang="en-US" dirty="0" smtClean="0">
                <a:solidFill>
                  <a:srgbClr val="FF0000"/>
                </a:solidFill>
              </a:rPr>
              <a:t>Ownership</a:t>
            </a:r>
          </a:p>
          <a:p>
            <a:r>
              <a:rPr lang="en-GB" dirty="0" smtClean="0"/>
              <a:t>The Declaration defines the concept of national ownership as a counterweight to its universality, which is reflected and reinforced throughout the entire Agenda:</a:t>
            </a:r>
          </a:p>
          <a:p>
            <a:r>
              <a:rPr lang="en-GB" dirty="0" smtClean="0"/>
              <a:t>“This is an Agenda of </a:t>
            </a:r>
            <a:r>
              <a:rPr lang="en-GB" dirty="0" smtClean="0">
                <a:solidFill>
                  <a:schemeClr val="accent5">
                    <a:lumMod val="50000"/>
                  </a:schemeClr>
                </a:solidFill>
              </a:rPr>
              <a:t>unprecedented scope and significance.</a:t>
            </a:r>
            <a:r>
              <a:rPr lang="en-US" dirty="0" smtClean="0">
                <a:solidFill>
                  <a:schemeClr val="accent5">
                    <a:lumMod val="50000"/>
                  </a:schemeClr>
                </a:solidFill>
              </a:rPr>
              <a:t> </a:t>
            </a:r>
            <a:r>
              <a:rPr lang="en-GB" dirty="0" smtClean="0">
                <a:solidFill>
                  <a:schemeClr val="accent5">
                    <a:lumMod val="50000"/>
                  </a:schemeClr>
                </a:solidFill>
              </a:rPr>
              <a:t>It is accepted by all countries and is applicable to all</a:t>
            </a:r>
            <a:r>
              <a:rPr lang="en-GB" dirty="0" smtClean="0"/>
              <a:t>, taking into account</a:t>
            </a:r>
            <a:r>
              <a:rPr lang="en-GB" dirty="0" smtClean="0">
                <a:solidFill>
                  <a:srgbClr val="FF0000"/>
                </a:solidFill>
              </a:rPr>
              <a:t> different national realities, capacities and levels of development and respecting national policies and priorities</a:t>
            </a:r>
            <a:r>
              <a:rPr lang="en-GB" dirty="0" smtClean="0"/>
              <a:t>” (</a:t>
            </a:r>
            <a:r>
              <a:rPr lang="en-GB" dirty="0" err="1" smtClean="0"/>
              <a:t>para</a:t>
            </a:r>
            <a:r>
              <a:rPr lang="en-GB" dirty="0" smtClean="0"/>
              <a:t> 5)</a:t>
            </a:r>
            <a:endParaRPr lang="en-US" dirty="0" smtClean="0"/>
          </a:p>
          <a:p>
            <a:endParaRPr lang="en-US" dirty="0"/>
          </a:p>
        </p:txBody>
      </p:sp>
      <p:sp>
        <p:nvSpPr>
          <p:cNvPr id="4" name="TextBox 3"/>
          <p:cNvSpPr txBox="1"/>
          <p:nvPr/>
        </p:nvSpPr>
        <p:spPr>
          <a:xfrm>
            <a:off x="609600" y="-491067"/>
            <a:ext cx="184731"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10</a:t>
            </a:fld>
            <a:endParaRPr lang="en-US"/>
          </a:p>
        </p:txBody>
      </p:sp>
    </p:spTree>
    <p:extLst>
      <p:ext uri="{BB962C8B-B14F-4D97-AF65-F5344CB8AC3E}">
        <p14:creationId xmlns:p14="http://schemas.microsoft.com/office/powerpoint/2010/main" val="1633100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571471"/>
            <a:ext cx="7055380" cy="1400530"/>
          </a:xfrm>
        </p:spPr>
        <p:txBody>
          <a:bodyPr>
            <a:normAutofit/>
          </a:bodyPr>
          <a:lstStyle/>
          <a:p>
            <a:r>
              <a:rPr lang="en-US" dirty="0" smtClean="0"/>
              <a:t>Sustainable Development Goals (SDGs): Background</a:t>
            </a:r>
            <a:endParaRPr lang="en-US" dirty="0"/>
          </a:p>
        </p:txBody>
      </p:sp>
      <p:sp>
        <p:nvSpPr>
          <p:cNvPr id="3" name="Content Placeholder 2"/>
          <p:cNvSpPr>
            <a:spLocks noGrp="1"/>
          </p:cNvSpPr>
          <p:nvPr>
            <p:ph idx="1"/>
          </p:nvPr>
        </p:nvSpPr>
        <p:spPr>
          <a:xfrm>
            <a:off x="484710" y="2088444"/>
            <a:ext cx="7744890" cy="3944423"/>
          </a:xfrm>
        </p:spPr>
        <p:txBody>
          <a:bodyPr>
            <a:normAutofit/>
          </a:bodyPr>
          <a:lstStyle/>
          <a:p>
            <a:r>
              <a:rPr lang="en-US" dirty="0" smtClean="0"/>
              <a:t>The SDGs were developed by the UN Open Working Group on Sustainable Development between </a:t>
            </a:r>
            <a:r>
              <a:rPr lang="en-US" dirty="0"/>
              <a:t>March 14, 2013 to July 19, </a:t>
            </a:r>
            <a:r>
              <a:rPr lang="en-US" dirty="0" smtClean="0"/>
              <a:t>2014.</a:t>
            </a:r>
          </a:p>
          <a:p>
            <a:r>
              <a:rPr lang="en-US" dirty="0" smtClean="0"/>
              <a:t>The post-2015 intergovernmental negotiations (</a:t>
            </a:r>
            <a:r>
              <a:rPr lang="en-US" dirty="0"/>
              <a:t>January 19 to August 2, </a:t>
            </a:r>
            <a:r>
              <a:rPr lang="en-US" dirty="0" smtClean="0"/>
              <a:t>2015) took over the SDGs with minor changes.</a:t>
            </a:r>
          </a:p>
          <a:p>
            <a:r>
              <a:rPr lang="en-US" dirty="0" smtClean="0"/>
              <a:t>The SDGs became an integral part of the 2030 Agenda, but it is important to keep in mind that the SDGs are just one of the 2030 Agenda chapters, among the </a:t>
            </a:r>
            <a:r>
              <a:rPr lang="en-US" dirty="0"/>
              <a:t>Preamble, Declaration, Sustainable Development Goals and targets, Means of implementation and the Global Partnership, Follow-up and </a:t>
            </a:r>
            <a:r>
              <a:rPr lang="en-US" dirty="0" smtClean="0"/>
              <a:t>Review.</a:t>
            </a:r>
            <a:endParaRPr lang="en-US" dirty="0"/>
          </a:p>
          <a:p>
            <a:endParaRPr lang="en-US" dirty="0"/>
          </a:p>
          <a:p>
            <a:endParaRPr lang="en-US" dirty="0">
              <a:solidFill>
                <a:srgbClr val="D2533C"/>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a:p>
        </p:txBody>
      </p:sp>
    </p:spTree>
    <p:extLst>
      <p:ext uri="{BB962C8B-B14F-4D97-AF65-F5344CB8AC3E}">
        <p14:creationId xmlns:p14="http://schemas.microsoft.com/office/powerpoint/2010/main" val="243741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752600"/>
          </a:xfrm>
          <a:solidFill>
            <a:schemeClr val="accent6">
              <a:lumMod val="60000"/>
              <a:lumOff val="40000"/>
            </a:schemeClr>
          </a:solidFill>
        </p:spPr>
        <p:txBody>
          <a:bodyPr>
            <a:normAutofit fontScale="90000"/>
          </a:bodyPr>
          <a:lstStyle/>
          <a:p>
            <a:r>
              <a:rPr lang="en-US" b="1" dirty="0" smtClean="0">
                <a:latin typeface="Georgia" pitchFamily="18" charset="0"/>
                <a:cs typeface="Tahoma" pitchFamily="34" charset="0"/>
              </a:rPr>
              <a:t>UNFINISHED BUSINESS OF THE MDGS (SDGS 1-5)</a:t>
            </a:r>
            <a:br>
              <a:rPr lang="en-US" b="1" dirty="0" smtClean="0">
                <a:latin typeface="Georgia" pitchFamily="18" charset="0"/>
                <a:cs typeface="Tahoma" pitchFamily="34" charset="0"/>
              </a:rPr>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3353091" cy="273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087563"/>
            <a:ext cx="2822575"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12</a:t>
            </a:fld>
            <a:endParaRPr lang="en-US"/>
          </a:p>
        </p:txBody>
      </p:sp>
    </p:spTree>
    <p:extLst>
      <p:ext uri="{BB962C8B-B14F-4D97-AF65-F5344CB8AC3E}">
        <p14:creationId xmlns:p14="http://schemas.microsoft.com/office/powerpoint/2010/main" val="15116552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057400"/>
          </a:xfrm>
          <a:solidFill>
            <a:schemeClr val="accent6">
              <a:lumMod val="60000"/>
              <a:lumOff val="40000"/>
            </a:schemeClr>
          </a:solidFill>
        </p:spPr>
        <p:txBody>
          <a:bodyPr>
            <a:normAutofit fontScale="90000"/>
          </a:bodyPr>
          <a:lstStyle/>
          <a:p>
            <a:r>
              <a:rPr lang="en-US" b="1" dirty="0" smtClean="0">
                <a:latin typeface="Georgia" pitchFamily="18" charset="0"/>
                <a:cs typeface="Tahoma" pitchFamily="34" charset="0"/>
              </a:rPr>
              <a:t>UNFINISHED BUSINESS OF THE MDGS- (SDGS 1-5)CONT’</a:t>
            </a:r>
            <a:br>
              <a:rPr lang="en-US" b="1" dirty="0" smtClean="0">
                <a:latin typeface="Georgia" pitchFamily="18" charset="0"/>
                <a:cs typeface="Tahoma" pitchFamily="34" charset="0"/>
              </a:rPr>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332037"/>
            <a:ext cx="60250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1658125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p:spPr>
        <p:txBody>
          <a:bodyPr/>
          <a:lstStyle/>
          <a:p>
            <a:r>
              <a:rPr lang="en-US" b="1" dirty="0" smtClean="0">
                <a:latin typeface="Georgia" pitchFamily="18" charset="0"/>
                <a:cs typeface="Tahoma" pitchFamily="34" charset="0"/>
              </a:rPr>
              <a:t>NEW AREAS  - (SDGs 6-11)</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3679" y="1600200"/>
            <a:ext cx="611664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14</a:t>
            </a:fld>
            <a:endParaRPr lang="en-US"/>
          </a:p>
        </p:txBody>
      </p:sp>
    </p:spTree>
    <p:extLst>
      <p:ext uri="{BB962C8B-B14F-4D97-AF65-F5344CB8AC3E}">
        <p14:creationId xmlns:p14="http://schemas.microsoft.com/office/powerpoint/2010/main" val="2131173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p:spPr>
        <p:txBody>
          <a:bodyPr>
            <a:normAutofit/>
          </a:bodyPr>
          <a:lstStyle/>
          <a:p>
            <a:r>
              <a:rPr lang="en-US" b="1" dirty="0" smtClean="0">
                <a:latin typeface="Georgia" pitchFamily="18" charset="0"/>
                <a:cs typeface="Tahoma" pitchFamily="34" charset="0"/>
              </a:rPr>
              <a:t>NEW AREAS  - (SDGs 6-11) CONT’</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848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20075240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47800"/>
          </a:xfrm>
          <a:solidFill>
            <a:schemeClr val="accent6">
              <a:lumMod val="60000"/>
              <a:lumOff val="40000"/>
            </a:schemeClr>
          </a:solidFill>
        </p:spPr>
        <p:txBody>
          <a:bodyPr>
            <a:normAutofit fontScale="90000"/>
          </a:bodyPr>
          <a:lstStyle/>
          <a:p>
            <a:r>
              <a:rPr lang="en-US" b="1" dirty="0" smtClean="0">
                <a:latin typeface="Georgia" pitchFamily="18" charset="0"/>
                <a:cs typeface="Tahoma" pitchFamily="34" charset="0"/>
              </a:rPr>
              <a:t/>
            </a:r>
            <a:br>
              <a:rPr lang="en-US" b="1" dirty="0" smtClean="0">
                <a:latin typeface="Georgia" pitchFamily="18" charset="0"/>
                <a:cs typeface="Tahoma" pitchFamily="34" charset="0"/>
              </a:rPr>
            </a:br>
            <a:r>
              <a:rPr lang="en-US" b="1" dirty="0" smtClean="0">
                <a:latin typeface="Georgia" pitchFamily="18" charset="0"/>
                <a:cs typeface="Tahoma" pitchFamily="34" charset="0"/>
              </a:rPr>
              <a:t>GREEN AGENDA - (SDGS 12-15)</a:t>
            </a:r>
            <a:br>
              <a:rPr lang="en-US" b="1" dirty="0" smtClean="0">
                <a:latin typeface="Georgia" pitchFamily="18" charset="0"/>
                <a:cs typeface="Tahoma" pitchFamily="34" charset="0"/>
              </a:rPr>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351" y="1600200"/>
            <a:ext cx="539129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16</a:t>
            </a:fld>
            <a:endParaRPr lang="en-US"/>
          </a:p>
        </p:txBody>
      </p:sp>
    </p:spTree>
    <p:extLst>
      <p:ext uri="{BB962C8B-B14F-4D97-AF65-F5344CB8AC3E}">
        <p14:creationId xmlns:p14="http://schemas.microsoft.com/office/powerpoint/2010/main" val="13415841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6">
              <a:lumMod val="60000"/>
              <a:lumOff val="40000"/>
            </a:schemeClr>
          </a:solidFill>
        </p:spPr>
        <p:txBody>
          <a:bodyPr>
            <a:normAutofit/>
          </a:bodyPr>
          <a:lstStyle/>
          <a:p>
            <a:r>
              <a:rPr lang="en-US" b="1" dirty="0" smtClean="0">
                <a:latin typeface="Georgia" pitchFamily="18" charset="0"/>
                <a:cs typeface="Tahoma" pitchFamily="34" charset="0"/>
              </a:rPr>
              <a:t>GOVERNANCE/PEACE -               (SDGS 16)</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288" y="2454883"/>
            <a:ext cx="3121423" cy="281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0CFEC368-1D7A-4F81-ABF6-AE0E36BAF64C}" type="slidenum">
              <a:rPr lang="en-US" smtClean="0"/>
              <a:pPr/>
              <a:t>17</a:t>
            </a:fld>
            <a:endParaRPr lang="en-US"/>
          </a:p>
        </p:txBody>
      </p:sp>
    </p:spTree>
    <p:extLst>
      <p:ext uri="{BB962C8B-B14F-4D97-AF65-F5344CB8AC3E}">
        <p14:creationId xmlns:p14="http://schemas.microsoft.com/office/powerpoint/2010/main" val="15735286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solidFill>
            <a:schemeClr val="accent6">
              <a:lumMod val="60000"/>
              <a:lumOff val="40000"/>
            </a:schemeClr>
          </a:solidFill>
        </p:spPr>
        <p:txBody>
          <a:bodyPr>
            <a:normAutofit fontScale="90000"/>
          </a:bodyPr>
          <a:lstStyle/>
          <a:p>
            <a:r>
              <a:rPr lang="en-US" b="1" dirty="0" smtClean="0">
                <a:latin typeface="Georgia" pitchFamily="18" charset="0"/>
                <a:cs typeface="Tahoma" pitchFamily="34" charset="0"/>
              </a:rPr>
              <a:t>MEANS OF IMPLEMENTATION - (SDG 17)</a:t>
            </a:r>
            <a:br>
              <a:rPr lang="en-US" b="1" dirty="0" smtClean="0">
                <a:latin typeface="Georgia" pitchFamily="18" charset="0"/>
                <a:cs typeface="Tahoma" pitchFamily="34" charset="0"/>
              </a:rPr>
            </a:b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3439" y="2573765"/>
            <a:ext cx="2597121" cy="257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340842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670431" cy="627785"/>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
        <p:nvSpPr>
          <p:cNvPr id="3" name="Espace réservé du contenu 2"/>
          <p:cNvSpPr>
            <a:spLocks noGrp="1"/>
          </p:cNvSpPr>
          <p:nvPr>
            <p:ph idx="1"/>
          </p:nvPr>
        </p:nvSpPr>
        <p:spPr>
          <a:xfrm>
            <a:off x="457200" y="1606062"/>
            <a:ext cx="8229600" cy="4407876"/>
          </a:xfrm>
        </p:spPr>
        <p:txBody>
          <a:bodyPr>
            <a:normAutofit/>
          </a:bodyPr>
          <a:lstStyle/>
          <a:p>
            <a:pPr marL="0" indent="0">
              <a:buNone/>
            </a:pPr>
            <a:r>
              <a:rPr lang="en-AU" dirty="0" smtClean="0"/>
              <a:t>1. End </a:t>
            </a:r>
            <a:r>
              <a:rPr lang="en-AU" dirty="0"/>
              <a:t>poverty </a:t>
            </a:r>
            <a:r>
              <a:rPr lang="en-AU" b="1" u="sng" dirty="0"/>
              <a:t>in all </a:t>
            </a:r>
            <a:r>
              <a:rPr lang="en-AU" dirty="0"/>
              <a:t>its forms everywhere</a:t>
            </a:r>
          </a:p>
          <a:p>
            <a:pPr marL="0" indent="0">
              <a:buNone/>
            </a:pPr>
            <a:r>
              <a:rPr lang="en-AU" dirty="0" smtClean="0"/>
              <a:t>2. End </a:t>
            </a:r>
            <a:r>
              <a:rPr lang="en-AU" dirty="0"/>
              <a:t>hunger, achieve food security and improved nutrition and promote sustainable agriculture</a:t>
            </a:r>
          </a:p>
          <a:p>
            <a:pPr marL="0" indent="0">
              <a:buNone/>
            </a:pPr>
            <a:r>
              <a:rPr lang="en-AU" dirty="0" smtClean="0"/>
              <a:t>3. Ensure </a:t>
            </a:r>
            <a:r>
              <a:rPr lang="en-AU" dirty="0"/>
              <a:t>healthy lives and promote well-being </a:t>
            </a:r>
            <a:r>
              <a:rPr lang="en-AU" b="1" u="sng" dirty="0"/>
              <a:t>for all at all ages</a:t>
            </a:r>
          </a:p>
          <a:p>
            <a:pPr marL="0" indent="0">
              <a:buNone/>
            </a:pPr>
            <a:r>
              <a:rPr lang="en-AU" dirty="0" smtClean="0"/>
              <a:t>4. Ensure </a:t>
            </a:r>
            <a:r>
              <a:rPr lang="en-AU" dirty="0"/>
              <a:t>inclusive and equitable quality education and promote lifelong learning opportunities </a:t>
            </a:r>
            <a:r>
              <a:rPr lang="en-AU" b="1" u="sng" dirty="0"/>
              <a:t>for all</a:t>
            </a:r>
          </a:p>
          <a:p>
            <a:pPr marL="0" indent="0">
              <a:buNone/>
            </a:pPr>
            <a:r>
              <a:rPr lang="en-AU" dirty="0" smtClean="0"/>
              <a:t>5</a:t>
            </a:r>
            <a:r>
              <a:rPr lang="en-AU" dirty="0" smtClean="0"/>
              <a:t>. Achieve </a:t>
            </a:r>
            <a:r>
              <a:rPr lang="en-AU" dirty="0"/>
              <a:t>gender equality and empower </a:t>
            </a:r>
            <a:r>
              <a:rPr lang="en-AU" b="1" u="sng" dirty="0"/>
              <a:t>all</a:t>
            </a:r>
            <a:r>
              <a:rPr lang="en-AU" dirty="0"/>
              <a:t> women and girls</a:t>
            </a:r>
          </a:p>
          <a:p>
            <a:pPr marL="0" indent="0">
              <a:buNone/>
            </a:pPr>
            <a:r>
              <a:rPr lang="en-AU" dirty="0" smtClean="0"/>
              <a:t>6. Ensure </a:t>
            </a:r>
            <a:r>
              <a:rPr lang="en-AU" dirty="0"/>
              <a:t>availability and sustainable management of water and sanitation </a:t>
            </a:r>
            <a:r>
              <a:rPr lang="en-AU" b="1" u="sng" dirty="0"/>
              <a:t>for </a:t>
            </a:r>
            <a:r>
              <a:rPr lang="en-AU" b="1" u="sng" dirty="0" smtClean="0"/>
              <a:t>all</a:t>
            </a:r>
          </a:p>
          <a:p>
            <a:pPr marL="0" indent="0">
              <a:buNone/>
            </a:pPr>
            <a:r>
              <a:rPr lang="en-AU" dirty="0"/>
              <a:t>7. Ensure access to affordable, reliable, sustainable and modern energy </a:t>
            </a:r>
            <a:r>
              <a:rPr lang="en-AU" b="1" u="sng" dirty="0"/>
              <a:t>for all</a:t>
            </a:r>
          </a:p>
          <a:p>
            <a:pPr marL="0" indent="0">
              <a:buNone/>
            </a:pPr>
            <a:endParaRPr lang="en-AU" b="1" u="sng"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a:p>
        </p:txBody>
      </p:sp>
    </p:spTree>
    <p:extLst>
      <p:ext uri="{BB962C8B-B14F-4D97-AF65-F5344CB8AC3E}">
        <p14:creationId xmlns:p14="http://schemas.microsoft.com/office/powerpoint/2010/main" val="438485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6126" cy="1172882"/>
          </a:xfrm>
        </p:spPr>
        <p:txBody>
          <a:bodyPr>
            <a:noAutofit/>
          </a:bodyPr>
          <a:lstStyle/>
          <a:p>
            <a:r>
              <a:rPr lang="en-US" sz="3000" dirty="0" smtClean="0"/>
              <a:t>Introduction</a:t>
            </a:r>
            <a:endParaRPr lang="en-US" sz="3000" dirty="0"/>
          </a:p>
        </p:txBody>
      </p:sp>
      <p:sp>
        <p:nvSpPr>
          <p:cNvPr id="3" name="Content Placeholder 2"/>
          <p:cNvSpPr>
            <a:spLocks noGrp="1"/>
          </p:cNvSpPr>
          <p:nvPr>
            <p:ph idx="1"/>
          </p:nvPr>
        </p:nvSpPr>
        <p:spPr>
          <a:xfrm>
            <a:off x="287867" y="1429915"/>
            <a:ext cx="8551333" cy="4726148"/>
          </a:xfrm>
        </p:spPr>
        <p:txBody>
          <a:bodyPr>
            <a:noAutofit/>
          </a:bodyPr>
          <a:lstStyle/>
          <a:p>
            <a:endParaRPr lang="en-US" dirty="0" smtClean="0"/>
          </a:p>
          <a:p>
            <a:r>
              <a:rPr lang="en-US" dirty="0" smtClean="0"/>
              <a:t>The </a:t>
            </a:r>
            <a:r>
              <a:rPr lang="en-US" dirty="0"/>
              <a:t>International Disability Alliance </a:t>
            </a:r>
            <a:r>
              <a:rPr lang="en-US" dirty="0" smtClean="0"/>
              <a:t>(IDA) advances </a:t>
            </a:r>
            <a:r>
              <a:rPr lang="en-US" dirty="0"/>
              <a:t>the human rights of persons with disabilities as a united voice of four regional and eight global organizations of persons with </a:t>
            </a:r>
            <a:r>
              <a:rPr lang="en-US" dirty="0" smtClean="0"/>
              <a:t>disabilities (DPOs).</a:t>
            </a:r>
          </a:p>
          <a:p>
            <a:r>
              <a:rPr lang="en-US" dirty="0"/>
              <a:t>The International Disability and Development Consortium </a:t>
            </a:r>
            <a:r>
              <a:rPr lang="en-US" dirty="0" smtClean="0"/>
              <a:t>(IDDC) is </a:t>
            </a:r>
            <a:r>
              <a:rPr lang="en-US" dirty="0"/>
              <a:t>a global network of </a:t>
            </a:r>
            <a:r>
              <a:rPr lang="en-US" dirty="0" smtClean="0"/>
              <a:t>26 disability </a:t>
            </a:r>
            <a:r>
              <a:rPr lang="en-US" dirty="0"/>
              <a:t>and development NGOs and </a:t>
            </a:r>
            <a:r>
              <a:rPr lang="en-US" dirty="0" smtClean="0"/>
              <a:t>organizations </a:t>
            </a:r>
            <a:r>
              <a:rPr lang="en-US" dirty="0"/>
              <a:t>of persons with disabilities working in more than one hundred countries around the world</a:t>
            </a:r>
            <a:r>
              <a:rPr lang="en-US" dirty="0" smtClean="0"/>
              <a:t>.</a:t>
            </a:r>
          </a:p>
          <a:p>
            <a:r>
              <a:rPr lang="en-US" dirty="0" smtClean="0"/>
              <a:t>Both IDA and IDDC members have </a:t>
            </a:r>
            <a:r>
              <a:rPr lang="en-US" dirty="0"/>
              <a:t>been active in the </a:t>
            </a:r>
            <a:r>
              <a:rPr lang="en-US" dirty="0" smtClean="0"/>
              <a:t>process that shaped the 2030 Agenda</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45342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95046"/>
            <a:ext cx="8229600" cy="4731117"/>
          </a:xfrm>
        </p:spPr>
        <p:txBody>
          <a:bodyPr>
            <a:normAutofit/>
          </a:bodyPr>
          <a:lstStyle/>
          <a:p>
            <a:pPr marL="0" indent="0">
              <a:buNone/>
            </a:pPr>
            <a:r>
              <a:rPr lang="en-AU" dirty="0" smtClean="0"/>
              <a:t>8</a:t>
            </a:r>
            <a:r>
              <a:rPr lang="en-AU" dirty="0"/>
              <a:t>. Promote sustained, inclusive and sustainable economic growth, full and productive employment and decent work </a:t>
            </a:r>
            <a:r>
              <a:rPr lang="en-AU" b="1" u="sng" dirty="0"/>
              <a:t>for all</a:t>
            </a:r>
          </a:p>
          <a:p>
            <a:pPr marL="0" indent="0">
              <a:buNone/>
            </a:pPr>
            <a:r>
              <a:rPr lang="en-AU" dirty="0"/>
              <a:t>9. Build resilient infrastructure, promote </a:t>
            </a:r>
            <a:r>
              <a:rPr lang="en-AU" b="1" u="sng" dirty="0"/>
              <a:t>inclusive</a:t>
            </a:r>
            <a:r>
              <a:rPr lang="en-AU" b="1" dirty="0"/>
              <a:t> </a:t>
            </a:r>
            <a:r>
              <a:rPr lang="en-AU" dirty="0"/>
              <a:t>and sustainable industrialisation and foster innovation</a:t>
            </a:r>
          </a:p>
          <a:p>
            <a:pPr marL="0" indent="0">
              <a:buNone/>
            </a:pPr>
            <a:r>
              <a:rPr lang="en-AU" dirty="0" smtClean="0"/>
              <a:t>10</a:t>
            </a:r>
            <a:r>
              <a:rPr lang="en-AU" dirty="0"/>
              <a:t>. </a:t>
            </a:r>
            <a:r>
              <a:rPr lang="en-AU" b="1" u="sng" dirty="0"/>
              <a:t>Reduce inequality within</a:t>
            </a:r>
            <a:r>
              <a:rPr lang="en-AU" b="1" dirty="0"/>
              <a:t> </a:t>
            </a:r>
            <a:r>
              <a:rPr lang="en-AU" dirty="0"/>
              <a:t>and among countries</a:t>
            </a:r>
          </a:p>
          <a:p>
            <a:pPr marL="0" indent="0">
              <a:buNone/>
            </a:pPr>
            <a:r>
              <a:rPr lang="en-AU" dirty="0"/>
              <a:t>11. Make cities and human settlements i</a:t>
            </a:r>
            <a:r>
              <a:rPr lang="en-AU" b="1" u="sng" dirty="0"/>
              <a:t>nclusive</a:t>
            </a:r>
            <a:r>
              <a:rPr lang="en-AU" dirty="0"/>
              <a:t>, safe, resilient and sustainable</a:t>
            </a:r>
          </a:p>
          <a:p>
            <a:pPr marL="0" indent="0">
              <a:buNone/>
            </a:pPr>
            <a:r>
              <a:rPr lang="en-AU" dirty="0"/>
              <a:t>12. Ensure sustainable consumption and production patterns</a:t>
            </a:r>
          </a:p>
          <a:p>
            <a:pPr marL="0" indent="0">
              <a:buNone/>
            </a:pPr>
            <a:r>
              <a:rPr lang="en-AU" dirty="0"/>
              <a:t>13. Take urgent action to combat climate change and its impacts (acknowledging that the United Nations Framework Convention on Climate Change is the primary international, intergovernmental forum for negotiating the global response to climate change</a:t>
            </a:r>
            <a:r>
              <a:rPr lang="en-AU" dirty="0" smtClean="0"/>
              <a:t>)</a:t>
            </a:r>
            <a:endParaRPr lang="en-AU" dirty="0"/>
          </a:p>
        </p:txBody>
      </p:sp>
      <p:sp>
        <p:nvSpPr>
          <p:cNvPr id="4" name="Titre 1"/>
          <p:cNvSpPr>
            <a:spLocks noGrp="1"/>
          </p:cNvSpPr>
          <p:nvPr>
            <p:ph type="title"/>
          </p:nvPr>
        </p:nvSpPr>
        <p:spPr>
          <a:xfrm>
            <a:off x="457200" y="274638"/>
            <a:ext cx="7104185" cy="762000"/>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1615607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93631"/>
            <a:ext cx="8229600" cy="4332532"/>
          </a:xfrm>
        </p:spPr>
        <p:txBody>
          <a:bodyPr>
            <a:normAutofit/>
          </a:bodyPr>
          <a:lstStyle/>
          <a:p>
            <a:pPr marL="0" indent="0">
              <a:buNone/>
            </a:pPr>
            <a:r>
              <a:rPr lang="en-AU" dirty="0" smtClean="0"/>
              <a:t>14</a:t>
            </a:r>
            <a:r>
              <a:rPr lang="en-AU" dirty="0"/>
              <a:t>. Conserve and sustainably use the oceans, seas and marine resources for sustainable development</a:t>
            </a:r>
          </a:p>
          <a:p>
            <a:pPr marL="0" indent="0">
              <a:buNone/>
            </a:pPr>
            <a:r>
              <a:rPr lang="en-AU" dirty="0"/>
              <a:t>15.Protect, restore and promote sustainable use of terrestrial ecosystems, sustainably manage forests, combat desertification, and halt and reverse land degradation and halt biodiversity loss</a:t>
            </a:r>
          </a:p>
          <a:p>
            <a:pPr marL="0" indent="0">
              <a:buNone/>
            </a:pPr>
            <a:r>
              <a:rPr lang="en-AU" dirty="0"/>
              <a:t>16.Promote peaceful and </a:t>
            </a:r>
            <a:r>
              <a:rPr lang="en-AU" b="1" u="sng" dirty="0"/>
              <a:t>inclusive</a:t>
            </a:r>
            <a:r>
              <a:rPr lang="en-AU" b="1" dirty="0"/>
              <a:t> </a:t>
            </a:r>
            <a:r>
              <a:rPr lang="en-AU" dirty="0"/>
              <a:t>societies for sustainable development, provide access to justice </a:t>
            </a:r>
            <a:r>
              <a:rPr lang="en-AU" b="1" u="sng" dirty="0"/>
              <a:t>for all</a:t>
            </a:r>
            <a:r>
              <a:rPr lang="en-AU" b="1" dirty="0"/>
              <a:t> </a:t>
            </a:r>
            <a:r>
              <a:rPr lang="en-AU" dirty="0"/>
              <a:t>and build effective, accountable and </a:t>
            </a:r>
            <a:r>
              <a:rPr lang="en-AU" b="1" u="sng" dirty="0"/>
              <a:t>inclusive</a:t>
            </a:r>
            <a:r>
              <a:rPr lang="en-AU" dirty="0"/>
              <a:t> institutions at all levels</a:t>
            </a:r>
          </a:p>
          <a:p>
            <a:pPr marL="0" indent="0">
              <a:buNone/>
            </a:pPr>
            <a:r>
              <a:rPr lang="en-AU" dirty="0"/>
              <a:t>17. Strengthen the means of implementation and revitalise the global partnership for sustainable development</a:t>
            </a:r>
          </a:p>
          <a:p>
            <a:endParaRPr lang="en-AU" dirty="0"/>
          </a:p>
        </p:txBody>
      </p:sp>
      <p:sp>
        <p:nvSpPr>
          <p:cNvPr id="4" name="Titre 1"/>
          <p:cNvSpPr>
            <a:spLocks noGrp="1"/>
          </p:cNvSpPr>
          <p:nvPr>
            <p:ph type="title"/>
          </p:nvPr>
        </p:nvSpPr>
        <p:spPr>
          <a:xfrm>
            <a:off x="457200" y="274638"/>
            <a:ext cx="7104185" cy="762000"/>
          </a:xfrm>
        </p:spPr>
        <p:txBody>
          <a:bodyPr>
            <a:normAutofit fontScale="90000"/>
          </a:bodyPr>
          <a:lstStyle/>
          <a:p>
            <a:r>
              <a:rPr lang="en-AU" sz="3200" dirty="0" smtClean="0"/>
              <a:t>Sustainable </a:t>
            </a:r>
            <a:r>
              <a:rPr lang="en-AU" sz="3200" dirty="0"/>
              <a:t>D</a:t>
            </a:r>
            <a:r>
              <a:rPr lang="en-AU" sz="3200" dirty="0" smtClean="0"/>
              <a:t>evelopment Goals: Inclusive and for all </a:t>
            </a:r>
            <a:endParaRPr lang="en-AU" sz="3200"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730776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SDGs and the inclusion of persons with disabilities</a:t>
            </a:r>
            <a:endParaRPr lang="en-US" dirty="0"/>
          </a:p>
        </p:txBody>
      </p:sp>
      <p:sp>
        <p:nvSpPr>
          <p:cNvPr id="3" name="Content Placeholder 2"/>
          <p:cNvSpPr>
            <a:spLocks noGrp="1"/>
          </p:cNvSpPr>
          <p:nvPr>
            <p:ph idx="1"/>
          </p:nvPr>
        </p:nvSpPr>
        <p:spPr>
          <a:xfrm>
            <a:off x="484710" y="1853248"/>
            <a:ext cx="7562010" cy="4263177"/>
          </a:xfrm>
        </p:spPr>
        <p:txBody>
          <a:bodyPr>
            <a:normAutofit fontScale="92500"/>
          </a:bodyPr>
          <a:lstStyle/>
          <a:p>
            <a:r>
              <a:rPr lang="en-US" dirty="0" smtClean="0"/>
              <a:t>Out of 17 Goals, 13 are particularly related to persons with disabilities, but only </a:t>
            </a:r>
            <a:r>
              <a:rPr lang="en-US" dirty="0"/>
              <a:t>7</a:t>
            </a:r>
            <a:r>
              <a:rPr lang="en-US" dirty="0" smtClean="0"/>
              <a:t> targets have an explicit reference. </a:t>
            </a:r>
          </a:p>
          <a:p>
            <a:r>
              <a:rPr lang="en-US" dirty="0" smtClean="0"/>
              <a:t>A number of other Goals and targets reference vulnerable groups and thus include persons with disabilities because of the reference in paragraph 23 of the 2030 Agenda Preamble.</a:t>
            </a:r>
          </a:p>
          <a:p>
            <a:r>
              <a:rPr lang="en-US" dirty="0" smtClean="0"/>
              <a:t>The inclusive phrasing of many Goals and targets, also make them implicitly applicable for persons with disabilities, such as those referencing “for all” or “all women and men.”</a:t>
            </a:r>
          </a:p>
          <a:p>
            <a:r>
              <a:rPr lang="en-US" dirty="0"/>
              <a:t>Even without any such references, all Goals and targets will be applicable to persons with disabilities by simple virtue </a:t>
            </a:r>
            <a:r>
              <a:rPr lang="en-US" dirty="0" smtClean="0"/>
              <a:t>of the universality, which applies to all, and the </a:t>
            </a:r>
            <a:r>
              <a:rPr lang="en-US" dirty="0"/>
              <a:t>overarching principle of “leave no one behind”</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1036599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Explicit references to Persons with Disabilities</a:t>
            </a:r>
            <a:endParaRPr lang="en-US" dirty="0"/>
          </a:p>
        </p:txBody>
      </p:sp>
      <p:sp>
        <p:nvSpPr>
          <p:cNvPr id="3" name="Content Placeholder 2"/>
          <p:cNvSpPr>
            <a:spLocks noGrp="1"/>
          </p:cNvSpPr>
          <p:nvPr>
            <p:ph idx="1"/>
          </p:nvPr>
        </p:nvSpPr>
        <p:spPr>
          <a:xfrm>
            <a:off x="484710" y="2057400"/>
            <a:ext cx="7948090" cy="4075990"/>
          </a:xfrm>
        </p:spPr>
        <p:txBody>
          <a:bodyPr>
            <a:normAutofit/>
          </a:bodyPr>
          <a:lstStyle/>
          <a:p>
            <a:pPr marL="0" indent="0">
              <a:buNone/>
            </a:pPr>
            <a:r>
              <a:rPr lang="en-US" sz="2600" b="1" dirty="0" smtClean="0"/>
              <a:t>Persons </a:t>
            </a:r>
            <a:r>
              <a:rPr lang="en-US" sz="2600" b="1" dirty="0"/>
              <a:t>with disabilities </a:t>
            </a:r>
            <a:r>
              <a:rPr lang="en-US" sz="2600" b="1" dirty="0" smtClean="0"/>
              <a:t>are referenced 11 times in the 2030 Agenda:</a:t>
            </a:r>
          </a:p>
          <a:p>
            <a:pPr marL="0" indent="0">
              <a:buNone/>
            </a:pPr>
            <a:endParaRPr lang="en-US" sz="2600" dirty="0"/>
          </a:p>
          <a:p>
            <a:pPr marL="0" indent="0">
              <a:buNone/>
            </a:pPr>
            <a:r>
              <a:rPr lang="en-GB" sz="2600" b="1" dirty="0" smtClean="0"/>
              <a:t>	Declaration </a:t>
            </a:r>
          </a:p>
          <a:p>
            <a:pPr marL="914400" lvl="1" indent="-457200">
              <a:buFont typeface="+mj-lt"/>
              <a:buAutoNum type="arabicPeriod"/>
            </a:pPr>
            <a:r>
              <a:rPr lang="en-GB" sz="2300" dirty="0" smtClean="0"/>
              <a:t>Human </a:t>
            </a:r>
            <a:r>
              <a:rPr lang="en-GB" sz="2300" dirty="0"/>
              <a:t>rights (</a:t>
            </a:r>
            <a:r>
              <a:rPr lang="en-GB" sz="2300" dirty="0" smtClean="0"/>
              <a:t>paragraph </a:t>
            </a:r>
            <a:r>
              <a:rPr lang="en-GB" sz="2300" dirty="0"/>
              <a:t>19)</a:t>
            </a:r>
            <a:endParaRPr lang="en-US" sz="2300" dirty="0"/>
          </a:p>
          <a:p>
            <a:pPr marL="914400" lvl="1" indent="-457200">
              <a:buFont typeface="+mj-lt"/>
              <a:buAutoNum type="arabicPeriod"/>
            </a:pPr>
            <a:r>
              <a:rPr lang="en-GB" sz="2300" dirty="0"/>
              <a:t>Vulnerable groups (paragraph 23)</a:t>
            </a:r>
            <a:endParaRPr lang="en-US" sz="2300" dirty="0"/>
          </a:p>
          <a:p>
            <a:pPr marL="914400" lvl="1" indent="-457200">
              <a:buFont typeface="+mj-lt"/>
              <a:buAutoNum type="arabicPeriod"/>
            </a:pPr>
            <a:r>
              <a:rPr lang="en-GB" sz="2300" dirty="0"/>
              <a:t>Education (paragraph 25</a:t>
            </a:r>
            <a:r>
              <a:rPr lang="en-GB" sz="2300" dirty="0" smtClean="0"/>
              <a:t>)</a:t>
            </a:r>
            <a:endParaRPr lang="en-US" sz="23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3121903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452718"/>
            <a:ext cx="7962900" cy="1400530"/>
          </a:xfrm>
        </p:spPr>
        <p:txBody>
          <a:bodyPr>
            <a:normAutofit/>
          </a:bodyPr>
          <a:lstStyle/>
          <a:p>
            <a:r>
              <a:rPr lang="en-US" dirty="0" smtClean="0"/>
              <a:t>Explicit references to Persons with Disabilities</a:t>
            </a:r>
            <a:endParaRPr lang="en-US" dirty="0"/>
          </a:p>
        </p:txBody>
      </p:sp>
      <p:sp>
        <p:nvSpPr>
          <p:cNvPr id="3" name="Content Placeholder 2"/>
          <p:cNvSpPr>
            <a:spLocks noGrp="1"/>
          </p:cNvSpPr>
          <p:nvPr>
            <p:ph idx="1"/>
          </p:nvPr>
        </p:nvSpPr>
        <p:spPr>
          <a:xfrm>
            <a:off x="812800" y="1853248"/>
            <a:ext cx="7950200" cy="4484052"/>
          </a:xfrm>
        </p:spPr>
        <p:txBody>
          <a:bodyPr>
            <a:normAutofit/>
          </a:bodyPr>
          <a:lstStyle/>
          <a:p>
            <a:pPr marL="0" indent="0">
              <a:buNone/>
            </a:pPr>
            <a:r>
              <a:rPr lang="en-GB" sz="2600" b="1" dirty="0" smtClean="0"/>
              <a:t>Sustainable </a:t>
            </a:r>
            <a:r>
              <a:rPr lang="en-GB" sz="2600" b="1" dirty="0"/>
              <a:t>Development Goals and </a:t>
            </a:r>
            <a:r>
              <a:rPr lang="en-GB" sz="2600" b="1" dirty="0" smtClean="0"/>
              <a:t>targets</a:t>
            </a:r>
            <a:endParaRPr lang="en-US" sz="2600" dirty="0"/>
          </a:p>
          <a:p>
            <a:pPr lvl="1"/>
            <a:r>
              <a:rPr lang="en-GB" sz="2100" dirty="0" smtClean="0"/>
              <a:t>Goal </a:t>
            </a:r>
            <a:r>
              <a:rPr lang="en-GB" sz="2100" dirty="0"/>
              <a:t>4: education –</a:t>
            </a:r>
            <a:r>
              <a:rPr lang="en-US" sz="2100" dirty="0"/>
              <a:t> 2 </a:t>
            </a:r>
            <a:r>
              <a:rPr lang="en-US" sz="2100" dirty="0" smtClean="0"/>
              <a:t>References</a:t>
            </a:r>
            <a:r>
              <a:rPr lang="en-GB" dirty="0" smtClean="0">
                <a:solidFill>
                  <a:srgbClr val="00B0F0"/>
                </a:solidFill>
              </a:rPr>
              <a:t>		</a:t>
            </a:r>
          </a:p>
          <a:p>
            <a:pPr lvl="1"/>
            <a:r>
              <a:rPr lang="en-GB" sz="2100" dirty="0" smtClean="0"/>
              <a:t>Goal </a:t>
            </a:r>
            <a:r>
              <a:rPr lang="en-GB" sz="2100" dirty="0"/>
              <a:t>8: employment –</a:t>
            </a:r>
            <a:r>
              <a:rPr lang="en-US" sz="2100" dirty="0"/>
              <a:t> 1 </a:t>
            </a:r>
            <a:r>
              <a:rPr lang="en-US" sz="2100" dirty="0" smtClean="0"/>
              <a:t>Reference</a:t>
            </a:r>
          </a:p>
          <a:p>
            <a:pPr lvl="1"/>
            <a:r>
              <a:rPr lang="en-GB" sz="2100" dirty="0" smtClean="0"/>
              <a:t>Goal </a:t>
            </a:r>
            <a:r>
              <a:rPr lang="en-GB" sz="2100" dirty="0"/>
              <a:t>10: </a:t>
            </a:r>
            <a:r>
              <a:rPr lang="en-GB" sz="2100" dirty="0" smtClean="0"/>
              <a:t>reducing inequalities </a:t>
            </a:r>
            <a:r>
              <a:rPr lang="en-GB" sz="2100" dirty="0"/>
              <a:t>–</a:t>
            </a:r>
            <a:r>
              <a:rPr lang="en-US" sz="2100" dirty="0"/>
              <a:t> 1 </a:t>
            </a:r>
            <a:r>
              <a:rPr lang="en-US" sz="2100" dirty="0" smtClean="0"/>
              <a:t>Reference</a:t>
            </a:r>
          </a:p>
          <a:p>
            <a:pPr lvl="1"/>
            <a:r>
              <a:rPr lang="en-GB" sz="2100" dirty="0" smtClean="0"/>
              <a:t>Goal </a:t>
            </a:r>
            <a:r>
              <a:rPr lang="en-GB" sz="2100" dirty="0"/>
              <a:t>11: inclusive cities –</a:t>
            </a:r>
            <a:r>
              <a:rPr lang="en-US" sz="2100" dirty="0"/>
              <a:t> 2 </a:t>
            </a:r>
            <a:r>
              <a:rPr lang="en-US" sz="2100" dirty="0" smtClean="0"/>
              <a:t>References</a:t>
            </a:r>
          </a:p>
          <a:p>
            <a:pPr lvl="1"/>
            <a:r>
              <a:rPr lang="en-GB" sz="2100" dirty="0" smtClean="0"/>
              <a:t>Goal </a:t>
            </a:r>
            <a:r>
              <a:rPr lang="en-GB" sz="2100" dirty="0"/>
              <a:t>17: </a:t>
            </a:r>
            <a:r>
              <a:rPr lang="en-GB" sz="2100" dirty="0" smtClean="0"/>
              <a:t>means </a:t>
            </a:r>
            <a:r>
              <a:rPr lang="en-GB" sz="2100" dirty="0"/>
              <a:t>of implementation, data –</a:t>
            </a:r>
            <a:r>
              <a:rPr lang="en-US" sz="2100" dirty="0"/>
              <a:t> 1 </a:t>
            </a:r>
            <a:r>
              <a:rPr lang="en-US" sz="2100" dirty="0" smtClean="0"/>
              <a:t>		Reference</a:t>
            </a:r>
          </a:p>
          <a:p>
            <a:pPr marL="0" indent="0">
              <a:buNone/>
            </a:pPr>
            <a:r>
              <a:rPr lang="en-GB" sz="2600" b="1" dirty="0" smtClean="0"/>
              <a:t>Follow-up </a:t>
            </a:r>
            <a:r>
              <a:rPr lang="en-GB" sz="2600" b="1" dirty="0"/>
              <a:t>and review </a:t>
            </a:r>
            <a:endParaRPr lang="en-US" sz="2600" dirty="0"/>
          </a:p>
          <a:p>
            <a:pPr lvl="1"/>
            <a:r>
              <a:rPr lang="en-GB" sz="2100" dirty="0" smtClean="0"/>
              <a:t>Data </a:t>
            </a:r>
            <a:r>
              <a:rPr lang="en-GB" sz="2100" dirty="0"/>
              <a:t>disaggregation (paragraph 74</a:t>
            </a:r>
            <a:r>
              <a:rPr lang="en-GB" sz="2100" dirty="0" smtClean="0"/>
              <a:t>, g</a:t>
            </a:r>
            <a:r>
              <a:rPr lang="en-GB" sz="2100" dirty="0"/>
              <a:t>)</a:t>
            </a:r>
            <a:endParaRPr lang="en-US" sz="21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681049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275347"/>
            <a:ext cx="7981957" cy="4973054"/>
          </a:xfrm>
        </p:spPr>
        <p:txBody>
          <a:bodyPr>
            <a:normAutofit fontScale="92500" lnSpcReduction="10000"/>
          </a:bodyPr>
          <a:lstStyle/>
          <a:p>
            <a:pPr marL="0" indent="0">
              <a:buNone/>
            </a:pPr>
            <a:r>
              <a:rPr lang="en-GB" sz="2500" b="1" i="1" dirty="0" smtClean="0"/>
              <a:t>“People </a:t>
            </a:r>
            <a:r>
              <a:rPr lang="en-GB" sz="2500" b="1" i="1" dirty="0"/>
              <a:t>who are vulnerable must be empowered. Those whose needs are reflected in the Agenda include all children, youth, persons with disabilities (of whom more than 80 per cent live in </a:t>
            </a:r>
            <a:r>
              <a:rPr lang="en-GB" sz="2500" b="1" i="1" dirty="0" smtClean="0"/>
              <a:t>poverty)” </a:t>
            </a:r>
            <a:r>
              <a:rPr lang="en-GB" i="1" dirty="0" smtClean="0"/>
              <a:t>–</a:t>
            </a:r>
            <a:r>
              <a:rPr lang="en-GB" dirty="0" smtClean="0"/>
              <a:t>(para 23)</a:t>
            </a:r>
            <a:endParaRPr lang="en-GB" i="1" dirty="0" smtClean="0"/>
          </a:p>
          <a:p>
            <a:r>
              <a:rPr lang="en-GB" dirty="0" smtClean="0"/>
              <a:t>This </a:t>
            </a:r>
            <a:r>
              <a:rPr lang="en-GB" dirty="0"/>
              <a:t>paragraph is </a:t>
            </a:r>
            <a:r>
              <a:rPr lang="en-GB" dirty="0" smtClean="0"/>
              <a:t>particularly </a:t>
            </a:r>
            <a:r>
              <a:rPr lang="en-GB" dirty="0"/>
              <a:t>strong </a:t>
            </a:r>
            <a:r>
              <a:rPr lang="en-GB" dirty="0" smtClean="0"/>
              <a:t>because it calls for the empowerment of “vulnerable” people and places persons </a:t>
            </a:r>
            <a:r>
              <a:rPr lang="en-GB" dirty="0"/>
              <a:t>with disabilities </a:t>
            </a:r>
            <a:r>
              <a:rPr lang="en-GB" dirty="0" smtClean="0"/>
              <a:t>at the centre </a:t>
            </a:r>
            <a:r>
              <a:rPr lang="en-GB" dirty="0"/>
              <a:t>of poverty eradication throughout the </a:t>
            </a:r>
            <a:r>
              <a:rPr lang="en-GB" dirty="0" smtClean="0"/>
              <a:t>entire Agenda.</a:t>
            </a:r>
          </a:p>
          <a:p>
            <a:r>
              <a:rPr lang="en-GB" dirty="0"/>
              <a:t>W</a:t>
            </a:r>
            <a:r>
              <a:rPr lang="en-GB" dirty="0" smtClean="0"/>
              <a:t>henever </a:t>
            </a:r>
            <a:r>
              <a:rPr lang="en-GB" dirty="0"/>
              <a:t>“vulnerable” is referenced throughout the Agenda (18 times), these provisions directly apply to persons with disabilities. </a:t>
            </a:r>
          </a:p>
          <a:p>
            <a:r>
              <a:rPr lang="en-US" dirty="0" smtClean="0"/>
              <a:t>The </a:t>
            </a:r>
            <a:r>
              <a:rPr lang="en-US" dirty="0"/>
              <a:t>disability movement prefers the term “at risk” </a:t>
            </a:r>
            <a:r>
              <a:rPr lang="en-US" dirty="0" smtClean="0"/>
              <a:t>rather </a:t>
            </a:r>
            <a:r>
              <a:rPr lang="en-US" dirty="0"/>
              <a:t>than “vulnerable,” but “vulnerable” is more broadly accepted by governments at the UN. Due to the political sensitivity of the 2030 Agenda negotiations it was not possible to change this term.</a:t>
            </a:r>
          </a:p>
          <a:p>
            <a:endParaRPr lang="en-GB" b="1" dirty="0"/>
          </a:p>
          <a:p>
            <a:pPr marL="0" indent="0">
              <a:buNone/>
            </a:pPr>
            <a:endParaRPr lang="en-US" dirty="0"/>
          </a:p>
          <a:p>
            <a:endParaRPr lang="en-GB" dirty="0" smtClean="0"/>
          </a:p>
          <a:p>
            <a:pPr marL="0" indent="0">
              <a:buNone/>
            </a:pPr>
            <a:endParaRPr lang="en-US" dirty="0"/>
          </a:p>
        </p:txBody>
      </p:sp>
      <p:sp>
        <p:nvSpPr>
          <p:cNvPr id="6" name="Title 1"/>
          <p:cNvSpPr txBox="1">
            <a:spLocks/>
          </p:cNvSpPr>
          <p:nvPr/>
        </p:nvSpPr>
        <p:spPr>
          <a:xfrm>
            <a:off x="484709" y="470764"/>
            <a:ext cx="7223801" cy="80458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References to “vulnerable”</a:t>
            </a:r>
            <a:endParaRPr lang="en-US" sz="3600"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309259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95736"/>
            <a:ext cx="7298790" cy="767687"/>
          </a:xfrm>
        </p:spPr>
        <p:txBody>
          <a:bodyPr/>
          <a:lstStyle/>
          <a:p>
            <a:r>
              <a:rPr lang="en-US" dirty="0" smtClean="0"/>
              <a:t>Education</a:t>
            </a:r>
            <a:endParaRPr lang="en-US" dirty="0"/>
          </a:p>
        </p:txBody>
      </p:sp>
      <p:sp>
        <p:nvSpPr>
          <p:cNvPr id="3" name="Content Placeholder 2"/>
          <p:cNvSpPr>
            <a:spLocks noGrp="1"/>
          </p:cNvSpPr>
          <p:nvPr>
            <p:ph idx="1"/>
          </p:nvPr>
        </p:nvSpPr>
        <p:spPr>
          <a:xfrm>
            <a:off x="241300" y="1063424"/>
            <a:ext cx="8293100" cy="5400876"/>
          </a:xfrm>
        </p:spPr>
        <p:txBody>
          <a:bodyPr>
            <a:normAutofit/>
          </a:bodyPr>
          <a:lstStyle/>
          <a:p>
            <a:pPr marL="0" indent="0">
              <a:buNone/>
            </a:pPr>
            <a:r>
              <a:rPr lang="en-US" b="1" dirty="0" smtClean="0"/>
              <a:t>Goal 4. </a:t>
            </a:r>
            <a:r>
              <a:rPr lang="en-US" dirty="0" smtClean="0"/>
              <a:t>Ensure “</a:t>
            </a:r>
            <a:r>
              <a:rPr lang="en-US" b="1" dirty="0" smtClean="0"/>
              <a:t>inclusive</a:t>
            </a:r>
            <a:r>
              <a:rPr lang="en-US" dirty="0" smtClean="0"/>
              <a:t>”</a:t>
            </a:r>
            <a:r>
              <a:rPr lang="en-US" b="1" dirty="0" smtClean="0"/>
              <a:t> </a:t>
            </a:r>
            <a:r>
              <a:rPr lang="en-US" dirty="0"/>
              <a:t>and equitable quality education and promote lifelong learning opportunities </a:t>
            </a:r>
            <a:r>
              <a:rPr lang="en-US" dirty="0" smtClean="0"/>
              <a:t>“</a:t>
            </a:r>
            <a:r>
              <a:rPr lang="en-US" b="1" dirty="0" smtClean="0"/>
              <a:t>for all</a:t>
            </a:r>
            <a:r>
              <a:rPr lang="en-US" dirty="0" smtClean="0"/>
              <a:t>” </a:t>
            </a:r>
            <a:endParaRPr lang="en-US" dirty="0"/>
          </a:p>
          <a:p>
            <a:r>
              <a:rPr lang="en-US" dirty="0" smtClean="0"/>
              <a:t>4.5 </a:t>
            </a:r>
            <a:r>
              <a:rPr lang="en-US" dirty="0"/>
              <a:t>By 2030, eliminate gender disparities in education and ensure </a:t>
            </a:r>
            <a:r>
              <a:rPr lang="en-US" dirty="0" smtClean="0"/>
              <a:t>“</a:t>
            </a:r>
            <a:r>
              <a:rPr lang="en-US" b="1" dirty="0" smtClean="0"/>
              <a:t>equal </a:t>
            </a:r>
            <a:r>
              <a:rPr lang="en-US" b="1" dirty="0"/>
              <a:t>access to all levels of </a:t>
            </a:r>
            <a:r>
              <a:rPr lang="en-US" b="1" dirty="0" smtClean="0"/>
              <a:t>education</a:t>
            </a:r>
            <a:r>
              <a:rPr lang="en-US" dirty="0" smtClean="0"/>
              <a:t>”</a:t>
            </a:r>
            <a:r>
              <a:rPr lang="en-US" b="1" dirty="0" smtClean="0"/>
              <a:t> </a:t>
            </a:r>
            <a:r>
              <a:rPr lang="en-US" dirty="0"/>
              <a:t>and vocational training for the vulnerable, including persons with “</a:t>
            </a:r>
            <a:r>
              <a:rPr lang="en-US" b="1" dirty="0"/>
              <a:t>disabilities</a:t>
            </a:r>
            <a:r>
              <a:rPr lang="en-US" dirty="0"/>
              <a:t>,” indigenous peoples and children in vulnerable </a:t>
            </a:r>
            <a:r>
              <a:rPr lang="en-US" dirty="0" smtClean="0"/>
              <a:t>situations</a:t>
            </a:r>
          </a:p>
          <a:p>
            <a:r>
              <a:rPr lang="en-US" dirty="0"/>
              <a:t>4.a Build and upgrade education facilities that are child, “</a:t>
            </a:r>
            <a:r>
              <a:rPr lang="en-US" b="1" dirty="0"/>
              <a:t>disability</a:t>
            </a:r>
            <a:r>
              <a:rPr lang="en-US" dirty="0"/>
              <a:t>” and gender sensitive and provide safe, non-violent, inclusive and effective learning environments </a:t>
            </a:r>
            <a:r>
              <a:rPr lang="en-US" dirty="0" smtClean="0"/>
              <a:t>“</a:t>
            </a:r>
            <a:r>
              <a:rPr lang="en-US" b="1" dirty="0" smtClean="0"/>
              <a:t>for all</a:t>
            </a:r>
            <a:r>
              <a:rPr lang="en-US" dirty="0" smtClean="0"/>
              <a:t>”</a:t>
            </a:r>
            <a:r>
              <a:rPr lang="en-US" b="1" dirty="0" smtClean="0"/>
              <a:t> </a:t>
            </a:r>
            <a:endParaRPr lang="en-US" b="1" dirty="0"/>
          </a:p>
          <a:p>
            <a:r>
              <a:rPr lang="en-US" dirty="0"/>
              <a:t>4.a.1 Percentage of schools with access to (</a:t>
            </a:r>
            <a:r>
              <a:rPr lang="en-US" dirty="0" err="1"/>
              <a:t>i</a:t>
            </a:r>
            <a:r>
              <a:rPr lang="en-US" dirty="0"/>
              <a:t>) electricity; (ii) Internet for pedagogical purposes; (iii) computers for pedagogical purposes; (iv) “</a:t>
            </a:r>
            <a:r>
              <a:rPr lang="en-US" b="1" dirty="0"/>
              <a:t>adapted infrastructure and materials for students with disabilities</a:t>
            </a:r>
            <a:r>
              <a:rPr lang="en-US" dirty="0"/>
              <a:t>;” (v) single-sex basic sanitation facilities; (vi) basic handwashing facilities (as per the WASH indicator definitions) </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187218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69682"/>
          </a:xfrm>
        </p:spPr>
        <p:txBody>
          <a:bodyPr/>
          <a:lstStyle/>
          <a:p>
            <a:r>
              <a:rPr lang="en-US" dirty="0" smtClean="0"/>
              <a:t>Employment</a:t>
            </a:r>
            <a:endParaRPr lang="en-US" dirty="0"/>
          </a:p>
        </p:txBody>
      </p:sp>
      <p:sp>
        <p:nvSpPr>
          <p:cNvPr id="3" name="Content Placeholder 2"/>
          <p:cNvSpPr>
            <a:spLocks noGrp="1"/>
          </p:cNvSpPr>
          <p:nvPr>
            <p:ph idx="1"/>
          </p:nvPr>
        </p:nvSpPr>
        <p:spPr>
          <a:xfrm>
            <a:off x="484710" y="1422401"/>
            <a:ext cx="7465490" cy="4826006"/>
          </a:xfrm>
        </p:spPr>
        <p:txBody>
          <a:bodyPr/>
          <a:lstStyle/>
          <a:p>
            <a:pPr marL="0" indent="0">
              <a:buNone/>
            </a:pPr>
            <a:r>
              <a:rPr lang="en-US" b="1" dirty="0"/>
              <a:t>Goal 8. </a:t>
            </a:r>
            <a:r>
              <a:rPr lang="en-US" dirty="0"/>
              <a:t>Promote sustained, </a:t>
            </a:r>
            <a:r>
              <a:rPr lang="en-US" dirty="0" smtClean="0"/>
              <a:t>“</a:t>
            </a:r>
            <a:r>
              <a:rPr lang="en-US" b="1" dirty="0" smtClean="0"/>
              <a:t>inclusive</a:t>
            </a:r>
            <a:r>
              <a:rPr lang="en-US" dirty="0" smtClean="0"/>
              <a:t>” </a:t>
            </a:r>
            <a:r>
              <a:rPr lang="en-US" dirty="0"/>
              <a:t>and sustainable economic growth, full and productive employment and decent work </a:t>
            </a:r>
            <a:r>
              <a:rPr lang="en-US" dirty="0" smtClean="0"/>
              <a:t>“</a:t>
            </a:r>
            <a:r>
              <a:rPr lang="en-US" b="1" dirty="0" smtClean="0"/>
              <a:t>for all</a:t>
            </a:r>
            <a:r>
              <a:rPr lang="en-US" dirty="0" smtClean="0"/>
              <a:t>”</a:t>
            </a:r>
            <a:r>
              <a:rPr lang="en-US" b="1" dirty="0" smtClean="0"/>
              <a:t> </a:t>
            </a:r>
          </a:p>
          <a:p>
            <a:r>
              <a:rPr lang="en-US" dirty="0"/>
              <a:t>8.5 By 2030, achieve full and productive employment and decent work for </a:t>
            </a:r>
            <a:r>
              <a:rPr lang="en-US" dirty="0" smtClean="0"/>
              <a:t>“</a:t>
            </a:r>
            <a:r>
              <a:rPr lang="en-US" b="1" dirty="0" smtClean="0"/>
              <a:t>all </a:t>
            </a:r>
            <a:r>
              <a:rPr lang="en-US" b="1" dirty="0"/>
              <a:t>women and men</a:t>
            </a:r>
            <a:r>
              <a:rPr lang="en-US" dirty="0" smtClean="0"/>
              <a:t>,” </a:t>
            </a:r>
            <a:r>
              <a:rPr lang="en-US" dirty="0"/>
              <a:t>including for </a:t>
            </a:r>
            <a:r>
              <a:rPr lang="en-US" dirty="0" smtClean="0"/>
              <a:t>“</a:t>
            </a:r>
            <a:r>
              <a:rPr lang="en-US" b="1" dirty="0" smtClean="0"/>
              <a:t>young people</a:t>
            </a:r>
            <a:r>
              <a:rPr lang="en-US" dirty="0" smtClean="0"/>
              <a:t>” </a:t>
            </a:r>
            <a:r>
              <a:rPr lang="en-US" dirty="0"/>
              <a:t>and “</a:t>
            </a:r>
            <a:r>
              <a:rPr lang="en-US" b="1" dirty="0"/>
              <a:t>persons with disabilities</a:t>
            </a:r>
            <a:r>
              <a:rPr lang="en-US" dirty="0"/>
              <a:t>,” and equal pay for work of equal value </a:t>
            </a:r>
            <a:endParaRPr lang="en-US" dirty="0" smtClean="0"/>
          </a:p>
          <a:p>
            <a:r>
              <a:rPr lang="en-US" dirty="0"/>
              <a:t>8.5.1 Average hourly earnings of female and male employees by occupation, by </a:t>
            </a:r>
            <a:r>
              <a:rPr lang="en-US" dirty="0" smtClean="0"/>
              <a:t>“</a:t>
            </a:r>
            <a:r>
              <a:rPr lang="en-US" b="1" dirty="0" smtClean="0"/>
              <a:t>age group</a:t>
            </a:r>
            <a:r>
              <a:rPr lang="en-US" dirty="0" smtClean="0"/>
              <a:t>”</a:t>
            </a:r>
            <a:r>
              <a:rPr lang="en-US" b="1" dirty="0" smtClean="0"/>
              <a:t> </a:t>
            </a:r>
            <a:r>
              <a:rPr lang="en-US" dirty="0"/>
              <a:t>and “</a:t>
            </a:r>
            <a:r>
              <a:rPr lang="en-US" b="1" dirty="0"/>
              <a:t>persons with disabilities”</a:t>
            </a:r>
            <a:r>
              <a:rPr lang="en-US" dirty="0"/>
              <a:t> </a:t>
            </a:r>
            <a:endParaRPr lang="en-US" dirty="0" smtClean="0"/>
          </a:p>
          <a:p>
            <a:r>
              <a:rPr lang="en-US" dirty="0"/>
              <a:t>8.5.2 Unemployment rate, by sex, </a:t>
            </a:r>
            <a:r>
              <a:rPr lang="en-US" dirty="0" smtClean="0"/>
              <a:t>“</a:t>
            </a:r>
            <a:r>
              <a:rPr lang="en-US" b="1" dirty="0" smtClean="0"/>
              <a:t>age group</a:t>
            </a:r>
            <a:r>
              <a:rPr lang="en-US" dirty="0" smtClean="0"/>
              <a:t>”</a:t>
            </a:r>
            <a:r>
              <a:rPr lang="en-US" b="1" dirty="0" smtClean="0"/>
              <a:t> </a:t>
            </a:r>
            <a:r>
              <a:rPr lang="en-US" dirty="0"/>
              <a:t>and “</a:t>
            </a:r>
            <a:r>
              <a:rPr lang="en-US" b="1" dirty="0"/>
              <a:t>persons with disabilities”</a:t>
            </a:r>
            <a:r>
              <a:rPr lang="en-US" dirty="0"/>
              <a:t> </a:t>
            </a:r>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2094951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644711"/>
            <a:ext cx="7977803" cy="588867"/>
          </a:xfrm>
        </p:spPr>
        <p:txBody>
          <a:bodyPr/>
          <a:lstStyle/>
          <a:p>
            <a:r>
              <a:rPr lang="en-US" sz="4000" dirty="0" smtClean="0"/>
              <a:t>The SDGs and the UN CRPD</a:t>
            </a:r>
            <a:endParaRPr lang="en-US" sz="4000" dirty="0"/>
          </a:p>
        </p:txBody>
      </p:sp>
      <p:sp>
        <p:nvSpPr>
          <p:cNvPr id="3" name="Content Placeholder 2"/>
          <p:cNvSpPr>
            <a:spLocks noGrp="1"/>
          </p:cNvSpPr>
          <p:nvPr>
            <p:ph idx="1"/>
          </p:nvPr>
        </p:nvSpPr>
        <p:spPr>
          <a:xfrm>
            <a:off x="484710" y="1739147"/>
            <a:ext cx="7576448" cy="3984172"/>
          </a:xfrm>
        </p:spPr>
        <p:txBody>
          <a:bodyPr>
            <a:normAutofit fontScale="92500" lnSpcReduction="20000"/>
          </a:bodyPr>
          <a:lstStyle/>
          <a:p>
            <a:pPr lvl="0"/>
            <a:r>
              <a:rPr lang="en-US" dirty="0" smtClean="0"/>
              <a:t>Implementing the SDGs must be in line with and build upon existing international and national commitments and mechanisms</a:t>
            </a:r>
          </a:p>
          <a:p>
            <a:pPr lvl="0"/>
            <a:r>
              <a:rPr lang="en-US" dirty="0" smtClean="0"/>
              <a:t>The SDGs draw particular </a:t>
            </a:r>
            <a:r>
              <a:rPr lang="en-US" dirty="0"/>
              <a:t>attention </a:t>
            </a:r>
            <a:r>
              <a:rPr lang="en-US" dirty="0" smtClean="0"/>
              <a:t>and commitment </a:t>
            </a:r>
            <a:r>
              <a:rPr lang="en-US" dirty="0"/>
              <a:t>to empower persons with </a:t>
            </a:r>
            <a:r>
              <a:rPr lang="en-US" dirty="0" smtClean="0"/>
              <a:t>disabilities </a:t>
            </a:r>
            <a:r>
              <a:rPr lang="en-US" dirty="0"/>
              <a:t>under a number of </a:t>
            </a:r>
            <a:r>
              <a:rPr lang="en-US" dirty="0" smtClean="0"/>
              <a:t>Goals </a:t>
            </a:r>
            <a:r>
              <a:rPr lang="en-US" dirty="0"/>
              <a:t>and </a:t>
            </a:r>
            <a:r>
              <a:rPr lang="en-US" dirty="0" smtClean="0"/>
              <a:t>targets that are also found in the UN CRPD</a:t>
            </a:r>
          </a:p>
          <a:p>
            <a:r>
              <a:rPr lang="en-US" dirty="0" smtClean="0"/>
              <a:t>Therefore, the </a:t>
            </a:r>
            <a:r>
              <a:rPr lang="en-US" dirty="0"/>
              <a:t>UN CRPD should serve as a guiding </a:t>
            </a:r>
            <a:r>
              <a:rPr lang="en-US" dirty="0" smtClean="0"/>
              <a:t>framework for implementing </a:t>
            </a:r>
            <a:r>
              <a:rPr lang="en-US" dirty="0"/>
              <a:t>the </a:t>
            </a:r>
            <a:r>
              <a:rPr lang="en-US" dirty="0" smtClean="0"/>
              <a:t>SDGs </a:t>
            </a:r>
            <a:r>
              <a:rPr lang="en-US" dirty="0"/>
              <a:t>in order to realize </a:t>
            </a:r>
            <a:r>
              <a:rPr lang="en-US" dirty="0" smtClean="0"/>
              <a:t>the full inclusion </a:t>
            </a:r>
            <a:r>
              <a:rPr lang="en-US" dirty="0"/>
              <a:t>and empowerment of persons with </a:t>
            </a:r>
            <a:r>
              <a:rPr lang="en-US" dirty="0" smtClean="0"/>
              <a:t>disabilities</a:t>
            </a:r>
          </a:p>
          <a:p>
            <a:r>
              <a:rPr lang="en-US" dirty="0"/>
              <a:t>Only </a:t>
            </a:r>
            <a:r>
              <a:rPr lang="en-US" dirty="0" smtClean="0"/>
              <a:t>by utilizing </a:t>
            </a:r>
            <a:r>
              <a:rPr lang="en-US" dirty="0"/>
              <a:t>the UN </a:t>
            </a:r>
            <a:r>
              <a:rPr lang="en-US" dirty="0" smtClean="0"/>
              <a:t>CRPD to implement the SDGs will it be ensured that exclusion and inequality are not created or perpetuated, such as institutional, attitudinal, </a:t>
            </a:r>
            <a:r>
              <a:rPr lang="en-US" dirty="0"/>
              <a:t>physical, </a:t>
            </a:r>
            <a:r>
              <a:rPr lang="en-US" dirty="0" smtClean="0"/>
              <a:t>legal barriers, and barriers to information </a:t>
            </a:r>
            <a:r>
              <a:rPr lang="en-US" dirty="0"/>
              <a:t>and </a:t>
            </a:r>
            <a:r>
              <a:rPr lang="en-US" dirty="0" smtClean="0"/>
              <a:t>communication </a:t>
            </a:r>
            <a:r>
              <a:rPr lang="en-US" dirty="0"/>
              <a:t>technology (ICT</a:t>
            </a:r>
            <a:r>
              <a:rPr lang="en-US" dirty="0" smtClean="0"/>
              <a:t>), among other barriers to </a:t>
            </a:r>
            <a:r>
              <a:rPr lang="en-US" dirty="0"/>
              <a:t>the inclusion and participation of persons with </a:t>
            </a:r>
            <a:r>
              <a:rPr lang="en-US" dirty="0" smtClean="0"/>
              <a:t>disabilities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326810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 y="323291"/>
            <a:ext cx="7451360" cy="1307972"/>
          </a:xfrm>
        </p:spPr>
        <p:txBody>
          <a:bodyPr/>
          <a:lstStyle/>
          <a:p>
            <a:r>
              <a:rPr lang="en-US" sz="2300" dirty="0"/>
              <a:t>Several </a:t>
            </a:r>
            <a:r>
              <a:rPr lang="en-US" sz="2300" dirty="0" smtClean="0"/>
              <a:t>UN CRPD </a:t>
            </a:r>
            <a:r>
              <a:rPr lang="en-US" sz="2300" dirty="0"/>
              <a:t>Articles are cross-cutting in nature and must always be applied and/or considered for the implementation of every Goal and </a:t>
            </a:r>
            <a:r>
              <a:rPr lang="en-US" sz="2300" dirty="0" smtClean="0"/>
              <a:t>target. Some examples are included below.</a:t>
            </a:r>
            <a:endParaRPr lang="en-US" sz="2300" dirty="0"/>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3703" y="1287379"/>
            <a:ext cx="8360057" cy="5390147"/>
          </a:xfrm>
        </p:spPr>
      </p:pic>
      <p:sp>
        <p:nvSpPr>
          <p:cNvPr id="3" name="Slide Number Placeholder 2"/>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129819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63261"/>
          </a:xfrm>
        </p:spPr>
        <p:txBody>
          <a:bodyPr/>
          <a:lstStyle/>
          <a:p>
            <a:r>
              <a:rPr lang="en-US" dirty="0" smtClean="0"/>
              <a:t>2030 Agenda Trainings</a:t>
            </a:r>
            <a:endParaRPr lang="en-US" dirty="0"/>
          </a:p>
        </p:txBody>
      </p:sp>
      <p:sp>
        <p:nvSpPr>
          <p:cNvPr id="3" name="Content Placeholder 2"/>
          <p:cNvSpPr>
            <a:spLocks noGrp="1"/>
          </p:cNvSpPr>
          <p:nvPr>
            <p:ph idx="1"/>
          </p:nvPr>
        </p:nvSpPr>
        <p:spPr>
          <a:xfrm>
            <a:off x="827700" y="1431758"/>
            <a:ext cx="6711654" cy="4920915"/>
          </a:xfrm>
        </p:spPr>
        <p:txBody>
          <a:bodyPr>
            <a:normAutofit fontScale="92500" lnSpcReduction="10000"/>
          </a:bodyPr>
          <a:lstStyle/>
          <a:p>
            <a:r>
              <a:rPr lang="en-US" dirty="0"/>
              <a:t>National and </a:t>
            </a:r>
            <a:r>
              <a:rPr lang="en-US" dirty="0" smtClean="0"/>
              <a:t>Regional </a:t>
            </a:r>
            <a:r>
              <a:rPr lang="en-US" dirty="0"/>
              <a:t>Trainings</a:t>
            </a:r>
          </a:p>
          <a:p>
            <a:pPr lvl="1"/>
            <a:r>
              <a:rPr lang="en-US" dirty="0"/>
              <a:t>Carried out in partnership </a:t>
            </a:r>
            <a:r>
              <a:rPr lang="en-US" dirty="0" smtClean="0"/>
              <a:t>as IDA, IDDC, and DRF</a:t>
            </a:r>
          </a:p>
          <a:p>
            <a:pPr lvl="1"/>
            <a:r>
              <a:rPr lang="en-GB" b="1" u="sng" dirty="0"/>
              <a:t>Over 300</a:t>
            </a:r>
            <a:r>
              <a:rPr lang="en-GB" dirty="0"/>
              <a:t> persons with </a:t>
            </a:r>
            <a:r>
              <a:rPr lang="en-GB" dirty="0" smtClean="0"/>
              <a:t>disabilities and allies </a:t>
            </a:r>
            <a:r>
              <a:rPr lang="en-GB" dirty="0"/>
              <a:t>attended </a:t>
            </a:r>
            <a:endParaRPr lang="en-GB" dirty="0" smtClean="0"/>
          </a:p>
          <a:p>
            <a:pPr lvl="1"/>
            <a:r>
              <a:rPr lang="en-US" dirty="0" smtClean="0"/>
              <a:t>San </a:t>
            </a:r>
            <a:r>
              <a:rPr lang="en-US" dirty="0"/>
              <a:t>Francisco (</a:t>
            </a:r>
            <a:r>
              <a:rPr lang="en-US" dirty="0" smtClean="0"/>
              <a:t>DRF)</a:t>
            </a:r>
          </a:p>
          <a:p>
            <a:pPr lvl="1"/>
            <a:r>
              <a:rPr lang="en-US" dirty="0" smtClean="0"/>
              <a:t>Kenya </a:t>
            </a:r>
            <a:r>
              <a:rPr lang="en-US" dirty="0"/>
              <a:t>and East Africa region (</a:t>
            </a:r>
            <a:r>
              <a:rPr lang="en-US" dirty="0" smtClean="0"/>
              <a:t>EDAN)</a:t>
            </a:r>
          </a:p>
          <a:p>
            <a:pPr lvl="1"/>
            <a:r>
              <a:rPr lang="en-US" dirty="0" smtClean="0"/>
              <a:t>Malawi </a:t>
            </a:r>
            <a:r>
              <a:rPr lang="en-US" dirty="0"/>
              <a:t>(</a:t>
            </a:r>
            <a:r>
              <a:rPr lang="en-US" dirty="0" smtClean="0"/>
              <a:t>DRF)</a:t>
            </a:r>
          </a:p>
          <a:p>
            <a:pPr lvl="1"/>
            <a:r>
              <a:rPr lang="en-US" dirty="0" smtClean="0"/>
              <a:t>Washington </a:t>
            </a:r>
            <a:r>
              <a:rPr lang="en-US" dirty="0"/>
              <a:t>DC (</a:t>
            </a:r>
            <a:r>
              <a:rPr lang="en-US" dirty="0" err="1"/>
              <a:t>InterAction</a:t>
            </a:r>
            <a:r>
              <a:rPr lang="en-US" dirty="0"/>
              <a:t>/DRF)</a:t>
            </a:r>
          </a:p>
          <a:p>
            <a:pPr lvl="1"/>
            <a:r>
              <a:rPr lang="en-US" dirty="0"/>
              <a:t>Bangkok (Republic of Korea, </a:t>
            </a:r>
            <a:r>
              <a:rPr lang="en-US" dirty="0" smtClean="0"/>
              <a:t>Philippines)</a:t>
            </a:r>
          </a:p>
          <a:p>
            <a:pPr lvl="1"/>
            <a:r>
              <a:rPr lang="en-US" dirty="0" smtClean="0"/>
              <a:t>Mexico </a:t>
            </a:r>
            <a:r>
              <a:rPr lang="en-US" dirty="0"/>
              <a:t>City (regional)</a:t>
            </a:r>
          </a:p>
          <a:p>
            <a:pPr lvl="1"/>
            <a:r>
              <a:rPr lang="en-US" dirty="0" smtClean="0"/>
              <a:t>Cairo (CBM support)</a:t>
            </a:r>
          </a:p>
          <a:p>
            <a:pPr lvl="1"/>
            <a:r>
              <a:rPr lang="en-US" dirty="0" smtClean="0"/>
              <a:t>Morocco (HI support)</a:t>
            </a:r>
          </a:p>
          <a:p>
            <a:pPr lvl="1"/>
            <a:r>
              <a:rPr lang="en-US" dirty="0" smtClean="0"/>
              <a:t>Rwanda (DRF)</a:t>
            </a:r>
          </a:p>
          <a:p>
            <a:pPr lvl="1"/>
            <a:r>
              <a:rPr lang="en-US" dirty="0" smtClean="0"/>
              <a:t>Peru – in Spanish (CBM support, August</a:t>
            </a:r>
            <a:r>
              <a:rPr lang="en-US" dirty="0"/>
              <a:t>) </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1680344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299882"/>
          </a:xfrm>
        </p:spPr>
        <p:txBody>
          <a:bodyPr/>
          <a:lstStyle/>
          <a:p>
            <a:r>
              <a:rPr lang="en-US" sz="3800" dirty="0" smtClean="0"/>
              <a:t>Key national strategies for DPO engagement</a:t>
            </a:r>
            <a:endParaRPr lang="en-US" sz="3800" dirty="0"/>
          </a:p>
        </p:txBody>
      </p:sp>
      <p:sp>
        <p:nvSpPr>
          <p:cNvPr id="3" name="Content Placeholder 2"/>
          <p:cNvSpPr>
            <a:spLocks noGrp="1"/>
          </p:cNvSpPr>
          <p:nvPr>
            <p:ph idx="1"/>
          </p:nvPr>
        </p:nvSpPr>
        <p:spPr>
          <a:xfrm>
            <a:off x="484709" y="1752601"/>
            <a:ext cx="7281721" cy="4495806"/>
          </a:xfrm>
        </p:spPr>
        <p:txBody>
          <a:bodyPr>
            <a:normAutofit/>
          </a:bodyPr>
          <a:lstStyle/>
          <a:p>
            <a:pPr marL="0" indent="0">
              <a:buNone/>
            </a:pPr>
            <a:r>
              <a:rPr lang="en-US" dirty="0"/>
              <a:t>K</a:t>
            </a:r>
            <a:r>
              <a:rPr lang="en-US" dirty="0" smtClean="0"/>
              <a:t>ey </a:t>
            </a:r>
            <a:r>
              <a:rPr lang="en-US" dirty="0"/>
              <a:t>points from DPOs from East Africa, Malawi, Rwanda, and </a:t>
            </a:r>
            <a:r>
              <a:rPr lang="en-US" dirty="0" smtClean="0"/>
              <a:t>Peru</a:t>
            </a:r>
          </a:p>
          <a:p>
            <a:pPr lvl="0"/>
            <a:r>
              <a:rPr lang="en-US" dirty="0"/>
              <a:t>Identify entry points for advocacy for DPOs in different regions and levels of government </a:t>
            </a:r>
          </a:p>
          <a:p>
            <a:pPr lvl="0"/>
            <a:r>
              <a:rPr lang="en-US" dirty="0"/>
              <a:t>Build alliances among national DPOs and with disability and development organizations and broader civil society organizations across thematic </a:t>
            </a:r>
            <a:r>
              <a:rPr lang="en-US" dirty="0" smtClean="0"/>
              <a:t>areas</a:t>
            </a:r>
          </a:p>
          <a:p>
            <a:r>
              <a:rPr lang="en-US" dirty="0"/>
              <a:t>Work with institutions such as UNESCO, UNICEF, universities, influential individuals who can help push for </a:t>
            </a:r>
            <a:r>
              <a:rPr lang="en-US" dirty="0" smtClean="0"/>
              <a:t>change</a:t>
            </a:r>
          </a:p>
          <a:p>
            <a:r>
              <a:rPr lang="en-US" dirty="0" smtClean="0"/>
              <a:t>Push </a:t>
            </a:r>
            <a:r>
              <a:rPr lang="en-US" dirty="0"/>
              <a:t>for disability data, particularly disaggregation of data by disability</a:t>
            </a:r>
          </a:p>
          <a:p>
            <a:pPr lvl="0"/>
            <a:endParaRPr lang="en-US" dirty="0"/>
          </a:p>
          <a:p>
            <a:endParaRPr lang="en-US" dirty="0" smtClean="0"/>
          </a:p>
          <a:p>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1265489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261782"/>
          </a:xfrm>
        </p:spPr>
        <p:txBody>
          <a:bodyPr/>
          <a:lstStyle/>
          <a:p>
            <a:r>
              <a:rPr lang="en-US" sz="3800" dirty="0"/>
              <a:t>Key national strategies for DPO engagement</a:t>
            </a:r>
          </a:p>
        </p:txBody>
      </p:sp>
      <p:sp>
        <p:nvSpPr>
          <p:cNvPr id="3" name="Content Placeholder 2"/>
          <p:cNvSpPr>
            <a:spLocks noGrp="1"/>
          </p:cNvSpPr>
          <p:nvPr>
            <p:ph idx="1"/>
          </p:nvPr>
        </p:nvSpPr>
        <p:spPr>
          <a:xfrm>
            <a:off x="484710" y="1853249"/>
            <a:ext cx="7910534" cy="4395158"/>
          </a:xfrm>
        </p:spPr>
        <p:txBody>
          <a:bodyPr>
            <a:normAutofit/>
          </a:bodyPr>
          <a:lstStyle/>
          <a:p>
            <a:pPr lvl="0"/>
            <a:r>
              <a:rPr lang="en-US" dirty="0"/>
              <a:t>Engage the media as a tool for disability awareness, dissemination of information, and advocacy</a:t>
            </a:r>
          </a:p>
          <a:p>
            <a:pPr lvl="0"/>
            <a:r>
              <a:rPr lang="en-US" dirty="0" smtClean="0"/>
              <a:t>Liaise </a:t>
            </a:r>
            <a:r>
              <a:rPr lang="en-US" dirty="0"/>
              <a:t>with key focal points (disability and SDG) in the government and National Statistical Offices for the inclusion of persons with disabilities </a:t>
            </a:r>
          </a:p>
          <a:p>
            <a:pPr lvl="0"/>
            <a:r>
              <a:rPr lang="en-US" dirty="0"/>
              <a:t>Link national plans with the SDGs (e.g., </a:t>
            </a:r>
            <a:r>
              <a:rPr lang="en-US" u="sng" dirty="0">
                <a:hlinkClick r:id="rId2"/>
              </a:rPr>
              <a:t>Agenda 2063</a:t>
            </a:r>
            <a:r>
              <a:rPr lang="en-US" dirty="0" smtClean="0"/>
              <a:t>)</a:t>
            </a:r>
          </a:p>
          <a:p>
            <a:pPr lvl="0"/>
            <a:r>
              <a:rPr lang="en-US" dirty="0"/>
              <a:t>Use the CRPD as a guiding framework for SDG implementation, as well as national disability plans and laws</a:t>
            </a:r>
          </a:p>
          <a:p>
            <a:pPr lvl="0"/>
            <a:r>
              <a:rPr lang="en-US" dirty="0"/>
              <a:t>Prior to approaching line ministries, create a mapping that includes data of persons with disabilities, numbers of persons with disabilities, provide an analysis of the situation, write a position paper and share with the line ministry</a:t>
            </a:r>
          </a:p>
          <a:p>
            <a:pPr lvl="0"/>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464885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Key national strategies for DPO engagement</a:t>
            </a:r>
          </a:p>
        </p:txBody>
      </p:sp>
      <p:sp>
        <p:nvSpPr>
          <p:cNvPr id="3" name="Content Placeholder 2"/>
          <p:cNvSpPr>
            <a:spLocks noGrp="1"/>
          </p:cNvSpPr>
          <p:nvPr>
            <p:ph idx="1"/>
          </p:nvPr>
        </p:nvSpPr>
        <p:spPr>
          <a:xfrm>
            <a:off x="368300" y="2044699"/>
            <a:ext cx="7785100" cy="4203707"/>
          </a:xfrm>
        </p:spPr>
        <p:txBody>
          <a:bodyPr/>
          <a:lstStyle/>
          <a:p>
            <a:pPr lvl="0"/>
            <a:r>
              <a:rPr lang="en-US" dirty="0"/>
              <a:t>Create an advocacy project per Goal and carry out evidence-based projects and share findings with different stakeholders</a:t>
            </a:r>
          </a:p>
          <a:p>
            <a:pPr lvl="0"/>
            <a:r>
              <a:rPr lang="en-US" dirty="0"/>
              <a:t>Collaborate as a larger disability movement to gain more effective entry points in national advocacy.</a:t>
            </a:r>
          </a:p>
          <a:p>
            <a:pPr lvl="0"/>
            <a:r>
              <a:rPr lang="en-US" dirty="0"/>
              <a:t>Carry out training on accessibility and advocacy for different DPO leaders to strengthen DPOs and to unify the disability movement.</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1271537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3162300"/>
            <a:ext cx="7728561" cy="1542047"/>
          </a:xfrm>
        </p:spPr>
        <p:txBody>
          <a:bodyPr>
            <a:normAutofit/>
          </a:bodyPr>
          <a:lstStyle/>
          <a:p>
            <a:pPr marL="0" lvl="0" indent="0" algn="ctr">
              <a:buNone/>
            </a:pPr>
            <a:r>
              <a:rPr lang="en-US" sz="3200" b="1" dirty="0" smtClean="0"/>
              <a:t>Thank you!</a:t>
            </a:r>
            <a:endParaRPr lang="en-US" dirty="0"/>
          </a:p>
        </p:txBody>
      </p:sp>
      <p:sp>
        <p:nvSpPr>
          <p:cNvPr id="2" name="Slide Number Placeholder 1"/>
          <p:cNvSpPr>
            <a:spLocks noGrp="1"/>
          </p:cNvSpPr>
          <p:nvPr>
            <p:ph type="sldNum" sz="quarter" idx="12"/>
          </p:nvPr>
        </p:nvSpPr>
        <p:spPr/>
        <p:txBody>
          <a:bodyPr/>
          <a:lstStyle/>
          <a:p>
            <a:fld id="{0CFEC368-1D7A-4F81-ABF6-AE0E36BAF64C}" type="slidenum">
              <a:rPr lang="en-US" smtClean="0"/>
              <a:pPr/>
              <a:t>33</a:t>
            </a:fld>
            <a:endParaRPr lang="en-US"/>
          </a:p>
        </p:txBody>
      </p:sp>
    </p:spTree>
    <p:extLst>
      <p:ext uri="{BB962C8B-B14F-4D97-AF65-F5344CB8AC3E}">
        <p14:creationId xmlns:p14="http://schemas.microsoft.com/office/powerpoint/2010/main" val="17754157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2718"/>
            <a:ext cx="7235290" cy="869896"/>
          </a:xfrm>
        </p:spPr>
        <p:txBody>
          <a:bodyPr/>
          <a:lstStyle/>
          <a:p>
            <a:r>
              <a:rPr lang="en-US" smtClean="0"/>
              <a:t>References</a:t>
            </a:r>
            <a:endParaRPr lang="en-US" dirty="0"/>
          </a:p>
        </p:txBody>
      </p:sp>
      <p:sp>
        <p:nvSpPr>
          <p:cNvPr id="3" name="Content Placeholder 2"/>
          <p:cNvSpPr>
            <a:spLocks noGrp="1"/>
          </p:cNvSpPr>
          <p:nvPr>
            <p:ph idx="1"/>
          </p:nvPr>
        </p:nvSpPr>
        <p:spPr>
          <a:xfrm>
            <a:off x="484710" y="1730829"/>
            <a:ext cx="8022476" cy="4517578"/>
          </a:xfrm>
        </p:spPr>
        <p:txBody>
          <a:bodyPr/>
          <a:lstStyle/>
          <a:p>
            <a:pPr marL="0" indent="0">
              <a:buNone/>
            </a:pPr>
            <a:r>
              <a:rPr lang="en-US" b="1" dirty="0" smtClean="0">
                <a:hlinkClick r:id="rId2"/>
              </a:rPr>
              <a:t>2030 Agenda </a:t>
            </a:r>
            <a:r>
              <a:rPr lang="en-US" dirty="0" smtClean="0">
                <a:hlinkClick r:id="rId2"/>
              </a:rPr>
              <a:t>sustainabledevelopment.un.org/post2015/transformingourworld</a:t>
            </a:r>
            <a:endParaRPr lang="en-US" dirty="0" smtClean="0"/>
          </a:p>
          <a:p>
            <a:pPr marL="0" indent="0">
              <a:buNone/>
            </a:pPr>
            <a:r>
              <a:rPr lang="en-US" b="1" dirty="0" smtClean="0">
                <a:hlinkClick r:id="rId3"/>
              </a:rPr>
              <a:t>Funding For Development</a:t>
            </a:r>
          </a:p>
          <a:p>
            <a:pPr marL="0" indent="0">
              <a:buNone/>
            </a:pPr>
            <a:r>
              <a:rPr lang="en-US" dirty="0" smtClean="0">
                <a:hlinkClick r:id="rId3"/>
              </a:rPr>
              <a:t>www.un.org/esa/ffd/ffd3</a:t>
            </a:r>
            <a:endParaRPr lang="en-US" dirty="0" smtClean="0"/>
          </a:p>
          <a:p>
            <a:pPr marL="0" indent="0">
              <a:buNone/>
            </a:pPr>
            <a:r>
              <a:rPr lang="en-US" b="1" dirty="0" smtClean="0">
                <a:hlinkClick r:id="rId4"/>
              </a:rPr>
              <a:t>HLPF Resolution</a:t>
            </a:r>
          </a:p>
          <a:p>
            <a:pPr marL="0" indent="0">
              <a:buNone/>
            </a:pPr>
            <a:r>
              <a:rPr lang="en-US" dirty="0">
                <a:hlinkClick r:id="rId4"/>
              </a:rPr>
              <a:t>https://</a:t>
            </a:r>
            <a:r>
              <a:rPr lang="en-US" dirty="0" err="1">
                <a:hlinkClick r:id="rId4"/>
              </a:rPr>
              <a:t>sustainabledevelopment.un.org</a:t>
            </a:r>
            <a:r>
              <a:rPr lang="en-US" dirty="0">
                <a:hlinkClick r:id="rId4"/>
              </a:rPr>
              <a:t>/</a:t>
            </a:r>
            <a:r>
              <a:rPr lang="en-US" dirty="0" err="1">
                <a:hlinkClick r:id="rId4"/>
              </a:rPr>
              <a:t>hlpf</a:t>
            </a:r>
            <a:endParaRPr lang="en-US" dirty="0" smtClean="0"/>
          </a:p>
          <a:p>
            <a:pPr marL="0" indent="0">
              <a:buNone/>
            </a:pPr>
            <a:r>
              <a:rPr lang="en-US" b="1" dirty="0" smtClean="0">
                <a:hlinkClick r:id="rId5"/>
              </a:rPr>
              <a:t>Beijing Platform for Action</a:t>
            </a:r>
          </a:p>
          <a:p>
            <a:pPr marL="0" indent="0">
              <a:buNone/>
            </a:pPr>
            <a:r>
              <a:rPr lang="en-US" dirty="0">
                <a:hlinkClick r:id="rId5"/>
              </a:rPr>
              <a:t>http://beijing20.unwomen.org/en/about</a:t>
            </a:r>
            <a:endParaRPr lang="en-US" dirty="0" smtClean="0"/>
          </a:p>
          <a:p>
            <a:pPr marL="0" indent="0">
              <a:buNone/>
            </a:pPr>
            <a:r>
              <a:rPr lang="en-US" b="1" dirty="0" smtClean="0">
                <a:hlinkClick r:id="rId6"/>
              </a:rPr>
              <a:t>DRR Outcome</a:t>
            </a:r>
          </a:p>
          <a:p>
            <a:pPr marL="0" indent="0">
              <a:buNone/>
            </a:pPr>
            <a:r>
              <a:rPr lang="en-US" dirty="0">
                <a:hlinkClick r:id="rId6"/>
              </a:rPr>
              <a:t>http://</a:t>
            </a:r>
            <a:r>
              <a:rPr lang="en-US" dirty="0" err="1">
                <a:hlinkClick r:id="rId6"/>
              </a:rPr>
              <a:t>www.unisdr.org</a:t>
            </a:r>
            <a:r>
              <a:rPr lang="en-US" dirty="0">
                <a:hlinkClick r:id="rId6"/>
              </a:rPr>
              <a:t>/we/coordinate/</a:t>
            </a:r>
            <a:r>
              <a:rPr lang="en-US" dirty="0" err="1">
                <a:hlinkClick r:id="rId6"/>
              </a:rPr>
              <a:t>sendai</a:t>
            </a:r>
            <a:r>
              <a:rPr lang="en-US" dirty="0">
                <a:hlinkClick r:id="rId6"/>
              </a:rPr>
              <a:t>-framework</a:t>
            </a:r>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2739700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do you know about the MDGs?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What do you know about the 2030 Agenda and the Sustainable Development Goals (SDGs)?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1883937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 MDGs and the 2030 Agenda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3781508"/>
              </p:ext>
            </p:extLst>
          </p:nvPr>
        </p:nvGraphicFramePr>
        <p:xfrm>
          <a:off x="214313" y="1967550"/>
          <a:ext cx="8715376" cy="4145280"/>
        </p:xfrm>
        <a:graphic>
          <a:graphicData uri="http://schemas.openxmlformats.org/drawingml/2006/table">
            <a:tbl>
              <a:tblPr firstRow="1" firstCol="1" bandRow="1"/>
              <a:tblGrid>
                <a:gridCol w="2814637"/>
                <a:gridCol w="5900739"/>
              </a:tblGrid>
              <a:tr h="516652">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Millennium Development Goals (MDGs)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1" dirty="0" smtClean="0">
                          <a:solidFill>
                            <a:srgbClr val="2C4A8E"/>
                          </a:solidFill>
                          <a:effectLst/>
                          <a:latin typeface="+mj-lt"/>
                          <a:ea typeface="ＭＳ 明朝" charset="-128"/>
                          <a:cs typeface="Times New Roman" charset="0"/>
                        </a:rPr>
                        <a:t>2030 Agenda</a:t>
                      </a:r>
                      <a:endParaRPr lang="en-US" sz="1700" dirty="0">
                        <a:solidFill>
                          <a:srgbClr val="2C4A8E"/>
                        </a:solidFill>
                        <a:effectLst/>
                        <a:latin typeface="+mj-lt"/>
                        <a:ea typeface="ＭＳ 明朝" charset="-128"/>
                        <a:cs typeface="Times New Roman" charset="0"/>
                      </a:endParaRPr>
                    </a:p>
                    <a:p>
                      <a:pPr marL="0" marR="0">
                        <a:spcBef>
                          <a:spcPts val="0"/>
                        </a:spcBef>
                        <a:spcAft>
                          <a:spcPts val="0"/>
                        </a:spcAft>
                        <a:tabLst>
                          <a:tab pos="740410" algn="l"/>
                        </a:tabLst>
                      </a:pPr>
                      <a:r>
                        <a:rPr lang="en-US" sz="1700" b="1" dirty="0">
                          <a:solidFill>
                            <a:srgbClr val="2C4A8E"/>
                          </a:solidFill>
                          <a:effectLst/>
                          <a:latin typeface="+mj-lt"/>
                          <a:ea typeface="ＭＳ 明朝" charset="-128"/>
                          <a:cs typeface="Times New Roman" charset="0"/>
                        </a:rPr>
                        <a:t>	</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2000 and </a:t>
                      </a:r>
                      <a:r>
                        <a:rPr lang="en-US" sz="1700" dirty="0" smtClean="0">
                          <a:solidFill>
                            <a:srgbClr val="2C4A8E"/>
                          </a:solidFill>
                          <a:effectLst/>
                          <a:latin typeface="+mj-lt"/>
                          <a:ea typeface="ＭＳ 明朝" charset="-128"/>
                          <a:cs typeface="Times New Roman" charset="0"/>
                        </a:rPr>
                        <a:t>ended </a:t>
                      </a:r>
                      <a:r>
                        <a:rPr lang="en-US" sz="1700" dirty="0">
                          <a:solidFill>
                            <a:srgbClr val="2C4A8E"/>
                          </a:solidFill>
                          <a:effectLst/>
                          <a:latin typeface="+mj-lt"/>
                          <a:ea typeface="ＭＳ 明朝" charset="-128"/>
                          <a:cs typeface="Times New Roman" charset="0"/>
                        </a:rPr>
                        <a:t>in 2015</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2015 and </a:t>
                      </a:r>
                      <a:r>
                        <a:rPr lang="en-US" sz="1700" dirty="0" smtClean="0">
                          <a:solidFill>
                            <a:srgbClr val="2C4A8E"/>
                          </a:solidFill>
                          <a:effectLst/>
                          <a:latin typeface="+mj-lt"/>
                          <a:ea typeface="ＭＳ 明朝" charset="-128"/>
                          <a:cs typeface="Times New Roman" charset="0"/>
                        </a:rPr>
                        <a:t>ends </a:t>
                      </a:r>
                      <a:r>
                        <a:rPr lang="en-US" sz="1700" dirty="0">
                          <a:solidFill>
                            <a:srgbClr val="2C4A8E"/>
                          </a:solidFill>
                          <a:effectLst/>
                          <a:latin typeface="+mj-lt"/>
                          <a:ea typeface="ＭＳ 明朝" charset="-128"/>
                          <a:cs typeface="Times New Roman" charset="0"/>
                        </a:rPr>
                        <a:t>in 2030</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Focus on developing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Universal, applies to all </a:t>
                      </a:r>
                      <a:r>
                        <a:rPr lang="en-US" sz="1700" dirty="0">
                          <a:solidFill>
                            <a:srgbClr val="2C4A8E"/>
                          </a:solidFill>
                          <a:effectLst/>
                          <a:latin typeface="+mj-lt"/>
                          <a:ea typeface="ＭＳ 明朝" charset="-128"/>
                          <a:cs typeface="Times New Roman" charset="0"/>
                        </a:rPr>
                        <a:t>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74978">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To reduce extreme poverty</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2C4A8E"/>
                          </a:solidFill>
                          <a:effectLst/>
                          <a:latin typeface="+mj-lt"/>
                          <a:ea typeface="ＭＳ 明朝" charset="-128"/>
                          <a:cs typeface="Times New Roman" charset="0"/>
                        </a:rPr>
                        <a:t>To eradicate poverty in all its forms </a:t>
                      </a:r>
                      <a:r>
                        <a:rPr lang="en-US" sz="1700" dirty="0" smtClean="0">
                          <a:solidFill>
                            <a:srgbClr val="2C4A8E"/>
                          </a:solidFill>
                          <a:effectLst/>
                          <a:latin typeface="+mj-lt"/>
                          <a:ea typeface="ＭＳ 明朝" charset="-128"/>
                          <a:cs typeface="Times New Roman" charset="0"/>
                        </a:rPr>
                        <a:t>and</a:t>
                      </a:r>
                      <a:r>
                        <a:rPr lang="en-US" sz="1700" baseline="0" dirty="0" smtClean="0">
                          <a:solidFill>
                            <a:srgbClr val="2C4A8E"/>
                          </a:solidFill>
                          <a:effectLst/>
                          <a:latin typeface="+mj-lt"/>
                          <a:ea typeface="ＭＳ 明朝" charset="-128"/>
                          <a:cs typeface="Times New Roman" charset="0"/>
                        </a:rPr>
                        <a:t> and to realize economic empowerment through sustainable development</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665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8 goals and 18 targets with 48 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17 goals and 169 targets </a:t>
                      </a:r>
                      <a:r>
                        <a:rPr lang="en-US" sz="1700" dirty="0" smtClean="0">
                          <a:solidFill>
                            <a:srgbClr val="2C4A8E"/>
                          </a:solidFill>
                          <a:effectLst/>
                          <a:latin typeface="+mj-lt"/>
                          <a:ea typeface="ＭＳ 明朝" charset="-128"/>
                          <a:cs typeface="Times New Roman" charset="0"/>
                        </a:rPr>
                        <a:t>with </a:t>
                      </a:r>
                      <a:r>
                        <a:rPr lang="en-US" sz="1700" dirty="0" smtClean="0">
                          <a:solidFill>
                            <a:srgbClr val="2C4A8E"/>
                          </a:solidFill>
                          <a:effectLst/>
                          <a:latin typeface="+mj-lt"/>
                          <a:ea typeface="ＭＳ 明朝" charset="-128"/>
                          <a:cs typeface="Times New Roman" charset="0"/>
                        </a:rPr>
                        <a:t>230 </a:t>
                      </a:r>
                      <a:r>
                        <a:rPr lang="en-US" sz="1700" dirty="0" smtClean="0">
                          <a:solidFill>
                            <a:srgbClr val="2C4A8E"/>
                          </a:solidFill>
                          <a:effectLst/>
                          <a:latin typeface="+mj-lt"/>
                          <a:ea typeface="ＭＳ 明朝" charset="-128"/>
                          <a:cs typeface="Times New Roman" charset="0"/>
                        </a:rPr>
                        <a:t>global </a:t>
                      </a:r>
                      <a:r>
                        <a:rPr lang="en-US" sz="1700" dirty="0">
                          <a:solidFill>
                            <a:srgbClr val="2C4A8E"/>
                          </a:solidFill>
                          <a:effectLst/>
                          <a:latin typeface="+mj-lt"/>
                          <a:ea typeface="ＭＳ 明朝" charset="-128"/>
                          <a:cs typeface="Times New Roman" charset="0"/>
                        </a:rPr>
                        <a:t>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1630">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No references to persons with disabilities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0" dirty="0">
                          <a:solidFill>
                            <a:srgbClr val="2C4A8E"/>
                          </a:solidFill>
                          <a:effectLst/>
                          <a:latin typeface="+mj-lt"/>
                          <a:ea typeface="ＭＳ 明朝" charset="-128"/>
                          <a:cs typeface="Times New Roman" charset="0"/>
                        </a:rPr>
                        <a:t>7 references in SDGs: </a:t>
                      </a:r>
                      <a:r>
                        <a:rPr lang="en-US" sz="1700" dirty="0">
                          <a:solidFill>
                            <a:srgbClr val="2C4A8E"/>
                          </a:solidFill>
                          <a:effectLst/>
                          <a:latin typeface="+mj-lt"/>
                          <a:ea typeface="ＭＳ 明朝" charset="-128"/>
                          <a:cs typeface="Times New Roman" charset="0"/>
                        </a:rPr>
                        <a:t>education (2), employment, reducing inequalities, inclusive cities (2), disaggregation of data by disability</a:t>
                      </a: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a:t>
                      </a:r>
                      <a:r>
                        <a:rPr lang="en-US" sz="1700" b="1" dirty="0" smtClean="0">
                          <a:solidFill>
                            <a:srgbClr val="2C4A8E"/>
                          </a:solidFill>
                          <a:effectLst/>
                          <a:latin typeface="+mj-lt"/>
                          <a:ea typeface="ＭＳ 明朝" charset="-128"/>
                          <a:cs typeface="Times New Roman" charset="0"/>
                        </a:rPr>
                        <a:t>All together 11 </a:t>
                      </a:r>
                      <a:r>
                        <a:rPr lang="en-US" sz="1700" b="1" dirty="0">
                          <a:solidFill>
                            <a:srgbClr val="2C4A8E"/>
                          </a:solidFill>
                          <a:effectLst/>
                          <a:latin typeface="+mj-lt"/>
                          <a:ea typeface="ＭＳ 明朝" charset="-128"/>
                          <a:cs typeface="Times New Roman" charset="0"/>
                        </a:rPr>
                        <a:t>in Agenda </a:t>
                      </a:r>
                      <a:r>
                        <a:rPr lang="en-US" sz="1700" b="1" dirty="0" smtClean="0">
                          <a:solidFill>
                            <a:srgbClr val="2C4A8E"/>
                          </a:solidFill>
                          <a:effectLst/>
                          <a:latin typeface="+mj-lt"/>
                          <a:ea typeface="ＭＳ 明朝" charset="-128"/>
                          <a:cs typeface="Times New Roman" charset="0"/>
                        </a:rPr>
                        <a:t>2030</a:t>
                      </a:r>
                      <a:r>
                        <a:rPr lang="en-US" sz="1700" dirty="0" smtClean="0">
                          <a:solidFill>
                            <a:srgbClr val="2C4A8E"/>
                          </a:solidFill>
                          <a:effectLst/>
                          <a:latin typeface="+mj-lt"/>
                          <a:ea typeface="ＭＳ 明朝" charset="-128"/>
                          <a:cs typeface="Times New Roman" charset="0"/>
                        </a:rPr>
                        <a:t> and 11</a:t>
                      </a:r>
                      <a:r>
                        <a:rPr lang="en-US" sz="1700" dirty="0" smtClean="0">
                          <a:solidFill>
                            <a:srgbClr val="000000"/>
                          </a:solidFill>
                          <a:effectLst/>
                          <a:latin typeface="+mj-lt"/>
                          <a:ea typeface="ＭＳ 明朝" charset="-128"/>
                          <a:cs typeface="Times New Roman" charset="0"/>
                        </a:rPr>
                        <a:t> </a:t>
                      </a:r>
                      <a:r>
                        <a:rPr lang="en-US" sz="1700" dirty="0">
                          <a:solidFill>
                            <a:srgbClr val="2C4A8E"/>
                          </a:solidFill>
                          <a:effectLst/>
                          <a:latin typeface="+mj-lt"/>
                          <a:ea typeface="ＭＳ 明朝" charset="-128"/>
                          <a:cs typeface="Times New Roman" charset="0"/>
                        </a:rPr>
                        <a:t>in </a:t>
                      </a:r>
                      <a:r>
                        <a:rPr lang="en-US" sz="1700" dirty="0" smtClean="0">
                          <a:solidFill>
                            <a:srgbClr val="2C4A8E"/>
                          </a:solidFill>
                          <a:effectLst/>
                          <a:latin typeface="+mj-lt"/>
                          <a:ea typeface="ＭＳ 明朝" charset="-128"/>
                          <a:cs typeface="Times New Roman" charset="0"/>
                        </a:rPr>
                        <a:t>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Slide Number Placeholder 2"/>
          <p:cNvSpPr>
            <a:spLocks noGrp="1"/>
          </p:cNvSpPr>
          <p:nvPr>
            <p:ph type="sldNum" sz="quarter" idx="12"/>
          </p:nvPr>
        </p:nvSpPr>
        <p:spPr/>
        <p:txBody>
          <a:bodyPr/>
          <a:lstStyle/>
          <a:p>
            <a:fld id="{0CFEC368-1D7A-4F81-ABF6-AE0E36BAF64C}" type="slidenum">
              <a:rPr lang="en-US" smtClean="0"/>
              <a:pPr/>
              <a:t>5</a:t>
            </a:fld>
            <a:endParaRPr lang="en-US"/>
          </a:p>
        </p:txBody>
      </p:sp>
    </p:spTree>
    <p:extLst>
      <p:ext uri="{BB962C8B-B14F-4D97-AF65-F5344CB8AC3E}">
        <p14:creationId xmlns:p14="http://schemas.microsoft.com/office/powerpoint/2010/main" val="51119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35785"/>
            <a:ext cx="7761823" cy="1122082"/>
          </a:xfrm>
        </p:spPr>
        <p:txBody>
          <a:bodyPr>
            <a:noAutofit/>
          </a:bodyPr>
          <a:lstStyle/>
          <a:p>
            <a:r>
              <a:rPr lang="en-US" sz="3000" dirty="0"/>
              <a:t>Transforming our </a:t>
            </a:r>
            <a:r>
              <a:rPr lang="en-US" sz="3000" dirty="0" smtClean="0"/>
              <a:t>World: the </a:t>
            </a:r>
            <a:r>
              <a:rPr lang="en-US" sz="3000" dirty="0"/>
              <a:t>2030 Agenda </a:t>
            </a:r>
            <a:r>
              <a:rPr lang="en-US" sz="3000" dirty="0" smtClean="0"/>
              <a:t>for Sustainable</a:t>
            </a:r>
            <a:r>
              <a:rPr lang="en-US" sz="3000" dirty="0"/>
              <a:t> Development </a:t>
            </a:r>
          </a:p>
        </p:txBody>
      </p:sp>
      <p:sp>
        <p:nvSpPr>
          <p:cNvPr id="3" name="Content Placeholder 2"/>
          <p:cNvSpPr>
            <a:spLocks noGrp="1"/>
          </p:cNvSpPr>
          <p:nvPr>
            <p:ph idx="1"/>
          </p:nvPr>
        </p:nvSpPr>
        <p:spPr>
          <a:xfrm>
            <a:off x="484710" y="1973178"/>
            <a:ext cx="8229600" cy="4427621"/>
          </a:xfrm>
        </p:spPr>
        <p:txBody>
          <a:bodyPr>
            <a:noAutofit/>
          </a:bodyPr>
          <a:lstStyle/>
          <a:p>
            <a:r>
              <a:rPr lang="en-US" sz="2800" dirty="0" smtClean="0"/>
              <a:t>On 25 September 2015, world leaders adopted the 2030 Agenda</a:t>
            </a:r>
          </a:p>
          <a:p>
            <a:r>
              <a:rPr lang="en-US" sz="2800" dirty="0" smtClean="0"/>
              <a:t>“</a:t>
            </a:r>
            <a:r>
              <a:rPr lang="en-US" sz="2800" i="1" dirty="0" smtClean="0"/>
              <a:t>It was the first time in human history that we as human beings reached consensus on the future of development.”</a:t>
            </a:r>
            <a:r>
              <a:rPr lang="en-US" sz="2400" i="1" dirty="0" smtClean="0"/>
              <a:t> </a:t>
            </a:r>
          </a:p>
          <a:p>
            <a:pPr marL="457200" lvl="1" indent="0">
              <a:buNone/>
            </a:pPr>
            <a:r>
              <a:rPr lang="en-US" sz="2200" dirty="0"/>
              <a:t>	</a:t>
            </a:r>
            <a:r>
              <a:rPr lang="en-US" sz="2200" dirty="0" smtClean="0"/>
              <a:t>– UN DESA’s Under-Secretary-General Wu </a:t>
            </a:r>
            <a:r>
              <a:rPr lang="en-US" sz="2200" dirty="0" err="1" smtClean="0"/>
              <a:t>Hongbo</a:t>
            </a:r>
            <a:r>
              <a:rPr lang="en-US" sz="2600" dirty="0" smtClean="0"/>
              <a:t> </a:t>
            </a:r>
          </a:p>
          <a:p>
            <a:r>
              <a:rPr lang="en-US" sz="2800" dirty="0" smtClean="0"/>
              <a:t>We could be the first generation to succeed in ending poverty everywhere. </a:t>
            </a:r>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872471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35785"/>
            <a:ext cx="7761823" cy="1122082"/>
          </a:xfrm>
        </p:spPr>
        <p:txBody>
          <a:bodyPr>
            <a:noAutofit/>
          </a:bodyPr>
          <a:lstStyle/>
          <a:p>
            <a:r>
              <a:rPr lang="en-US" sz="3000" dirty="0"/>
              <a:t>Transforming our </a:t>
            </a:r>
            <a:r>
              <a:rPr lang="en-US" sz="3000" dirty="0" smtClean="0"/>
              <a:t>World: the </a:t>
            </a:r>
            <a:r>
              <a:rPr lang="en-US" sz="3000" dirty="0"/>
              <a:t>2030 Agenda </a:t>
            </a:r>
            <a:r>
              <a:rPr lang="en-US" sz="3000" dirty="0" smtClean="0"/>
              <a:t>for Sustainable</a:t>
            </a:r>
            <a:r>
              <a:rPr lang="en-US" sz="3000" dirty="0"/>
              <a:t> Development </a:t>
            </a:r>
          </a:p>
        </p:txBody>
      </p:sp>
      <p:sp>
        <p:nvSpPr>
          <p:cNvPr id="3" name="Content Placeholder 2"/>
          <p:cNvSpPr>
            <a:spLocks noGrp="1"/>
          </p:cNvSpPr>
          <p:nvPr>
            <p:ph idx="1"/>
          </p:nvPr>
        </p:nvSpPr>
        <p:spPr>
          <a:xfrm>
            <a:off x="484710" y="1828799"/>
            <a:ext cx="7761822" cy="4750597"/>
          </a:xfrm>
        </p:spPr>
        <p:txBody>
          <a:bodyPr>
            <a:noAutofit/>
          </a:bodyPr>
          <a:lstStyle/>
          <a:p>
            <a:r>
              <a:rPr lang="en-US" sz="2800" dirty="0"/>
              <a:t>Heads of State and Governments committed to: </a:t>
            </a:r>
          </a:p>
          <a:p>
            <a:pPr lvl="1"/>
            <a:r>
              <a:rPr lang="en-US" sz="2400" dirty="0"/>
              <a:t>building a better future for all people, including millions denied the chance to lead </a:t>
            </a:r>
            <a:r>
              <a:rPr lang="en-US" sz="2400" b="1" dirty="0"/>
              <a:t>decent, dignified and rewarding lives and to achieve their full human potential</a:t>
            </a:r>
            <a:r>
              <a:rPr lang="en-US" sz="2400" dirty="0"/>
              <a:t>;</a:t>
            </a:r>
          </a:p>
          <a:p>
            <a:pPr lvl="1"/>
            <a:r>
              <a:rPr lang="en-US" sz="2400" dirty="0"/>
              <a:t>succeeding in </a:t>
            </a:r>
            <a:r>
              <a:rPr lang="en-US" sz="2400" b="1" dirty="0"/>
              <a:t>ending poverty, reducing inequalities, and saving the planet</a:t>
            </a:r>
            <a:r>
              <a:rPr lang="en-US" sz="2400" dirty="0"/>
              <a:t> from ecological degradation and climate change. </a:t>
            </a:r>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a:p>
        </p:txBody>
      </p:sp>
    </p:spTree>
    <p:extLst>
      <p:ext uri="{BB962C8B-B14F-4D97-AF65-F5344CB8AC3E}">
        <p14:creationId xmlns:p14="http://schemas.microsoft.com/office/powerpoint/2010/main" val="1530224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84709" y="1430757"/>
            <a:ext cx="8117423" cy="4478983"/>
          </a:xfrm>
        </p:spPr>
        <p:txBody>
          <a:bodyPr>
            <a:normAutofit/>
          </a:bodyPr>
          <a:lstStyle/>
          <a:p>
            <a:pPr marL="0" indent="0">
              <a:buNone/>
            </a:pPr>
            <a:r>
              <a:rPr lang="en-US" sz="2400" dirty="0" smtClean="0"/>
              <a:t>The 2030 Agenda was the outcome of the post-2015 intergovernmental negotiations. The 2030 Agenda </a:t>
            </a:r>
            <a:r>
              <a:rPr lang="en-US" sz="2400" dirty="0"/>
              <a:t>is a substantive 35-page document containing five </a:t>
            </a:r>
            <a:r>
              <a:rPr lang="en-US" sz="2400" dirty="0" smtClean="0"/>
              <a:t>sections</a:t>
            </a:r>
            <a:r>
              <a:rPr lang="en-US" sz="2400" dirty="0"/>
              <a:t>: </a:t>
            </a:r>
          </a:p>
          <a:p>
            <a:pPr marL="457200" indent="-457200">
              <a:buFont typeface="+mj-lt"/>
              <a:buAutoNum type="arabicPeriod"/>
            </a:pPr>
            <a:r>
              <a:rPr lang="en-US" sz="2400" dirty="0" smtClean="0"/>
              <a:t>Preamble </a:t>
            </a:r>
            <a:endParaRPr lang="en-US" sz="2400" dirty="0"/>
          </a:p>
          <a:p>
            <a:pPr marL="457200" indent="-457200">
              <a:buFont typeface="+mj-lt"/>
              <a:buAutoNum type="arabicPeriod"/>
            </a:pPr>
            <a:r>
              <a:rPr lang="en-US" sz="2400" dirty="0" smtClean="0"/>
              <a:t>Declaration </a:t>
            </a:r>
          </a:p>
          <a:p>
            <a:pPr marL="457200" indent="-457200">
              <a:buFont typeface="+mj-lt"/>
              <a:buAutoNum type="arabicPeriod"/>
            </a:pPr>
            <a:r>
              <a:rPr lang="en-US" sz="2400" dirty="0" smtClean="0"/>
              <a:t>Sustainable </a:t>
            </a:r>
            <a:r>
              <a:rPr lang="en-US" sz="2400" dirty="0"/>
              <a:t>Development Goals and targets</a:t>
            </a:r>
          </a:p>
          <a:p>
            <a:pPr marL="457200" indent="-457200">
              <a:buFont typeface="+mj-lt"/>
              <a:buAutoNum type="arabicPeriod"/>
            </a:pPr>
            <a:r>
              <a:rPr lang="en-US" sz="2400" dirty="0" smtClean="0"/>
              <a:t>Means </a:t>
            </a:r>
            <a:r>
              <a:rPr lang="en-US" sz="2400" dirty="0"/>
              <a:t>of implementation and the Global </a:t>
            </a:r>
            <a:r>
              <a:rPr lang="en-US" sz="2400" dirty="0" smtClean="0"/>
              <a:t>Partnership </a:t>
            </a:r>
          </a:p>
          <a:p>
            <a:pPr marL="457200" indent="-457200">
              <a:buFont typeface="+mj-lt"/>
              <a:buAutoNum type="arabicPeriod"/>
            </a:pPr>
            <a:r>
              <a:rPr lang="en-US" sz="2400" dirty="0" smtClean="0"/>
              <a:t>Follow-up </a:t>
            </a:r>
            <a:r>
              <a:rPr lang="en-US" sz="2400" dirty="0"/>
              <a:t>and </a:t>
            </a:r>
            <a:r>
              <a:rPr lang="en-US" sz="2400" dirty="0" smtClean="0"/>
              <a:t>Review</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a:p>
        </p:txBody>
      </p:sp>
    </p:spTree>
    <p:extLst>
      <p:ext uri="{BB962C8B-B14F-4D97-AF65-F5344CB8AC3E}">
        <p14:creationId xmlns:p14="http://schemas.microsoft.com/office/powerpoint/2010/main" val="2703128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verview</a:t>
            </a:r>
            <a:endParaRPr lang="en-US" dirty="0"/>
          </a:p>
        </p:txBody>
      </p:sp>
      <p:sp>
        <p:nvSpPr>
          <p:cNvPr id="3" name="Content Placeholder 2"/>
          <p:cNvSpPr>
            <a:spLocks noGrp="1"/>
          </p:cNvSpPr>
          <p:nvPr>
            <p:ph idx="1"/>
          </p:nvPr>
        </p:nvSpPr>
        <p:spPr>
          <a:xfrm>
            <a:off x="484710" y="1853248"/>
            <a:ext cx="7948090" cy="4056492"/>
          </a:xfrm>
        </p:spPr>
        <p:txBody>
          <a:bodyPr>
            <a:normAutofit/>
          </a:bodyPr>
          <a:lstStyle/>
          <a:p>
            <a:pPr lvl="0"/>
            <a:r>
              <a:rPr lang="en-US" sz="2400" dirty="0"/>
              <a:t>To ensure its success, the Agenda must remain </a:t>
            </a:r>
            <a:r>
              <a:rPr lang="en-US" sz="2400" b="1" dirty="0"/>
              <a:t>of the people, by the people and for the people</a:t>
            </a:r>
            <a:r>
              <a:rPr lang="en-US" sz="2400" dirty="0"/>
              <a:t>, committing the world to global action for the next 15 years.</a:t>
            </a:r>
          </a:p>
          <a:p>
            <a:pPr lvl="0"/>
            <a:r>
              <a:rPr lang="en-US" sz="2400" dirty="0"/>
              <a:t>The implementation of the Agenda is a roadmap to a better future for humanity and our planet, </a:t>
            </a:r>
            <a:r>
              <a:rPr lang="en-US" sz="2400" b="1" dirty="0"/>
              <a:t>all of us are responsible </a:t>
            </a:r>
            <a:r>
              <a:rPr lang="en-US" sz="2400" dirty="0"/>
              <a:t>for ensuring that the journey is successful and its gains sustainable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a:p>
        </p:txBody>
      </p:sp>
    </p:spTree>
    <p:extLst>
      <p:ext uri="{BB962C8B-B14F-4D97-AF65-F5344CB8AC3E}">
        <p14:creationId xmlns:p14="http://schemas.microsoft.com/office/powerpoint/2010/main" val="1071211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5749</TotalTime>
  <Words>2021</Words>
  <Application>Microsoft Macintosh PowerPoint</Application>
  <PresentationFormat>On-screen Show (4:3)</PresentationFormat>
  <Paragraphs>214</Paragraphs>
  <Slides>34</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Calibri</vt:lpstr>
      <vt:lpstr>Century Gothic</vt:lpstr>
      <vt:lpstr>Georgia</vt:lpstr>
      <vt:lpstr>ＭＳ 明朝</vt:lpstr>
      <vt:lpstr>Tahoma</vt:lpstr>
      <vt:lpstr>Times New Roman</vt:lpstr>
      <vt:lpstr>Wingdings 3</vt:lpstr>
      <vt:lpstr>Arial</vt:lpstr>
      <vt:lpstr>Ion</vt:lpstr>
      <vt:lpstr> The 2030 Agenda</vt:lpstr>
      <vt:lpstr>Introduction</vt:lpstr>
      <vt:lpstr>2030 Agenda Trainings</vt:lpstr>
      <vt:lpstr>Discussion</vt:lpstr>
      <vt:lpstr>Comparing the MDGs and the 2030 Agenda</vt:lpstr>
      <vt:lpstr>Transforming our World: the 2030 Agenda for Sustainable Development </vt:lpstr>
      <vt:lpstr>Transforming our World: the 2030 Agenda for Sustainable Development </vt:lpstr>
      <vt:lpstr>Overview</vt:lpstr>
      <vt:lpstr>Overview</vt:lpstr>
      <vt:lpstr>Political balance of the 2030 Agenda</vt:lpstr>
      <vt:lpstr>Sustainable Development Goals (SDGs): Background</vt:lpstr>
      <vt:lpstr>UNFINISHED BUSINESS OF THE MDGS (SDGS 1-5) </vt:lpstr>
      <vt:lpstr>UNFINISHED BUSINESS OF THE MDGS- (SDGS 1-5)CONT’ </vt:lpstr>
      <vt:lpstr>NEW AREAS  - (SDGs 6-11)</vt:lpstr>
      <vt:lpstr>NEW AREAS  - (SDGs 6-11) CONT’</vt:lpstr>
      <vt:lpstr> GREEN AGENDA - (SDGS 12-15) </vt:lpstr>
      <vt:lpstr>GOVERNANCE/PEACE -               (SDGS 16)</vt:lpstr>
      <vt:lpstr>MEANS OF IMPLEMENTATION - (SDG 17) </vt:lpstr>
      <vt:lpstr>Sustainable Development Goals: Inclusive and for all </vt:lpstr>
      <vt:lpstr>Sustainable Development Goals: Inclusive and for all </vt:lpstr>
      <vt:lpstr>Sustainable Development Goals: Inclusive and for all </vt:lpstr>
      <vt:lpstr>SDGs and the inclusion of persons with disabilities</vt:lpstr>
      <vt:lpstr>Explicit references to Persons with Disabilities</vt:lpstr>
      <vt:lpstr>Explicit references to Persons with Disabilities</vt:lpstr>
      <vt:lpstr>PowerPoint Presentation</vt:lpstr>
      <vt:lpstr>Education</vt:lpstr>
      <vt:lpstr>Employment</vt:lpstr>
      <vt:lpstr>The SDGs and the UN CRPD</vt:lpstr>
      <vt:lpstr>Several UN CRPD Articles are cross-cutting in nature and must always be applied and/or considered for the implementation of every Goal and target. Some examples are included below.</vt:lpstr>
      <vt:lpstr>Key national strategies for DPO engagement</vt:lpstr>
      <vt:lpstr>Key national strategies for DPO engagement</vt:lpstr>
      <vt:lpstr>Key national strategies for DPO engagement</vt:lpstr>
      <vt:lpstr>PowerPoint Presentation</vt:lpstr>
      <vt:lpstr>References</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Zeidenberg</dc:creator>
  <cp:lastModifiedBy>E. M. Lockwood</cp:lastModifiedBy>
  <cp:revision>682</cp:revision>
  <dcterms:created xsi:type="dcterms:W3CDTF">2015-12-03T15:37:11Z</dcterms:created>
  <dcterms:modified xsi:type="dcterms:W3CDTF">2016-10-25T12:57:12Z</dcterms:modified>
</cp:coreProperties>
</file>