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92"/>
  </p:notesMasterIdLst>
  <p:sldIdLst>
    <p:sldId id="404" r:id="rId2"/>
    <p:sldId id="342" r:id="rId3"/>
    <p:sldId id="257" r:id="rId4"/>
    <p:sldId id="344" r:id="rId5"/>
    <p:sldId id="302" r:id="rId6"/>
    <p:sldId id="345" r:id="rId7"/>
    <p:sldId id="332" r:id="rId8"/>
    <p:sldId id="308" r:id="rId9"/>
    <p:sldId id="341" r:id="rId10"/>
    <p:sldId id="305" r:id="rId11"/>
    <p:sldId id="353" r:id="rId12"/>
    <p:sldId id="303" r:id="rId13"/>
    <p:sldId id="350" r:id="rId14"/>
    <p:sldId id="387" r:id="rId15"/>
    <p:sldId id="388" r:id="rId16"/>
    <p:sldId id="306" r:id="rId17"/>
    <p:sldId id="349"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272" r:id="rId32"/>
    <p:sldId id="284" r:id="rId33"/>
    <p:sldId id="392" r:id="rId34"/>
    <p:sldId id="393" r:id="rId35"/>
    <p:sldId id="394" r:id="rId36"/>
    <p:sldId id="329" r:id="rId37"/>
    <p:sldId id="395" r:id="rId38"/>
    <p:sldId id="330" r:id="rId39"/>
    <p:sldId id="391" r:id="rId40"/>
    <p:sldId id="440" r:id="rId41"/>
    <p:sldId id="418" r:id="rId42"/>
    <p:sldId id="420" r:id="rId43"/>
    <p:sldId id="421" r:id="rId44"/>
    <p:sldId id="419" r:id="rId45"/>
    <p:sldId id="422" r:id="rId46"/>
    <p:sldId id="423" r:id="rId47"/>
    <p:sldId id="366" r:id="rId48"/>
    <p:sldId id="365" r:id="rId49"/>
    <p:sldId id="317" r:id="rId50"/>
    <p:sldId id="289" r:id="rId51"/>
    <p:sldId id="424" r:id="rId52"/>
    <p:sldId id="425" r:id="rId53"/>
    <p:sldId id="426" r:id="rId54"/>
    <p:sldId id="427" r:id="rId55"/>
    <p:sldId id="320" r:id="rId56"/>
    <p:sldId id="292" r:id="rId57"/>
    <p:sldId id="428" r:id="rId58"/>
    <p:sldId id="398" r:id="rId59"/>
    <p:sldId id="429" r:id="rId60"/>
    <p:sldId id="399" r:id="rId61"/>
    <p:sldId id="323" r:id="rId62"/>
    <p:sldId id="400" r:id="rId63"/>
    <p:sldId id="430" r:id="rId64"/>
    <p:sldId id="431" r:id="rId65"/>
    <p:sldId id="432" r:id="rId66"/>
    <p:sldId id="402" r:id="rId67"/>
    <p:sldId id="401" r:id="rId68"/>
    <p:sldId id="433" r:id="rId69"/>
    <p:sldId id="434" r:id="rId70"/>
    <p:sldId id="435" r:id="rId71"/>
    <p:sldId id="436" r:id="rId72"/>
    <p:sldId id="437" r:id="rId73"/>
    <p:sldId id="355" r:id="rId74"/>
    <p:sldId id="278" r:id="rId75"/>
    <p:sldId id="279" r:id="rId76"/>
    <p:sldId id="396" r:id="rId77"/>
    <p:sldId id="280" r:id="rId78"/>
    <p:sldId id="356" r:id="rId79"/>
    <p:sldId id="281" r:id="rId80"/>
    <p:sldId id="357" r:id="rId81"/>
    <p:sldId id="438" r:id="rId82"/>
    <p:sldId id="439" r:id="rId83"/>
    <p:sldId id="282" r:id="rId84"/>
    <p:sldId id="442" r:id="rId85"/>
    <p:sldId id="441" r:id="rId86"/>
    <p:sldId id="403" r:id="rId87"/>
    <p:sldId id="444" r:id="rId88"/>
    <p:sldId id="445" r:id="rId89"/>
    <p:sldId id="337" r:id="rId90"/>
    <p:sldId id="33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ton, Diane" initials="KD" lastIdx="30" clrIdx="0">
    <p:extLst/>
  </p:cmAuthor>
  <p:cmAuthor id="2" name="Bailey Grey" initials="BG" lastIdx="39" clrIdx="1"/>
  <p:cmAuthor id="3" name="ELIZABETH LOCKWOOD"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8E"/>
    <a:srgbClr val="29A4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p:restoredTop sz="94804"/>
  </p:normalViewPr>
  <p:slideViewPr>
    <p:cSldViewPr snapToGrid="0" snapToObjects="1">
      <p:cViewPr>
        <p:scale>
          <a:sx n="106" d="100"/>
          <a:sy n="106" d="100"/>
        </p:scale>
        <p:origin x="240"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commentAuthors" Target="commentAuthors.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8C18-470A-D84B-A844-5FB8CEEDE845}" type="datetimeFigureOut">
              <a:rPr lang="en-US" smtClean="0"/>
              <a:t>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E7250-4AA4-CD4E-A51F-9DA53FFAD257}" type="slidenum">
              <a:rPr lang="en-US" smtClean="0"/>
              <a:t>‹#›</a:t>
            </a:fld>
            <a:endParaRPr lang="en-US"/>
          </a:p>
        </p:txBody>
      </p:sp>
    </p:spTree>
    <p:extLst>
      <p:ext uri="{BB962C8B-B14F-4D97-AF65-F5344CB8AC3E}">
        <p14:creationId xmlns:p14="http://schemas.microsoft.com/office/powerpoint/2010/main" val="1877333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a:t>
            </a:r>
            <a:r>
              <a:rPr lang="en-US" dirty="0" smtClean="0"/>
              <a:t> </a:t>
            </a:r>
            <a:r>
              <a:rPr lang="en-US" sz="1200" i="1" kern="1200" dirty="0" smtClean="0">
                <a:solidFill>
                  <a:schemeClr val="tx1"/>
                </a:solidFill>
                <a:effectLst/>
                <a:latin typeface="+mn-lt"/>
                <a:ea typeface="+mn-ea"/>
                <a:cs typeface="+mn-cs"/>
              </a:rPr>
              <a:t>“It was the first time in human history that we as human beings reached consensus on the future of development,” UN DESA’s Under-Secretary-General Wu </a:t>
            </a:r>
            <a:r>
              <a:rPr lang="en-US" sz="1200" i="1" kern="1200" dirty="0" err="1" smtClean="0">
                <a:solidFill>
                  <a:schemeClr val="tx1"/>
                </a:solidFill>
                <a:effectLst/>
                <a:latin typeface="+mn-lt"/>
                <a:ea typeface="+mn-ea"/>
                <a:cs typeface="+mn-cs"/>
              </a:rPr>
              <a:t>Hongbo</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a:t>
            </a:fld>
            <a:endParaRPr lang="en-US"/>
          </a:p>
        </p:txBody>
      </p:sp>
    </p:spTree>
    <p:extLst>
      <p:ext uri="{BB962C8B-B14F-4D97-AF65-F5344CB8AC3E}">
        <p14:creationId xmlns:p14="http://schemas.microsoft.com/office/powerpoint/2010/main" val="300714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37</a:t>
            </a:fld>
            <a:endParaRPr lang="en-US"/>
          </a:p>
        </p:txBody>
      </p:sp>
    </p:spTree>
    <p:extLst>
      <p:ext uri="{BB962C8B-B14F-4D97-AF65-F5344CB8AC3E}">
        <p14:creationId xmlns:p14="http://schemas.microsoft.com/office/powerpoint/2010/main" val="90748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38</a:t>
            </a:fld>
            <a:endParaRPr lang="en-US"/>
          </a:p>
        </p:txBody>
      </p:sp>
    </p:spTree>
    <p:extLst>
      <p:ext uri="{BB962C8B-B14F-4D97-AF65-F5344CB8AC3E}">
        <p14:creationId xmlns:p14="http://schemas.microsoft.com/office/powerpoint/2010/main" val="138413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39</a:t>
            </a:fld>
            <a:endParaRPr lang="en-US"/>
          </a:p>
        </p:txBody>
      </p:sp>
    </p:spTree>
    <p:extLst>
      <p:ext uri="{BB962C8B-B14F-4D97-AF65-F5344CB8AC3E}">
        <p14:creationId xmlns:p14="http://schemas.microsoft.com/office/powerpoint/2010/main" val="126455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40</a:t>
            </a:fld>
            <a:endParaRPr lang="en-US"/>
          </a:p>
        </p:txBody>
      </p:sp>
    </p:spTree>
    <p:extLst>
      <p:ext uri="{BB962C8B-B14F-4D97-AF65-F5344CB8AC3E}">
        <p14:creationId xmlns:p14="http://schemas.microsoft.com/office/powerpoint/2010/main" val="133443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46</a:t>
            </a:fld>
            <a:endParaRPr lang="en-US"/>
          </a:p>
        </p:txBody>
      </p:sp>
    </p:spTree>
    <p:extLst>
      <p:ext uri="{BB962C8B-B14F-4D97-AF65-F5344CB8AC3E}">
        <p14:creationId xmlns:p14="http://schemas.microsoft.com/office/powerpoint/2010/main" val="23984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50</a:t>
            </a:fld>
            <a:endParaRPr lang="en-US"/>
          </a:p>
        </p:txBody>
      </p:sp>
    </p:spTree>
    <p:extLst>
      <p:ext uri="{BB962C8B-B14F-4D97-AF65-F5344CB8AC3E}">
        <p14:creationId xmlns:p14="http://schemas.microsoft.com/office/powerpoint/2010/main" val="50283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66</a:t>
            </a:fld>
            <a:endParaRPr lang="en-US"/>
          </a:p>
        </p:txBody>
      </p:sp>
    </p:spTree>
    <p:extLst>
      <p:ext uri="{BB962C8B-B14F-4D97-AF65-F5344CB8AC3E}">
        <p14:creationId xmlns:p14="http://schemas.microsoft.com/office/powerpoint/2010/main" val="122203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67</a:t>
            </a:fld>
            <a:endParaRPr lang="en-US"/>
          </a:p>
        </p:txBody>
      </p:sp>
    </p:spTree>
    <p:extLst>
      <p:ext uri="{BB962C8B-B14F-4D97-AF65-F5344CB8AC3E}">
        <p14:creationId xmlns:p14="http://schemas.microsoft.com/office/powerpoint/2010/main" val="211676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79</a:t>
            </a:fld>
            <a:endParaRPr lang="en-US"/>
          </a:p>
        </p:txBody>
      </p:sp>
    </p:spTree>
    <p:extLst>
      <p:ext uri="{BB962C8B-B14F-4D97-AF65-F5344CB8AC3E}">
        <p14:creationId xmlns:p14="http://schemas.microsoft.com/office/powerpoint/2010/main" val="102560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80</a:t>
            </a:fld>
            <a:endParaRPr lang="en-US"/>
          </a:p>
        </p:txBody>
      </p:sp>
    </p:spTree>
    <p:extLst>
      <p:ext uri="{BB962C8B-B14F-4D97-AF65-F5344CB8AC3E}">
        <p14:creationId xmlns:p14="http://schemas.microsoft.com/office/powerpoint/2010/main" val="166709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Facilitator</a:t>
            </a:r>
            <a:r>
              <a:rPr lang="en-CA" baseline="0" dirty="0" smtClean="0"/>
              <a:t> needs to clarify:</a:t>
            </a:r>
          </a:p>
          <a:p>
            <a:pPr marL="215044" indent="-215044">
              <a:buAutoNum type="arabicParenBoth"/>
            </a:pPr>
            <a:r>
              <a:rPr lang="en-CA" baseline="0" dirty="0" smtClean="0"/>
              <a:t>Organization of this diagram (why vision is at the top, and review &amp; follow-up is shown as foundation, and so on)</a:t>
            </a:r>
          </a:p>
          <a:p>
            <a:pPr marL="215044" indent="-215044">
              <a:buAutoNum type="arabicParenBoth"/>
            </a:pPr>
            <a:r>
              <a:rPr lang="en-CA" baseline="0" dirty="0" smtClean="0"/>
              <a:t>How the MDGs were simply a results framework, so the Post-2015 agenda is much more (especially with the vision at the top)</a:t>
            </a:r>
            <a:endParaRPr lang="en-US" dirty="0" smtClean="0"/>
          </a:p>
          <a:p>
            <a:endParaRPr lang="en-US" dirty="0"/>
          </a:p>
        </p:txBody>
      </p:sp>
      <p:sp>
        <p:nvSpPr>
          <p:cNvPr id="4" name="Slide Number Placeholder 3"/>
          <p:cNvSpPr>
            <a:spLocks noGrp="1"/>
          </p:cNvSpPr>
          <p:nvPr>
            <p:ph type="sldNum" sz="quarter" idx="10"/>
          </p:nvPr>
        </p:nvSpPr>
        <p:spPr/>
        <p:txBody>
          <a:bodyPr/>
          <a:lstStyle/>
          <a:p>
            <a:fld id="{B93DA6E9-7026-4435-BAF1-A9ACE284612A}" type="slidenum">
              <a:rPr lang="en-US" smtClean="0"/>
              <a:pPr/>
              <a:t>7</a:t>
            </a:fld>
            <a:endParaRPr lang="en-US" dirty="0"/>
          </a:p>
        </p:txBody>
      </p:sp>
    </p:spTree>
    <p:extLst>
      <p:ext uri="{BB962C8B-B14F-4D97-AF65-F5344CB8AC3E}">
        <p14:creationId xmlns:p14="http://schemas.microsoft.com/office/powerpoint/2010/main" val="1403091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83</a:t>
            </a:fld>
            <a:endParaRPr lang="en-US"/>
          </a:p>
        </p:txBody>
      </p:sp>
    </p:spTree>
    <p:extLst>
      <p:ext uri="{BB962C8B-B14F-4D97-AF65-F5344CB8AC3E}">
        <p14:creationId xmlns:p14="http://schemas.microsoft.com/office/powerpoint/2010/main" val="1392684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entury Gothic" charset="0"/>
                <a:ea typeface="ＭＳ Ｐゴシック" charset="-128"/>
              </a:defRPr>
            </a:lvl1pPr>
            <a:lvl2pPr marL="742950" indent="-285750" eaLnBrk="0" hangingPunct="0">
              <a:defRPr sz="2400">
                <a:solidFill>
                  <a:schemeClr val="tx1"/>
                </a:solidFill>
                <a:latin typeface="Century Gothic" charset="0"/>
                <a:ea typeface="ＭＳ Ｐゴシック" charset="-128"/>
              </a:defRPr>
            </a:lvl2pPr>
            <a:lvl3pPr marL="1143000" indent="-228600" eaLnBrk="0" hangingPunct="0">
              <a:defRPr sz="2400">
                <a:solidFill>
                  <a:schemeClr val="tx1"/>
                </a:solidFill>
                <a:latin typeface="Century Gothic" charset="0"/>
                <a:ea typeface="ＭＳ Ｐゴシック" charset="-128"/>
              </a:defRPr>
            </a:lvl3pPr>
            <a:lvl4pPr marL="1600200" indent="-228600" eaLnBrk="0" hangingPunct="0">
              <a:defRPr sz="2400">
                <a:solidFill>
                  <a:schemeClr val="tx1"/>
                </a:solidFill>
                <a:latin typeface="Century Gothic" charset="0"/>
                <a:ea typeface="ＭＳ Ｐゴシック" charset="-128"/>
              </a:defRPr>
            </a:lvl4pPr>
            <a:lvl5pPr marL="2057400" indent="-228600" eaLnBrk="0" hangingPunct="0">
              <a:defRPr sz="2400">
                <a:solidFill>
                  <a:schemeClr val="tx1"/>
                </a:solidFill>
                <a:latin typeface="Century Gothic" charset="0"/>
                <a:ea typeface="ＭＳ Ｐゴシック" charset="-128"/>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128"/>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128"/>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128"/>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128"/>
              </a:defRPr>
            </a:lvl9pPr>
          </a:lstStyle>
          <a:p>
            <a:pPr eaLnBrk="1" hangingPunct="1"/>
            <a:fld id="{3F156E7C-7186-704A-AB11-7B6228D668AC}" type="slidenum">
              <a:rPr lang="en-US" altLang="en-US" sz="1200">
                <a:latin typeface="Calibri" charset="0"/>
              </a:rPr>
              <a:pPr eaLnBrk="1" hangingPunct="1"/>
              <a:t>84</a:t>
            </a:fld>
            <a:endParaRPr lang="en-US" altLang="en-US" sz="1200">
              <a:latin typeface="Calibri" charset="0"/>
            </a:endParaRPr>
          </a:p>
        </p:txBody>
      </p:sp>
    </p:spTree>
    <p:extLst>
      <p:ext uri="{BB962C8B-B14F-4D97-AF65-F5344CB8AC3E}">
        <p14:creationId xmlns:p14="http://schemas.microsoft.com/office/powerpoint/2010/main" val="19910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sections are relevant and important, yet the main focus, particularly regarding implementation, seems to center on the sustainable development goals (SDGs). </a:t>
            </a:r>
          </a:p>
          <a:p>
            <a:endParaRPr lang="en-US" dirty="0"/>
          </a:p>
        </p:txBody>
      </p:sp>
      <p:sp>
        <p:nvSpPr>
          <p:cNvPr id="4" name="Slide Number Placeholder 3"/>
          <p:cNvSpPr>
            <a:spLocks noGrp="1"/>
          </p:cNvSpPr>
          <p:nvPr>
            <p:ph type="sldNum" sz="quarter" idx="10"/>
          </p:nvPr>
        </p:nvSpPr>
        <p:spPr/>
        <p:txBody>
          <a:bodyPr/>
          <a:lstStyle/>
          <a:p>
            <a:fld id="{0C5FADDD-36C9-2640-85D5-6217BB9112D0}" type="slidenum">
              <a:rPr lang="en-US" smtClean="0"/>
              <a:pPr/>
              <a:t>90</a:t>
            </a:fld>
            <a:endParaRPr lang="en-US" dirty="0"/>
          </a:p>
        </p:txBody>
      </p:sp>
    </p:spTree>
    <p:extLst>
      <p:ext uri="{BB962C8B-B14F-4D97-AF65-F5344CB8AC3E}">
        <p14:creationId xmlns:p14="http://schemas.microsoft.com/office/powerpoint/2010/main" val="182920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8</a:t>
            </a:fld>
            <a:endParaRPr lang="en-US"/>
          </a:p>
        </p:txBody>
      </p:sp>
    </p:spTree>
    <p:extLst>
      <p:ext uri="{BB962C8B-B14F-4D97-AF65-F5344CB8AC3E}">
        <p14:creationId xmlns:p14="http://schemas.microsoft.com/office/powerpoint/2010/main" val="201476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9</a:t>
            </a:fld>
            <a:endParaRPr lang="en-US"/>
          </a:p>
        </p:txBody>
      </p:sp>
    </p:spTree>
    <p:extLst>
      <p:ext uri="{BB962C8B-B14F-4D97-AF65-F5344CB8AC3E}">
        <p14:creationId xmlns:p14="http://schemas.microsoft.com/office/powerpoint/2010/main" val="109831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People, Prosperity, Peace, Partnership and Planet - the five sections are linked together in an interconnected circle surrounding 'Sustainable Development'. People, End poverty and hunger in all forms and ensure dignity and equality. Prosperity, Ensure prosperous and fulfilling lives in harmony with nature. Peace, Foster peaceful, just and inclusive societies. Partnership, Implement the agenda through a solid global partnership. Planet, Protect our plant's natural resources and climate for future generations.</a:t>
            </a:r>
            <a:endParaRPr dirty="0"/>
          </a:p>
        </p:txBody>
      </p:sp>
    </p:spTree>
    <p:extLst>
      <p:ext uri="{BB962C8B-B14F-4D97-AF65-F5344CB8AC3E}">
        <p14:creationId xmlns:p14="http://schemas.microsoft.com/office/powerpoint/2010/main" val="211296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Declaration is very long</a:t>
            </a:r>
          </a:p>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23</a:t>
            </a:fld>
            <a:endParaRPr lang="en-US"/>
          </a:p>
        </p:txBody>
      </p:sp>
    </p:spTree>
    <p:extLst>
      <p:ext uri="{BB962C8B-B14F-4D97-AF65-F5344CB8AC3E}">
        <p14:creationId xmlns:p14="http://schemas.microsoft.com/office/powerpoint/2010/main" val="107181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back to slides on conferences referencing persons with disabilities </a:t>
            </a:r>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25</a:t>
            </a:fld>
            <a:endParaRPr lang="en-US"/>
          </a:p>
        </p:txBody>
      </p:sp>
    </p:spTree>
    <p:extLst>
      <p:ext uri="{BB962C8B-B14F-4D97-AF65-F5344CB8AC3E}">
        <p14:creationId xmlns:p14="http://schemas.microsoft.com/office/powerpoint/2010/main" val="157548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Venn Diagram </a:t>
            </a:r>
            <a:r>
              <a:rPr lang="en-US" smtClean="0"/>
              <a:t>of Sustainable </a:t>
            </a:r>
            <a:r>
              <a:rPr lang="en-US" dirty="0" smtClean="0"/>
              <a:t>Development - Three main rings all overlap each other: Social, Economic and Environment. Social and Economic overlap is Equitable. Economic and Environment overlap is Viable. Environment and Social overlap is Bearable. Centre, with all overlapping, is Sustainable.</a:t>
            </a:r>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26</a:t>
            </a:fld>
            <a:endParaRPr lang="en-US"/>
          </a:p>
        </p:txBody>
      </p:sp>
    </p:spTree>
    <p:extLst>
      <p:ext uri="{BB962C8B-B14F-4D97-AF65-F5344CB8AC3E}">
        <p14:creationId xmlns:p14="http://schemas.microsoft.com/office/powerpoint/2010/main" val="92761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36</a:t>
            </a:fld>
            <a:endParaRPr lang="en-US" dirty="0"/>
          </a:p>
        </p:txBody>
      </p:sp>
    </p:spTree>
    <p:extLst>
      <p:ext uri="{BB962C8B-B14F-4D97-AF65-F5344CB8AC3E}">
        <p14:creationId xmlns:p14="http://schemas.microsoft.com/office/powerpoint/2010/main" val="179368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26358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0956992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455091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523176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5841140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506547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Monday, February 8,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484884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6726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397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1" y="593367"/>
            <a:ext cx="8520599" cy="763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311701" y="1536633"/>
            <a:ext cx="8520599" cy="4555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tl val="0"/>
              </a:rPr>
              <a:t>‹#›</a:t>
            </a:fld>
            <a:endParaRPr lang="en"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217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8E"/>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2C4A8E"/>
                </a:solidFill>
              </a:defRPr>
            </a:lvl1pPr>
            <a:lvl2pPr>
              <a:defRPr>
                <a:solidFill>
                  <a:srgbClr val="2C4A8E"/>
                </a:solidFill>
              </a:defRPr>
            </a:lvl2pPr>
            <a:lvl3pPr>
              <a:defRPr>
                <a:solidFill>
                  <a:srgbClr val="2C4A8E"/>
                </a:solidFill>
              </a:defRPr>
            </a:lvl3pPr>
            <a:lvl4pPr>
              <a:defRPr>
                <a:solidFill>
                  <a:srgbClr val="2C4A8E"/>
                </a:solidFill>
              </a:defRPr>
            </a:lvl4pPr>
            <a:lvl5pPr>
              <a:defRPr>
                <a:solidFill>
                  <a:srgbClr val="2C4A8E"/>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96A3A3-94A6-4E5B-AF39-173ACA3E61CC}"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3904" y="6229024"/>
            <a:ext cx="1498655" cy="5095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7761" y="6228960"/>
            <a:ext cx="864885" cy="509607"/>
          </a:xfrm>
          <a:prstGeom prst="rect">
            <a:avLst/>
          </a:prstGeom>
        </p:spPr>
      </p:pic>
    </p:spTree>
    <p:extLst>
      <p:ext uri="{BB962C8B-B14F-4D97-AF65-F5344CB8AC3E}">
        <p14:creationId xmlns:p14="http://schemas.microsoft.com/office/powerpoint/2010/main" val="633784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9953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February 8,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3088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February 8,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5990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9CD4847-11EF-4466-A8AD-85CDB7B49118}" type="datetime2">
              <a:rPr lang="en-US" smtClean="0"/>
              <a:t>Monday, February 8, 2016</a:t>
            </a:fld>
            <a:endParaRPr lang="en-US"/>
          </a:p>
        </p:txBody>
      </p:sp>
      <p:sp>
        <p:nvSpPr>
          <p:cNvPr id="5" name="Footer Placeholder 3"/>
          <p:cNvSpPr>
            <a:spLocks noGrp="1"/>
          </p:cNvSpPr>
          <p:nvPr>
            <p:ph type="ftr" sz="quarter" idx="11"/>
          </p:nvPr>
        </p:nvSpPr>
        <p:spPr/>
        <p:txBody>
          <a:bodyPr/>
          <a:lstStyle/>
          <a:p>
            <a:pPr algn="r"/>
            <a:endParaRPr lang="en-US" dirty="0"/>
          </a:p>
        </p:txBody>
      </p:sp>
      <p:sp>
        <p:nvSpPr>
          <p:cNvPr id="6"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193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68457A-3AB9-4880-8A0C-9F8524491207}" type="datetime2">
              <a:rPr lang="en-US" smtClean="0"/>
              <a:t>Monday, February 8, 2016</a:t>
            </a:fld>
            <a:endParaRPr lang="en-US"/>
          </a:p>
        </p:txBody>
      </p:sp>
      <p:sp>
        <p:nvSpPr>
          <p:cNvPr id="5" name="Footer Placeholder 2"/>
          <p:cNvSpPr>
            <a:spLocks noGrp="1"/>
          </p:cNvSpPr>
          <p:nvPr>
            <p:ph type="ftr" sz="quarter" idx="11"/>
          </p:nvPr>
        </p:nvSpPr>
        <p:spPr/>
        <p:txBody>
          <a:bodyPr/>
          <a:lstStyle/>
          <a:p>
            <a:pPr algn="r"/>
            <a:endParaRPr lang="en-US" dirty="0"/>
          </a:p>
        </p:txBody>
      </p:sp>
      <p:sp>
        <p:nvSpPr>
          <p:cNvPr id="6"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03153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FE976D3-5B7F-4300-ABED-C91F1B2AE209}" type="datetime2">
              <a:rPr lang="en-US" smtClean="0"/>
              <a:t>Monday, February 8, 2016</a:t>
            </a:fld>
            <a:endParaRPr lang="en-US"/>
          </a:p>
        </p:txBody>
      </p:sp>
      <p:sp>
        <p:nvSpPr>
          <p:cNvPr id="5" name="Footer Placeholder 5"/>
          <p:cNvSpPr>
            <a:spLocks noGrp="1"/>
          </p:cNvSpPr>
          <p:nvPr>
            <p:ph type="ftr" sz="quarter" idx="11"/>
          </p:nvPr>
        </p:nvSpPr>
        <p:spPr/>
        <p:txBody>
          <a:bodyPr/>
          <a:lstStyle/>
          <a:p>
            <a:pPr algn="r"/>
            <a:endParaRPr lang="en-US" dirty="0"/>
          </a:p>
        </p:txBody>
      </p:sp>
      <p:sp>
        <p:nvSpPr>
          <p:cNvPr id="6"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525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February 8,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24179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0CB818-7379-467D-8E76-EF9D9074A26C}" type="datetime2">
              <a:rPr lang="en-US" smtClean="0"/>
              <a:t>Monday, February 8, 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1895074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Ls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www.preventionweb.net/files/resolutions/N1516716.pdf" TargetMode="External"/><Relationship Id="rId5" Type="http://schemas.openxmlformats.org/officeDocument/2006/relationships/hyperlink" Target="http://www.un.org/ga/search/view_doc.asp?symbol=A/RES/69/15&amp;Lang=E"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un.org/ga/search/view_doc.asp?symbol=A/68/970" TargetMode="External"/><Relationship Id="rId4" Type="http://schemas.openxmlformats.org/officeDocument/2006/relationships/hyperlink" Target="http://www.un.org/ga/search/view_doc.asp?symbol=A/RES/67/290&amp;Lang=E" TargetMode="External"/><Relationship Id="rId1" Type="http://schemas.openxmlformats.org/officeDocument/2006/relationships/slideLayout" Target="../slideLayouts/slideLayout2.xml"/><Relationship Id="rId2" Type="http://schemas.openxmlformats.org/officeDocument/2006/relationships/hyperlink" Target="http://blog.cbm.org/author/elizabethlockwood/1MDU3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un.org/esa/ffd/ffd3/" TargetMode="External"/><Relationship Id="rId4" Type="http://schemas.openxmlformats.org/officeDocument/2006/relationships/hyperlink" Target="https://sustainabledevelopment.un.org/hlpf" TargetMode="External"/><Relationship Id="rId5" Type="http://schemas.openxmlformats.org/officeDocument/2006/relationships/hyperlink" Target="http://beijing20.unwomen.org/en/about" TargetMode="External"/><Relationship Id="rId6" Type="http://schemas.openxmlformats.org/officeDocument/2006/relationships/hyperlink" Target="http://www.unisdr.org/we/coordinate/sendai-framework" TargetMode="External"/><Relationship Id="rId1" Type="http://schemas.openxmlformats.org/officeDocument/2006/relationships/slideLayout" Target="../slideLayouts/slideLayout2.xml"/><Relationship Id="rId2" Type="http://schemas.openxmlformats.org/officeDocument/2006/relationships/hyperlink" Target="http://sustainabledevelopment.un.org/post2015/transformingourworl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1" Type="http://schemas.openxmlformats.org/officeDocument/2006/relationships/hyperlink" Target="http://www.facebook.com/IDDCinfo" TargetMode="External"/><Relationship Id="rId12" Type="http://schemas.openxmlformats.org/officeDocument/2006/relationships/hyperlink" Target="http://www.iddcconsortium.net/" TargetMode="External"/><Relationship Id="rId13" Type="http://schemas.openxmlformats.org/officeDocument/2006/relationships/hyperlink" Target="mailto:info@iddcconsortium.net" TargetMode="External"/><Relationship Id="rId1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twitter.com/IDA_CRPD_Forum" TargetMode="External"/><Relationship Id="rId4" Type="http://schemas.openxmlformats.org/officeDocument/2006/relationships/hyperlink" Target="http://www.facebook.com/InternationalDisabilityAllianceIDA" TargetMode="External"/><Relationship Id="rId5" Type="http://schemas.openxmlformats.org/officeDocument/2006/relationships/hyperlink" Target="http://www.internationaldisabilityalliance.org/" TargetMode="External"/><Relationship Id="rId6" Type="http://schemas.openxmlformats.org/officeDocument/2006/relationships/hyperlink" Target="mailto:info@ida-secretariat.org" TargetMode="External"/><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hyperlink" Target="https://twitter.com/iddcconsorti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427" y="1769806"/>
            <a:ext cx="7521676" cy="1363288"/>
          </a:xfrm>
        </p:spPr>
        <p:txBody>
          <a:bodyPr/>
          <a:lstStyle/>
          <a:p>
            <a:r>
              <a:rPr lang="en-US" sz="8000" dirty="0" smtClean="0">
                <a:solidFill>
                  <a:srgbClr val="2C4A8E"/>
                </a:solidFill>
                <a:latin typeface="Arial" charset="0"/>
                <a:ea typeface="Arial" charset="0"/>
                <a:cs typeface="Arial" charset="0"/>
              </a:rPr>
              <a:t/>
            </a:r>
            <a:br>
              <a:rPr lang="en-US" sz="8000" dirty="0" smtClean="0">
                <a:solidFill>
                  <a:srgbClr val="2C4A8E"/>
                </a:solidFill>
                <a:latin typeface="Arial" charset="0"/>
                <a:ea typeface="Arial" charset="0"/>
                <a:cs typeface="Arial" charset="0"/>
              </a:rPr>
            </a:br>
            <a:r>
              <a:rPr lang="en-US" sz="6900" dirty="0">
                <a:solidFill>
                  <a:srgbClr val="2C4A8E"/>
                </a:solidFill>
                <a:latin typeface="Arial" charset="0"/>
                <a:ea typeface="Arial" charset="0"/>
                <a:cs typeface="Arial" charset="0"/>
              </a:rPr>
              <a:t>T</a:t>
            </a:r>
            <a:r>
              <a:rPr lang="en-US" sz="6900" dirty="0" smtClean="0">
                <a:solidFill>
                  <a:srgbClr val="2C4A8E"/>
                </a:solidFill>
                <a:latin typeface="Arial" charset="0"/>
                <a:ea typeface="Arial" charset="0"/>
                <a:cs typeface="Arial" charset="0"/>
              </a:rPr>
              <a:t>he 2030 Agenda</a:t>
            </a:r>
            <a:endParaRPr lang="en-US" sz="6900" dirty="0">
              <a:solidFill>
                <a:srgbClr val="2C4A8E"/>
              </a:solidFill>
              <a:latin typeface="Arial" charset="0"/>
              <a:ea typeface="Arial" charset="0"/>
              <a:cs typeface="Arial" charset="0"/>
            </a:endParaRPr>
          </a:p>
        </p:txBody>
      </p:sp>
      <p:sp>
        <p:nvSpPr>
          <p:cNvPr id="3" name="Subtitle 2"/>
          <p:cNvSpPr>
            <a:spLocks noGrp="1"/>
          </p:cNvSpPr>
          <p:nvPr>
            <p:ph type="subTitle" idx="1"/>
          </p:nvPr>
        </p:nvSpPr>
        <p:spPr>
          <a:xfrm>
            <a:off x="678427" y="3133094"/>
            <a:ext cx="7285702" cy="461419"/>
          </a:xfrm>
        </p:spPr>
        <p:txBody>
          <a:bodyPr>
            <a:normAutofit/>
          </a:bodyPr>
          <a:lstStyle/>
          <a:p>
            <a:pPr algn="ctr"/>
            <a:r>
              <a:rPr lang="en-US" sz="2400" dirty="0" smtClean="0">
                <a:solidFill>
                  <a:srgbClr val="29A4CE"/>
                </a:solidFill>
              </a:rPr>
              <a:t>The inclusion of persons with </a:t>
            </a:r>
            <a:r>
              <a:rPr lang="en-US" sz="2400" dirty="0" smtClean="0">
                <a:solidFill>
                  <a:srgbClr val="29A4CE"/>
                </a:solidFill>
                <a:latin typeface="Arial" charset="0"/>
                <a:ea typeface="Arial" charset="0"/>
                <a:cs typeface="Arial" charset="0"/>
              </a:rPr>
              <a:t>disabilities </a:t>
            </a:r>
            <a:endParaRPr lang="en-US" sz="2400" dirty="0">
              <a:solidFill>
                <a:srgbClr val="29A4CE"/>
              </a:solidFill>
              <a:latin typeface="Arial" charset="0"/>
              <a:ea typeface="Arial" charset="0"/>
              <a:cs typeface="Arial"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722" y="5284793"/>
            <a:ext cx="2324100" cy="7901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442" y="5284793"/>
            <a:ext cx="1341087" cy="790194"/>
          </a:xfrm>
          <a:prstGeom prst="rect">
            <a:avLst/>
          </a:prstGeom>
        </p:spPr>
      </p:pic>
      <p:sp>
        <p:nvSpPr>
          <p:cNvPr id="6" name="Subtitle 2"/>
          <p:cNvSpPr txBox="1">
            <a:spLocks/>
          </p:cNvSpPr>
          <p:nvPr/>
        </p:nvSpPr>
        <p:spPr>
          <a:xfrm>
            <a:off x="678427" y="4600947"/>
            <a:ext cx="7285702" cy="46141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0" i="0" kern="1200" cap="all">
                <a:solidFill>
                  <a:schemeClr val="accent1">
                    <a:lumMod val="60000"/>
                    <a:lumOff val="40000"/>
                  </a:schemeClr>
                </a:solidFill>
                <a:latin typeface="+mj-lt"/>
                <a:ea typeface="+mj-ea"/>
                <a:cs typeface="+mj-cs"/>
              </a:defRPr>
            </a:lvl1pPr>
            <a:lvl2pPr marL="457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2400" dirty="0" smtClean="0">
                <a:solidFill>
                  <a:srgbClr val="2C4A8E"/>
                </a:solidFill>
              </a:rPr>
              <a:t>Comprehensive Guide</a:t>
            </a:r>
            <a:endParaRPr lang="en-US" sz="2400" dirty="0">
              <a:solidFill>
                <a:srgbClr val="2C4A8E"/>
              </a:solidFill>
              <a:latin typeface="Arial" charset="0"/>
              <a:ea typeface="Arial" charset="0"/>
              <a:cs typeface="Arial" charset="0"/>
            </a:endParaRPr>
          </a:p>
        </p:txBody>
      </p:sp>
    </p:spTree>
    <p:extLst>
      <p:ext uri="{BB962C8B-B14F-4D97-AF65-F5344CB8AC3E}">
        <p14:creationId xmlns:p14="http://schemas.microsoft.com/office/powerpoint/2010/main" val="175756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of persons with disabilities</a:t>
            </a:r>
            <a:endParaRPr lang="en-US" dirty="0"/>
          </a:p>
        </p:txBody>
      </p:sp>
      <p:sp>
        <p:nvSpPr>
          <p:cNvPr id="3" name="Content Placeholder 2"/>
          <p:cNvSpPr>
            <a:spLocks noGrp="1"/>
          </p:cNvSpPr>
          <p:nvPr>
            <p:ph idx="1"/>
          </p:nvPr>
        </p:nvSpPr>
        <p:spPr>
          <a:xfrm>
            <a:off x="828436" y="2060222"/>
            <a:ext cx="6711654" cy="3759559"/>
          </a:xfrm>
        </p:spPr>
        <p:txBody>
          <a:bodyPr>
            <a:noAutofit/>
          </a:bodyPr>
          <a:lstStyle/>
          <a:p>
            <a:pPr marL="0" indent="0">
              <a:buNone/>
            </a:pPr>
            <a:r>
              <a:rPr lang="en-US" sz="3000" dirty="0"/>
              <a:t>Persons with disabilities were not </a:t>
            </a:r>
            <a:r>
              <a:rPr lang="en-US" sz="3000" dirty="0" smtClean="0"/>
              <a:t>included in </a:t>
            </a:r>
            <a:r>
              <a:rPr lang="en-US" sz="3000" dirty="0"/>
              <a:t>the Millennium Development Goals (MDGs) and consequently excluded from many development initiatives and funding </a:t>
            </a:r>
            <a:r>
              <a:rPr lang="en-US" sz="3000" dirty="0" smtClean="0"/>
              <a:t>streams.</a:t>
            </a:r>
          </a:p>
          <a:p>
            <a:pPr marL="0" indent="0">
              <a:buNone/>
            </a:pPr>
            <a:r>
              <a:rPr lang="en-US" sz="3000" dirty="0" smtClean="0"/>
              <a:t>In contrast, the </a:t>
            </a:r>
            <a:r>
              <a:rPr lang="en-US" sz="3000" dirty="0"/>
              <a:t>2030 Agenda includes persons with disabilities</a:t>
            </a:r>
            <a:r>
              <a:rPr lang="en-US" sz="3000" dirty="0" smtClean="0"/>
              <a:t>.</a:t>
            </a:r>
            <a:endParaRPr lang="en-US" sz="3000" dirty="0"/>
          </a:p>
        </p:txBody>
      </p:sp>
      <p:sp>
        <p:nvSpPr>
          <p:cNvPr id="4" name="TextBox 3"/>
          <p:cNvSpPr txBox="1"/>
          <p:nvPr/>
        </p:nvSpPr>
        <p:spPr>
          <a:xfrm>
            <a:off x="8325556" y="47977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46432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 MDGs and the 2030 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0011935"/>
              </p:ext>
            </p:extLst>
          </p:nvPr>
        </p:nvGraphicFramePr>
        <p:xfrm>
          <a:off x="214313" y="1967550"/>
          <a:ext cx="8715376" cy="4145280"/>
        </p:xfrm>
        <a:graphic>
          <a:graphicData uri="http://schemas.openxmlformats.org/drawingml/2006/table">
            <a:tbl>
              <a:tblPr firstRow="1" firstCol="1" bandRow="1"/>
              <a:tblGrid>
                <a:gridCol w="2814637"/>
                <a:gridCol w="5900739"/>
              </a:tblGrid>
              <a:tr h="516652">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Millennium Development Goals (MDGs)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1" dirty="0" smtClean="0">
                          <a:solidFill>
                            <a:srgbClr val="2C4A8E"/>
                          </a:solidFill>
                          <a:effectLst/>
                          <a:latin typeface="+mj-lt"/>
                          <a:ea typeface="ＭＳ 明朝" charset="-128"/>
                          <a:cs typeface="Times New Roman" charset="0"/>
                        </a:rPr>
                        <a:t>2030 Agenda</a:t>
                      </a:r>
                      <a:endParaRPr lang="en-US" sz="1700" dirty="0">
                        <a:solidFill>
                          <a:srgbClr val="2C4A8E"/>
                        </a:solidFill>
                        <a:effectLst/>
                        <a:latin typeface="+mj-lt"/>
                        <a:ea typeface="ＭＳ 明朝" charset="-128"/>
                        <a:cs typeface="Times New Roman" charset="0"/>
                      </a:endParaRPr>
                    </a:p>
                    <a:p>
                      <a:pPr marL="0" marR="0">
                        <a:spcBef>
                          <a:spcPts val="0"/>
                        </a:spcBef>
                        <a:spcAft>
                          <a:spcPts val="0"/>
                        </a:spcAft>
                        <a:tabLst>
                          <a:tab pos="740410" algn="l"/>
                        </a:tabLst>
                      </a:pPr>
                      <a:r>
                        <a:rPr lang="en-US" sz="1700" b="1" dirty="0">
                          <a:solidFill>
                            <a:srgbClr val="2C4A8E"/>
                          </a:solidFill>
                          <a:effectLst/>
                          <a:latin typeface="+mj-lt"/>
                          <a:ea typeface="ＭＳ 明朝" charset="-128"/>
                          <a:cs typeface="Times New Roman" charset="0"/>
                        </a:rPr>
                        <a:t>	</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2000 and end in 2015</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a:solidFill>
                            <a:srgbClr val="2C4A8E"/>
                          </a:solidFill>
                          <a:effectLst/>
                          <a:latin typeface="+mj-lt"/>
                          <a:ea typeface="ＭＳ 明朝" charset="-128"/>
                          <a:cs typeface="Times New Roman" charset="0"/>
                        </a:rPr>
                        <a:t>Adopted in 2015 and end in 2030</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Focus on developing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Universal, applies to all </a:t>
                      </a:r>
                      <a:r>
                        <a:rPr lang="en-US" sz="1700" dirty="0">
                          <a:solidFill>
                            <a:srgbClr val="2C4A8E"/>
                          </a:solidFill>
                          <a:effectLst/>
                          <a:latin typeface="+mj-lt"/>
                          <a:ea typeface="ＭＳ 明朝" charset="-128"/>
                          <a:cs typeface="Times New Roman" charset="0"/>
                        </a:rPr>
                        <a:t>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74978">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To reduce extreme poverty</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2C4A8E"/>
                          </a:solidFill>
                          <a:effectLst/>
                          <a:latin typeface="+mj-lt"/>
                          <a:ea typeface="ＭＳ 明朝" charset="-128"/>
                          <a:cs typeface="Times New Roman" charset="0"/>
                        </a:rPr>
                        <a:t>To eradicate poverty in all its forms </a:t>
                      </a:r>
                      <a:r>
                        <a:rPr lang="en-US" sz="1700" dirty="0" smtClean="0">
                          <a:solidFill>
                            <a:srgbClr val="2C4A8E"/>
                          </a:solidFill>
                          <a:effectLst/>
                          <a:latin typeface="+mj-lt"/>
                          <a:ea typeface="ＭＳ 明朝" charset="-128"/>
                          <a:cs typeface="Times New Roman" charset="0"/>
                        </a:rPr>
                        <a:t>and</a:t>
                      </a:r>
                      <a:r>
                        <a:rPr lang="en-US" sz="1700" baseline="0" dirty="0" smtClean="0">
                          <a:solidFill>
                            <a:srgbClr val="2C4A8E"/>
                          </a:solidFill>
                          <a:effectLst/>
                          <a:latin typeface="+mj-lt"/>
                          <a:ea typeface="ＭＳ 明朝" charset="-128"/>
                          <a:cs typeface="Times New Roman" charset="0"/>
                        </a:rPr>
                        <a:t> and to realize economic empowerment through sustainable development</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8 goals and 18 targets with 48 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17 goals and 169 targets </a:t>
                      </a:r>
                      <a:r>
                        <a:rPr lang="en-US" sz="1700" dirty="0" smtClean="0">
                          <a:solidFill>
                            <a:srgbClr val="2C4A8E"/>
                          </a:solidFill>
                          <a:effectLst/>
                          <a:latin typeface="+mj-lt"/>
                          <a:ea typeface="ＭＳ 明朝" charset="-128"/>
                          <a:cs typeface="Times New Roman" charset="0"/>
                        </a:rPr>
                        <a:t>with 231 global </a:t>
                      </a:r>
                      <a:r>
                        <a:rPr lang="en-US" sz="1700" dirty="0">
                          <a:solidFill>
                            <a:srgbClr val="2C4A8E"/>
                          </a:solidFill>
                          <a:effectLst/>
                          <a:latin typeface="+mj-lt"/>
                          <a:ea typeface="ＭＳ 明朝" charset="-128"/>
                          <a:cs typeface="Times New Roman" charset="0"/>
                        </a:rPr>
                        <a:t>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1630">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No references to persons with disabilities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0" dirty="0">
                          <a:solidFill>
                            <a:srgbClr val="2C4A8E"/>
                          </a:solidFill>
                          <a:effectLst/>
                          <a:latin typeface="+mj-lt"/>
                          <a:ea typeface="ＭＳ 明朝" charset="-128"/>
                          <a:cs typeface="Times New Roman" charset="0"/>
                        </a:rPr>
                        <a:t>7 references in SDGs: </a:t>
                      </a:r>
                      <a:r>
                        <a:rPr lang="en-US" sz="1700" dirty="0">
                          <a:solidFill>
                            <a:srgbClr val="2C4A8E"/>
                          </a:solidFill>
                          <a:effectLst/>
                          <a:latin typeface="+mj-lt"/>
                          <a:ea typeface="ＭＳ 明朝" charset="-128"/>
                          <a:cs typeface="Times New Roman" charset="0"/>
                        </a:rPr>
                        <a:t>education (2), employment, reducing inequalities, inclusive cities (2), disaggregation of data by disability</a:t>
                      </a: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a:t>
                      </a:r>
                      <a:r>
                        <a:rPr lang="en-US" sz="1700" b="1" dirty="0" smtClean="0">
                          <a:solidFill>
                            <a:srgbClr val="2C4A8E"/>
                          </a:solidFill>
                          <a:effectLst/>
                          <a:latin typeface="+mj-lt"/>
                          <a:ea typeface="ＭＳ 明朝" charset="-128"/>
                          <a:cs typeface="Times New Roman" charset="0"/>
                        </a:rPr>
                        <a:t>All together 11 </a:t>
                      </a:r>
                      <a:r>
                        <a:rPr lang="en-US" sz="1700" b="1" dirty="0">
                          <a:solidFill>
                            <a:srgbClr val="2C4A8E"/>
                          </a:solidFill>
                          <a:effectLst/>
                          <a:latin typeface="+mj-lt"/>
                          <a:ea typeface="ＭＳ 明朝" charset="-128"/>
                          <a:cs typeface="Times New Roman" charset="0"/>
                        </a:rPr>
                        <a:t>in Agenda </a:t>
                      </a:r>
                      <a:r>
                        <a:rPr lang="en-US" sz="1700" b="1" dirty="0" smtClean="0">
                          <a:solidFill>
                            <a:srgbClr val="2C4A8E"/>
                          </a:solidFill>
                          <a:effectLst/>
                          <a:latin typeface="+mj-lt"/>
                          <a:ea typeface="ＭＳ 明朝" charset="-128"/>
                          <a:cs typeface="Times New Roman" charset="0"/>
                        </a:rPr>
                        <a:t>2030</a:t>
                      </a:r>
                      <a:r>
                        <a:rPr lang="en-US" sz="1700" dirty="0" smtClean="0">
                          <a:solidFill>
                            <a:srgbClr val="2C4A8E"/>
                          </a:solidFill>
                          <a:effectLst/>
                          <a:latin typeface="+mj-lt"/>
                          <a:ea typeface="ＭＳ 明朝" charset="-128"/>
                          <a:cs typeface="Times New Roman" charset="0"/>
                        </a:rPr>
                        <a:t> and 9</a:t>
                      </a:r>
                      <a:r>
                        <a:rPr lang="en-US" sz="1700" dirty="0" smtClean="0">
                          <a:solidFill>
                            <a:srgbClr val="000000"/>
                          </a:solidFill>
                          <a:effectLst/>
                          <a:latin typeface="+mj-lt"/>
                          <a:ea typeface="ＭＳ 明朝" charset="-128"/>
                          <a:cs typeface="Times New Roman" charset="0"/>
                        </a:rPr>
                        <a:t> </a:t>
                      </a:r>
                      <a:r>
                        <a:rPr lang="en-US" sz="1700" dirty="0">
                          <a:solidFill>
                            <a:srgbClr val="2C4A8E"/>
                          </a:solidFill>
                          <a:effectLst/>
                          <a:latin typeface="+mj-lt"/>
                          <a:ea typeface="ＭＳ 明朝" charset="-128"/>
                          <a:cs typeface="Times New Roman" charset="0"/>
                        </a:rPr>
                        <a:t>in </a:t>
                      </a:r>
                      <a:r>
                        <a:rPr lang="en-US" sz="1700" dirty="0" smtClean="0">
                          <a:solidFill>
                            <a:srgbClr val="2C4A8E"/>
                          </a:solidFill>
                          <a:effectLst/>
                          <a:latin typeface="+mj-lt"/>
                          <a:ea typeface="ＭＳ 明朝" charset="-128"/>
                          <a:cs typeface="Times New Roman" charset="0"/>
                        </a:rPr>
                        <a:t>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2867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references to Persons with Disabilities</a:t>
            </a:r>
            <a:endParaRPr lang="en-US" dirty="0"/>
          </a:p>
        </p:txBody>
      </p:sp>
      <p:sp>
        <p:nvSpPr>
          <p:cNvPr id="3" name="Content Placeholder 2"/>
          <p:cNvSpPr>
            <a:spLocks noGrp="1"/>
          </p:cNvSpPr>
          <p:nvPr>
            <p:ph idx="1"/>
          </p:nvPr>
        </p:nvSpPr>
        <p:spPr>
          <a:xfrm>
            <a:off x="484710" y="2057400"/>
            <a:ext cx="7948090" cy="4075990"/>
          </a:xfrm>
        </p:spPr>
        <p:txBody>
          <a:bodyPr>
            <a:normAutofit/>
          </a:bodyPr>
          <a:lstStyle/>
          <a:p>
            <a:pPr marL="0" indent="0">
              <a:buNone/>
            </a:pPr>
            <a:r>
              <a:rPr lang="en-US" sz="2600" b="1" dirty="0" smtClean="0"/>
              <a:t>Persons </a:t>
            </a:r>
            <a:r>
              <a:rPr lang="en-US" sz="2600" b="1" dirty="0"/>
              <a:t>with disabilities </a:t>
            </a:r>
            <a:r>
              <a:rPr lang="en-US" sz="2600" b="1" dirty="0" smtClean="0"/>
              <a:t>are referenced 11 times in the 2030 Agenda:</a:t>
            </a:r>
          </a:p>
          <a:p>
            <a:pPr marL="0" indent="0">
              <a:buNone/>
            </a:pPr>
            <a:endParaRPr lang="en-US" sz="2600" dirty="0"/>
          </a:p>
          <a:p>
            <a:pPr marL="0" indent="0">
              <a:buNone/>
            </a:pPr>
            <a:r>
              <a:rPr lang="en-GB" sz="2600" b="1" dirty="0" smtClean="0"/>
              <a:t>	Declaration </a:t>
            </a:r>
          </a:p>
          <a:p>
            <a:pPr marL="914400" lvl="1" indent="-457200">
              <a:buFont typeface="+mj-lt"/>
              <a:buAutoNum type="arabicPeriod"/>
            </a:pPr>
            <a:r>
              <a:rPr lang="en-GB" sz="2300" dirty="0" smtClean="0"/>
              <a:t>Human </a:t>
            </a:r>
            <a:r>
              <a:rPr lang="en-GB" sz="2300" dirty="0"/>
              <a:t>rights (</a:t>
            </a:r>
            <a:r>
              <a:rPr lang="en-GB" sz="2300" dirty="0" smtClean="0"/>
              <a:t>paragraph </a:t>
            </a:r>
            <a:r>
              <a:rPr lang="en-GB" sz="2300" dirty="0"/>
              <a:t>19)</a:t>
            </a:r>
            <a:endParaRPr lang="en-US" sz="2300" dirty="0"/>
          </a:p>
          <a:p>
            <a:pPr marL="914400" lvl="1" indent="-457200">
              <a:buFont typeface="+mj-lt"/>
              <a:buAutoNum type="arabicPeriod"/>
            </a:pPr>
            <a:r>
              <a:rPr lang="en-GB" sz="2300" dirty="0"/>
              <a:t>Vulnerable groups (paragraph 23)</a:t>
            </a:r>
            <a:endParaRPr lang="en-US" sz="2300" dirty="0"/>
          </a:p>
          <a:p>
            <a:pPr marL="914400" lvl="1" indent="-457200">
              <a:buFont typeface="+mj-lt"/>
              <a:buAutoNum type="arabicPeriod"/>
            </a:pPr>
            <a:r>
              <a:rPr lang="en-GB" sz="2300" dirty="0"/>
              <a:t>Education (paragraph 25</a:t>
            </a:r>
            <a:r>
              <a:rPr lang="en-GB" sz="2300" dirty="0" smtClean="0"/>
              <a:t>)</a:t>
            </a:r>
            <a:endParaRPr lang="en-US" sz="2300" dirty="0"/>
          </a:p>
        </p:txBody>
      </p:sp>
    </p:spTree>
    <p:extLst>
      <p:ext uri="{BB962C8B-B14F-4D97-AF65-F5344CB8AC3E}">
        <p14:creationId xmlns:p14="http://schemas.microsoft.com/office/powerpoint/2010/main" val="85233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references to Persons with Disabilities</a:t>
            </a:r>
            <a:endParaRPr lang="en-US" dirty="0"/>
          </a:p>
        </p:txBody>
      </p:sp>
      <p:sp>
        <p:nvSpPr>
          <p:cNvPr id="3" name="Content Placeholder 2"/>
          <p:cNvSpPr>
            <a:spLocks noGrp="1"/>
          </p:cNvSpPr>
          <p:nvPr>
            <p:ph idx="1"/>
          </p:nvPr>
        </p:nvSpPr>
        <p:spPr>
          <a:xfrm>
            <a:off x="484710" y="2057400"/>
            <a:ext cx="7901301" cy="4075990"/>
          </a:xfrm>
        </p:spPr>
        <p:txBody>
          <a:bodyPr>
            <a:normAutofit lnSpcReduction="10000"/>
          </a:bodyPr>
          <a:lstStyle/>
          <a:p>
            <a:pPr marL="0" indent="0">
              <a:buNone/>
            </a:pPr>
            <a:r>
              <a:rPr lang="en-GB" sz="2600" b="1" dirty="0"/>
              <a:t>	Sustainable Development Goals and targets</a:t>
            </a:r>
            <a:endParaRPr lang="en-US" sz="2600" dirty="0"/>
          </a:p>
          <a:p>
            <a:pPr marL="457200" lvl="1" indent="0">
              <a:buNone/>
            </a:pPr>
            <a:r>
              <a:rPr lang="en-GB" dirty="0" smtClean="0">
                <a:solidFill>
                  <a:srgbClr val="00B0F0"/>
                </a:solidFill>
              </a:rPr>
              <a:t>4,5. 		</a:t>
            </a:r>
            <a:r>
              <a:rPr lang="en-GB" sz="2300" dirty="0" smtClean="0"/>
              <a:t>Goal </a:t>
            </a:r>
            <a:r>
              <a:rPr lang="en-GB" sz="2300" dirty="0"/>
              <a:t>4: education –</a:t>
            </a:r>
            <a:r>
              <a:rPr lang="en-US" sz="2300" dirty="0"/>
              <a:t> 2 References</a:t>
            </a:r>
          </a:p>
          <a:p>
            <a:pPr marL="457200" lvl="1" indent="0">
              <a:buNone/>
            </a:pPr>
            <a:r>
              <a:rPr lang="en-GB" dirty="0" smtClean="0">
                <a:solidFill>
                  <a:srgbClr val="00B0F0"/>
                </a:solidFill>
              </a:rPr>
              <a:t>6. 		</a:t>
            </a:r>
            <a:r>
              <a:rPr lang="en-GB" sz="2300" dirty="0" smtClean="0"/>
              <a:t>Goal </a:t>
            </a:r>
            <a:r>
              <a:rPr lang="en-GB" sz="2300" dirty="0"/>
              <a:t>8: employment –</a:t>
            </a:r>
            <a:r>
              <a:rPr lang="en-US" sz="2300" dirty="0"/>
              <a:t> 1 Reference</a:t>
            </a:r>
          </a:p>
          <a:p>
            <a:pPr marL="457200" lvl="1" indent="0">
              <a:buNone/>
            </a:pPr>
            <a:r>
              <a:rPr lang="en-GB" dirty="0" smtClean="0">
                <a:solidFill>
                  <a:srgbClr val="00B0F0"/>
                </a:solidFill>
              </a:rPr>
              <a:t>7. 		</a:t>
            </a:r>
            <a:r>
              <a:rPr lang="en-GB" sz="2300" dirty="0" smtClean="0"/>
              <a:t>Goal </a:t>
            </a:r>
            <a:r>
              <a:rPr lang="en-GB" sz="2300" dirty="0"/>
              <a:t>10: </a:t>
            </a:r>
            <a:r>
              <a:rPr lang="en-GB" sz="2300" dirty="0" smtClean="0"/>
              <a:t>reducing inequalities </a:t>
            </a:r>
            <a:r>
              <a:rPr lang="en-GB" sz="2300" dirty="0"/>
              <a:t>–</a:t>
            </a:r>
            <a:r>
              <a:rPr lang="en-US" sz="2300" dirty="0"/>
              <a:t> 1 Reference</a:t>
            </a:r>
          </a:p>
          <a:p>
            <a:pPr marL="457200" lvl="1" indent="0">
              <a:buNone/>
            </a:pPr>
            <a:r>
              <a:rPr lang="en-GB" dirty="0" smtClean="0">
                <a:solidFill>
                  <a:srgbClr val="00B0F0"/>
                </a:solidFill>
              </a:rPr>
              <a:t>8,9. 		</a:t>
            </a:r>
            <a:r>
              <a:rPr lang="en-GB" sz="2300" dirty="0" smtClean="0"/>
              <a:t>Goal </a:t>
            </a:r>
            <a:r>
              <a:rPr lang="en-GB" sz="2300" dirty="0"/>
              <a:t>11: inclusive cities –</a:t>
            </a:r>
            <a:r>
              <a:rPr lang="en-US" sz="2300" dirty="0"/>
              <a:t> 2 References</a:t>
            </a:r>
          </a:p>
          <a:p>
            <a:pPr marL="457200" lvl="1" indent="0">
              <a:buNone/>
            </a:pPr>
            <a:r>
              <a:rPr lang="en-GB" dirty="0" smtClean="0">
                <a:solidFill>
                  <a:srgbClr val="00B0F0"/>
                </a:solidFill>
              </a:rPr>
              <a:t>10. 		</a:t>
            </a:r>
            <a:r>
              <a:rPr lang="en-GB" sz="2300" dirty="0" smtClean="0"/>
              <a:t>Goal </a:t>
            </a:r>
            <a:r>
              <a:rPr lang="en-GB" sz="2300" dirty="0"/>
              <a:t>17: </a:t>
            </a:r>
            <a:r>
              <a:rPr lang="en-GB" sz="2300" dirty="0" smtClean="0"/>
              <a:t>means </a:t>
            </a:r>
            <a:r>
              <a:rPr lang="en-GB" sz="2300" dirty="0"/>
              <a:t>of implementation, data –</a:t>
            </a:r>
            <a:r>
              <a:rPr lang="en-US" sz="2300" dirty="0"/>
              <a:t> 1 </a:t>
            </a:r>
            <a:r>
              <a:rPr lang="en-US" sz="2300" dirty="0" smtClean="0"/>
              <a:t>		Reference</a:t>
            </a:r>
          </a:p>
          <a:p>
            <a:pPr marL="0" indent="0">
              <a:buNone/>
            </a:pPr>
            <a:r>
              <a:rPr lang="en-GB" sz="2600" b="1" dirty="0"/>
              <a:t>	Follow-up and review </a:t>
            </a:r>
            <a:endParaRPr lang="en-US" sz="2600" dirty="0"/>
          </a:p>
          <a:p>
            <a:pPr marL="457200" lvl="1" indent="0">
              <a:buNone/>
            </a:pPr>
            <a:r>
              <a:rPr lang="en-GB" dirty="0" smtClean="0">
                <a:solidFill>
                  <a:srgbClr val="00B0F0"/>
                </a:solidFill>
              </a:rPr>
              <a:t>11. 		</a:t>
            </a:r>
            <a:r>
              <a:rPr lang="en-GB" sz="2300" dirty="0" smtClean="0"/>
              <a:t>Data </a:t>
            </a:r>
            <a:r>
              <a:rPr lang="en-GB" sz="2300" dirty="0"/>
              <a:t>disaggregation (paragraph 74</a:t>
            </a:r>
            <a:r>
              <a:rPr lang="en-GB" sz="2300" dirty="0" smtClean="0"/>
              <a:t>, g</a:t>
            </a:r>
            <a:r>
              <a:rPr lang="en-GB" sz="2300" dirty="0"/>
              <a:t>)</a:t>
            </a:r>
            <a:endParaRPr lang="en-US" sz="2300" dirty="0"/>
          </a:p>
        </p:txBody>
      </p:sp>
    </p:spTree>
    <p:extLst>
      <p:ext uri="{BB962C8B-B14F-4D97-AF65-F5344CB8AC3E}">
        <p14:creationId xmlns:p14="http://schemas.microsoft.com/office/powerpoint/2010/main" val="455948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946787"/>
            <a:ext cx="7981957" cy="4301613"/>
          </a:xfrm>
        </p:spPr>
        <p:txBody>
          <a:bodyPr>
            <a:normAutofit/>
          </a:bodyPr>
          <a:lstStyle/>
          <a:p>
            <a:pPr marL="0" indent="0">
              <a:buNone/>
            </a:pPr>
            <a:r>
              <a:rPr lang="en-GB" sz="2500" b="1" i="1" dirty="0" smtClean="0"/>
              <a:t>“People </a:t>
            </a:r>
            <a:r>
              <a:rPr lang="en-GB" sz="2500" b="1" i="1" dirty="0"/>
              <a:t>who are vulnerable must be empowered. Those whose needs are reflected in the Agenda include all children, youth, persons with disabilities (of whom more than 80 per cent live in </a:t>
            </a:r>
            <a:r>
              <a:rPr lang="en-GB" sz="2500" b="1" i="1" dirty="0" smtClean="0"/>
              <a:t>poverty</a:t>
            </a:r>
            <a:r>
              <a:rPr lang="en-GB" sz="2500" b="1" i="1" dirty="0"/>
              <a:t>)</a:t>
            </a:r>
            <a:r>
              <a:rPr lang="en-GB" sz="2500" b="1" i="1" dirty="0" smtClean="0"/>
              <a:t>” </a:t>
            </a:r>
            <a:r>
              <a:rPr lang="en-GB" sz="2500" i="1" dirty="0" smtClean="0"/>
              <a:t> </a:t>
            </a:r>
          </a:p>
          <a:p>
            <a:pPr marL="0" indent="0">
              <a:buNone/>
            </a:pPr>
            <a:r>
              <a:rPr lang="en-GB" sz="2500" dirty="0"/>
              <a:t>	</a:t>
            </a:r>
            <a:r>
              <a:rPr lang="en-GB" sz="2500" dirty="0" smtClean="0"/>
              <a:t>					- </a:t>
            </a:r>
            <a:r>
              <a:rPr lang="en-GB" dirty="0" smtClean="0"/>
              <a:t>paragraph 23</a:t>
            </a:r>
          </a:p>
          <a:p>
            <a:pPr marL="0" indent="0">
              <a:buNone/>
            </a:pPr>
            <a:endParaRPr lang="en-GB" dirty="0"/>
          </a:p>
          <a:p>
            <a:pPr marL="0" indent="0">
              <a:buNone/>
            </a:pPr>
            <a:r>
              <a:rPr lang="en-GB" dirty="0" smtClean="0"/>
              <a:t>This </a:t>
            </a:r>
            <a:r>
              <a:rPr lang="en-GB" dirty="0"/>
              <a:t>paragraph is </a:t>
            </a:r>
            <a:r>
              <a:rPr lang="en-GB" dirty="0" smtClean="0"/>
              <a:t>particularly </a:t>
            </a:r>
            <a:r>
              <a:rPr lang="en-GB" dirty="0"/>
              <a:t>strong </a:t>
            </a:r>
            <a:r>
              <a:rPr lang="en-GB" dirty="0" smtClean="0"/>
              <a:t>because it calls for the empowerment of ‘vulnerable’ people and places persons </a:t>
            </a:r>
            <a:r>
              <a:rPr lang="en-GB" dirty="0"/>
              <a:t>with disabilities </a:t>
            </a:r>
            <a:r>
              <a:rPr lang="en-GB" dirty="0" smtClean="0"/>
              <a:t>at the </a:t>
            </a:r>
            <a:r>
              <a:rPr lang="en-GB" dirty="0"/>
              <a:t>centre of poverty eradication throughout the </a:t>
            </a:r>
            <a:r>
              <a:rPr lang="en-GB" dirty="0" smtClean="0"/>
              <a:t>entire Agenda.</a:t>
            </a:r>
            <a:endParaRPr lang="en-US" dirty="0"/>
          </a:p>
          <a:p>
            <a:endParaRPr lang="en-GB" dirty="0" smtClean="0"/>
          </a:p>
          <a:p>
            <a:pPr marL="0" indent="0">
              <a:buNone/>
            </a:pPr>
            <a:endParaRPr lang="en-US" dirty="0"/>
          </a:p>
        </p:txBody>
      </p:sp>
      <p:sp>
        <p:nvSpPr>
          <p:cNvPr id="6" name="Title 1"/>
          <p:cNvSpPr txBox="1">
            <a:spLocks/>
          </p:cNvSpPr>
          <p:nvPr/>
        </p:nvSpPr>
        <p:spPr>
          <a:xfrm>
            <a:off x="484709" y="470764"/>
            <a:ext cx="7223801" cy="80458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References to ‘</a:t>
            </a:r>
            <a:r>
              <a:rPr lang="en-US" sz="3600" i="1" dirty="0" smtClean="0"/>
              <a:t>vulnerable</a:t>
            </a:r>
            <a:r>
              <a:rPr lang="en-US" sz="3600" dirty="0" smtClean="0"/>
              <a:t>’</a:t>
            </a:r>
            <a:endParaRPr lang="en-US" sz="3600" dirty="0"/>
          </a:p>
        </p:txBody>
      </p:sp>
    </p:spTree>
    <p:extLst>
      <p:ext uri="{BB962C8B-B14F-4D97-AF65-F5344CB8AC3E}">
        <p14:creationId xmlns:p14="http://schemas.microsoft.com/office/powerpoint/2010/main" val="585186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696" y="2114550"/>
            <a:ext cx="8144942" cy="3862386"/>
          </a:xfrm>
        </p:spPr>
        <p:txBody>
          <a:bodyPr>
            <a:normAutofit/>
          </a:bodyPr>
          <a:lstStyle/>
          <a:p>
            <a:pPr marL="0" indent="0">
              <a:buNone/>
            </a:pPr>
            <a:r>
              <a:rPr lang="en-GB" sz="2400" b="1" dirty="0" smtClean="0"/>
              <a:t>Including persons </a:t>
            </a:r>
            <a:r>
              <a:rPr lang="en-GB" sz="2400" b="1" dirty="0"/>
              <a:t>with disabilities </a:t>
            </a:r>
            <a:r>
              <a:rPr lang="en-GB" sz="2400" b="1" dirty="0" smtClean="0"/>
              <a:t>among vulnerable people means that whenever ‘vulnerable’ is referenced throughout the Agenda (18 times), these provisions directly apply to persons with disabilities. </a:t>
            </a:r>
          </a:p>
          <a:p>
            <a:endParaRPr lang="en-GB" dirty="0" smtClean="0"/>
          </a:p>
          <a:p>
            <a:pPr marL="0" indent="0">
              <a:buNone/>
            </a:pPr>
            <a:r>
              <a:rPr lang="en-US" dirty="0" smtClean="0"/>
              <a:t>The </a:t>
            </a:r>
            <a:r>
              <a:rPr lang="en-US" dirty="0"/>
              <a:t>disability movement prefers the term “at risk” rather than “vulnerable,” but “vulnerable” is </a:t>
            </a:r>
            <a:r>
              <a:rPr lang="en-US" dirty="0" smtClean="0"/>
              <a:t>more </a:t>
            </a:r>
            <a:r>
              <a:rPr lang="en-US" dirty="0"/>
              <a:t>broadly </a:t>
            </a:r>
            <a:r>
              <a:rPr lang="en-US" dirty="0" smtClean="0"/>
              <a:t>accepted by governments </a:t>
            </a:r>
            <a:r>
              <a:rPr lang="en-US" dirty="0"/>
              <a:t>at the UN. Due to the political sensitivity of the 2030 Agenda negotiations it was not possible to change this term.</a:t>
            </a:r>
          </a:p>
          <a:p>
            <a:endParaRPr lang="en-GB" dirty="0" smtClean="0"/>
          </a:p>
          <a:p>
            <a:pPr marL="0" indent="0">
              <a:buNone/>
            </a:pPr>
            <a:endParaRPr lang="en-US" dirty="0"/>
          </a:p>
        </p:txBody>
      </p:sp>
      <p:sp>
        <p:nvSpPr>
          <p:cNvPr id="5" name="Title 1"/>
          <p:cNvSpPr txBox="1">
            <a:spLocks/>
          </p:cNvSpPr>
          <p:nvPr/>
        </p:nvSpPr>
        <p:spPr>
          <a:xfrm>
            <a:off x="484709" y="470764"/>
            <a:ext cx="7223801" cy="80458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References to ‘</a:t>
            </a:r>
            <a:r>
              <a:rPr lang="en-US" sz="3600" i="1" dirty="0" smtClean="0"/>
              <a:t>vulnerable</a:t>
            </a:r>
            <a:r>
              <a:rPr lang="en-US" sz="3600" dirty="0" smtClean="0"/>
              <a:t>’</a:t>
            </a:r>
            <a:endParaRPr lang="en-US" sz="3600" dirty="0"/>
          </a:p>
        </p:txBody>
      </p:sp>
    </p:spTree>
    <p:extLst>
      <p:ext uri="{BB962C8B-B14F-4D97-AF65-F5344CB8AC3E}">
        <p14:creationId xmlns:p14="http://schemas.microsoft.com/office/powerpoint/2010/main" val="3768967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476468"/>
            <a:ext cx="7187486" cy="1400530"/>
          </a:xfrm>
        </p:spPr>
        <p:txBody>
          <a:bodyPr>
            <a:normAutofit/>
          </a:bodyPr>
          <a:lstStyle/>
          <a:p>
            <a:r>
              <a:rPr lang="en-US" dirty="0" smtClean="0"/>
              <a:t>Other references to persons with disabilities</a:t>
            </a:r>
            <a:endParaRPr lang="en-US" dirty="0"/>
          </a:p>
        </p:txBody>
      </p:sp>
      <p:sp>
        <p:nvSpPr>
          <p:cNvPr id="3" name="Content Placeholder 2"/>
          <p:cNvSpPr>
            <a:spLocks noGrp="1"/>
          </p:cNvSpPr>
          <p:nvPr>
            <p:ph idx="1"/>
          </p:nvPr>
        </p:nvSpPr>
        <p:spPr>
          <a:xfrm>
            <a:off x="483974" y="1995753"/>
            <a:ext cx="7187486" cy="4096290"/>
          </a:xfrm>
        </p:spPr>
        <p:txBody>
          <a:bodyPr>
            <a:normAutofit/>
          </a:bodyPr>
          <a:lstStyle/>
          <a:p>
            <a:pPr marL="0" indent="0">
              <a:buNone/>
            </a:pPr>
            <a:r>
              <a:rPr lang="en-GB" sz="2600" dirty="0" smtClean="0"/>
              <a:t>2030 Agenda references a number of UN documents that include references to </a:t>
            </a:r>
            <a:r>
              <a:rPr lang="en-GB" sz="2600" dirty="0"/>
              <a:t>p</a:t>
            </a:r>
            <a:r>
              <a:rPr lang="en-GB" sz="2600" dirty="0" smtClean="0"/>
              <a:t>ersons </a:t>
            </a:r>
            <a:r>
              <a:rPr lang="en-GB" sz="2600" dirty="0"/>
              <a:t>with </a:t>
            </a:r>
            <a:r>
              <a:rPr lang="en-GB" sz="2600" dirty="0" smtClean="0"/>
              <a:t>disabilities:</a:t>
            </a:r>
            <a:endParaRPr lang="en-US" sz="2600" dirty="0"/>
          </a:p>
          <a:p>
            <a:pPr lvl="0"/>
            <a:r>
              <a:rPr lang="en-GB" b="1" u="sng" dirty="0" smtClean="0">
                <a:hlinkClick r:id="rId2" invalidUrl="http://www.un.org/womenwatch/daw/beijing/pdf/BDPfA E.pdf"/>
              </a:rPr>
              <a:t>Beijing </a:t>
            </a:r>
            <a:r>
              <a:rPr lang="en-GB" b="1" u="sng" dirty="0">
                <a:hlinkClick r:id="rId3" invalidUrl="http://www.un.org/womenwatch/daw/beijing/pdf/BDPfA E.pdf"/>
              </a:rPr>
              <a:t>Platform for Action</a:t>
            </a:r>
            <a:r>
              <a:rPr lang="en-GB" b="1" dirty="0"/>
              <a:t> </a:t>
            </a:r>
            <a:r>
              <a:rPr lang="en-GB" dirty="0" smtClean="0"/>
              <a:t>has </a:t>
            </a:r>
            <a:r>
              <a:rPr lang="en-GB" dirty="0"/>
              <a:t>24 references to persons with </a:t>
            </a:r>
            <a:r>
              <a:rPr lang="en-GB" dirty="0" smtClean="0"/>
              <a:t>disabilities</a:t>
            </a:r>
          </a:p>
          <a:p>
            <a:pPr lvl="0"/>
            <a:r>
              <a:rPr lang="en-GB" b="1" u="sng" dirty="0" smtClean="0">
                <a:hlinkClick r:id="rId4"/>
              </a:rPr>
              <a:t>Sendai </a:t>
            </a:r>
            <a:r>
              <a:rPr lang="en-GB" b="1" u="sng" dirty="0">
                <a:hlinkClick r:id="rId4"/>
              </a:rPr>
              <a:t>Framework for Disaster Risk Reduction 2015-</a:t>
            </a:r>
            <a:r>
              <a:rPr lang="en-GB" b="1" u="sng" dirty="0" smtClean="0">
                <a:hlinkClick r:id="rId4"/>
              </a:rPr>
              <a:t>2030</a:t>
            </a:r>
            <a:r>
              <a:rPr lang="en-GB" dirty="0" smtClean="0"/>
              <a:t> </a:t>
            </a:r>
            <a:r>
              <a:rPr lang="en-GB" dirty="0"/>
              <a:t>has </a:t>
            </a:r>
            <a:r>
              <a:rPr lang="en-GB" dirty="0" smtClean="0"/>
              <a:t>5 </a:t>
            </a:r>
            <a:r>
              <a:rPr lang="en-GB" dirty="0"/>
              <a:t>references to persons with disabilities and an additional two references on universal </a:t>
            </a:r>
            <a:r>
              <a:rPr lang="en-GB" dirty="0" smtClean="0"/>
              <a:t>design</a:t>
            </a:r>
            <a:endParaRPr lang="en-US" dirty="0"/>
          </a:p>
          <a:p>
            <a:pPr lvl="0"/>
            <a:r>
              <a:rPr lang="en-GB" b="1" u="sng" dirty="0" smtClean="0">
                <a:hlinkClick r:id="rId5"/>
              </a:rPr>
              <a:t>SIDS </a:t>
            </a:r>
            <a:r>
              <a:rPr lang="en-GB" b="1" u="sng" dirty="0">
                <a:hlinkClick r:id="rId5"/>
              </a:rPr>
              <a:t>Accelerated Modalities of Action (SAMOA) Pathway</a:t>
            </a:r>
            <a:r>
              <a:rPr lang="en-GB" dirty="0"/>
              <a:t> </a:t>
            </a:r>
            <a:r>
              <a:rPr lang="en-GB" dirty="0" smtClean="0"/>
              <a:t>has </a:t>
            </a:r>
            <a:r>
              <a:rPr lang="en-GB" dirty="0"/>
              <a:t>10 references to persons with </a:t>
            </a:r>
            <a:r>
              <a:rPr lang="en-GB" dirty="0" smtClean="0"/>
              <a:t>disabilities</a:t>
            </a:r>
          </a:p>
          <a:p>
            <a:pPr lvl="0"/>
            <a:endParaRPr lang="en-US" dirty="0"/>
          </a:p>
          <a:p>
            <a:endParaRPr lang="en-US" dirty="0"/>
          </a:p>
          <a:p>
            <a:endParaRPr lang="en-US" dirty="0"/>
          </a:p>
        </p:txBody>
      </p:sp>
    </p:spTree>
    <p:extLst>
      <p:ext uri="{BB962C8B-B14F-4D97-AF65-F5344CB8AC3E}">
        <p14:creationId xmlns:p14="http://schemas.microsoft.com/office/powerpoint/2010/main" val="315826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476468"/>
            <a:ext cx="7187486" cy="1400530"/>
          </a:xfrm>
        </p:spPr>
        <p:txBody>
          <a:bodyPr>
            <a:normAutofit/>
          </a:bodyPr>
          <a:lstStyle/>
          <a:p>
            <a:r>
              <a:rPr lang="en-US" dirty="0" smtClean="0"/>
              <a:t>Other references to persons with disabilities</a:t>
            </a:r>
            <a:endParaRPr lang="en-US" dirty="0"/>
          </a:p>
        </p:txBody>
      </p:sp>
      <p:sp>
        <p:nvSpPr>
          <p:cNvPr id="3" name="Content Placeholder 2"/>
          <p:cNvSpPr>
            <a:spLocks noGrp="1"/>
          </p:cNvSpPr>
          <p:nvPr>
            <p:ph idx="1"/>
          </p:nvPr>
        </p:nvSpPr>
        <p:spPr>
          <a:xfrm>
            <a:off x="483974" y="1995753"/>
            <a:ext cx="7187486" cy="4319322"/>
          </a:xfrm>
        </p:spPr>
        <p:txBody>
          <a:bodyPr>
            <a:normAutofit/>
          </a:bodyPr>
          <a:lstStyle/>
          <a:p>
            <a:pPr lvl="0"/>
            <a:r>
              <a:rPr lang="en-GB" b="1" u="sng" dirty="0" smtClean="0">
                <a:hlinkClick r:id="rId2"/>
              </a:rPr>
              <a:t>Addis </a:t>
            </a:r>
            <a:r>
              <a:rPr lang="en-GB" b="1" u="sng" dirty="0">
                <a:hlinkClick r:id="rId2"/>
              </a:rPr>
              <a:t>Ababa Action Agenda</a:t>
            </a:r>
            <a:r>
              <a:rPr lang="en-GB" dirty="0"/>
              <a:t>, the outcome document of the Third international Conference on Financing for Development, contains 6 references to persons with disabilities and disability</a:t>
            </a:r>
            <a:r>
              <a:rPr lang="en-GB" dirty="0" smtClean="0"/>
              <a:t>, 1 </a:t>
            </a:r>
            <a:r>
              <a:rPr lang="en-GB" dirty="0"/>
              <a:t>to inclusive education, 1</a:t>
            </a:r>
            <a:r>
              <a:rPr lang="en-GB" dirty="0" smtClean="0"/>
              <a:t> </a:t>
            </a:r>
            <a:r>
              <a:rPr lang="en-GB" dirty="0"/>
              <a:t>to inclusive learning environment and 2</a:t>
            </a:r>
            <a:r>
              <a:rPr lang="en-GB" dirty="0" smtClean="0"/>
              <a:t> </a:t>
            </a:r>
            <a:r>
              <a:rPr lang="en-GB" dirty="0"/>
              <a:t>to accessible technologies and </a:t>
            </a:r>
            <a:r>
              <a:rPr lang="en-GB" dirty="0" smtClean="0"/>
              <a:t>infrastructures</a:t>
            </a:r>
            <a:endParaRPr lang="en-US" dirty="0"/>
          </a:p>
          <a:p>
            <a:pPr lvl="0"/>
            <a:r>
              <a:rPr lang="en-GB" b="1" u="sng" dirty="0">
                <a:hlinkClick r:id="rId3"/>
              </a:rPr>
              <a:t>Report of the Open Working Group of the General Assembly on Sustainable Development Goals</a:t>
            </a:r>
            <a:r>
              <a:rPr lang="en-GB" b="1" dirty="0"/>
              <a:t> </a:t>
            </a:r>
            <a:r>
              <a:rPr lang="en-GB" dirty="0"/>
              <a:t>has 2 references to persons with disabilities </a:t>
            </a:r>
          </a:p>
          <a:p>
            <a:pPr lvl="0"/>
            <a:r>
              <a:rPr lang="en-GB" b="1" u="sng" dirty="0">
                <a:hlinkClick r:id="rId4"/>
              </a:rPr>
              <a:t>Resolution 67/290</a:t>
            </a:r>
            <a:r>
              <a:rPr lang="en-GB" dirty="0"/>
              <a:t> the modalities resolution on </a:t>
            </a:r>
            <a:r>
              <a:rPr lang="en-GB" dirty="0" smtClean="0"/>
              <a:t>High-Level </a:t>
            </a:r>
            <a:r>
              <a:rPr lang="en-GB" dirty="0"/>
              <a:t>Political Forum working methods: has 1 reference to persons with </a:t>
            </a:r>
            <a:r>
              <a:rPr lang="en-GB" dirty="0" smtClean="0"/>
              <a:t>disabilities</a:t>
            </a:r>
            <a:endParaRPr lang="en-US" dirty="0"/>
          </a:p>
          <a:p>
            <a:endParaRPr lang="en-US" dirty="0"/>
          </a:p>
          <a:p>
            <a:endParaRPr lang="en-US" dirty="0"/>
          </a:p>
        </p:txBody>
      </p:sp>
    </p:spTree>
    <p:extLst>
      <p:ext uri="{BB962C8B-B14F-4D97-AF65-F5344CB8AC3E}">
        <p14:creationId xmlns:p14="http://schemas.microsoft.com/office/powerpoint/2010/main" val="85665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83770"/>
            <a:ext cx="7055380" cy="1069477"/>
          </a:xfrm>
        </p:spPr>
        <p:txBody>
          <a:bodyPr/>
          <a:lstStyle/>
          <a:p>
            <a:r>
              <a:rPr lang="en-US" dirty="0" smtClean="0"/>
              <a:t>Preamble: Background</a:t>
            </a:r>
            <a:endParaRPr lang="en-US" dirty="0"/>
          </a:p>
        </p:txBody>
      </p:sp>
      <p:sp>
        <p:nvSpPr>
          <p:cNvPr id="3" name="Content Placeholder 2"/>
          <p:cNvSpPr>
            <a:spLocks noGrp="1"/>
          </p:cNvSpPr>
          <p:nvPr>
            <p:ph idx="1"/>
          </p:nvPr>
        </p:nvSpPr>
        <p:spPr>
          <a:xfrm>
            <a:off x="484709" y="2052925"/>
            <a:ext cx="7590511" cy="3825361"/>
          </a:xfrm>
        </p:spPr>
        <p:txBody>
          <a:bodyPr>
            <a:normAutofit lnSpcReduction="10000"/>
          </a:bodyPr>
          <a:lstStyle/>
          <a:p>
            <a:r>
              <a:rPr lang="en-US" dirty="0" smtClean="0"/>
              <a:t>The Preamble to the 2030 Agenda contains </a:t>
            </a:r>
            <a:r>
              <a:rPr lang="en-US" dirty="0"/>
              <a:t>a</a:t>
            </a:r>
            <a:r>
              <a:rPr lang="en-US" dirty="0" smtClean="0"/>
              <a:t> </a:t>
            </a:r>
            <a:r>
              <a:rPr lang="en-US" dirty="0"/>
              <a:t>brief statement on </a:t>
            </a:r>
            <a:r>
              <a:rPr lang="en-US" dirty="0" smtClean="0"/>
              <a:t>its fundamental principles</a:t>
            </a:r>
            <a:endParaRPr lang="en-US" dirty="0"/>
          </a:p>
          <a:p>
            <a:r>
              <a:rPr lang="en-US" dirty="0" smtClean="0"/>
              <a:t>Before the final agreement, there were two draft versions of the Preamble: </a:t>
            </a:r>
            <a:endParaRPr lang="en-US" dirty="0"/>
          </a:p>
          <a:p>
            <a:pPr marL="800100" lvl="1" indent="-342900">
              <a:buFont typeface="+mj-lt"/>
              <a:buAutoNum type="arabicPeriod"/>
            </a:pPr>
            <a:r>
              <a:rPr lang="en-US" b="1" dirty="0" smtClean="0"/>
              <a:t>a </a:t>
            </a:r>
            <a:r>
              <a:rPr lang="en-US" b="1" dirty="0"/>
              <a:t>longer more explanatory </a:t>
            </a:r>
            <a:r>
              <a:rPr lang="en-US" b="1" dirty="0" smtClean="0"/>
              <a:t>version </a:t>
            </a:r>
            <a:r>
              <a:rPr lang="en-US" dirty="0" smtClean="0"/>
              <a:t>that would </a:t>
            </a:r>
            <a:r>
              <a:rPr lang="en-US" dirty="0"/>
              <a:t>have </a:t>
            </a:r>
            <a:r>
              <a:rPr lang="en-US" dirty="0" smtClean="0"/>
              <a:t>elaborated on the principles in line with the goals; the arguments against this were the risks of duplication, misinterpretation or weakening of certain goals</a:t>
            </a:r>
            <a:endParaRPr lang="en-US" dirty="0"/>
          </a:p>
          <a:p>
            <a:pPr marL="800100" lvl="1" indent="-342900">
              <a:buFont typeface="+mj-lt"/>
              <a:buAutoNum type="arabicPeriod"/>
            </a:pPr>
            <a:r>
              <a:rPr lang="en-US" b="1" dirty="0" smtClean="0"/>
              <a:t>a concise summary</a:t>
            </a:r>
            <a:r>
              <a:rPr lang="en-US" dirty="0"/>
              <a:t>;</a:t>
            </a:r>
            <a:r>
              <a:rPr lang="en-US" dirty="0" smtClean="0"/>
              <a:t> argument for this was that it would be </a:t>
            </a:r>
            <a:r>
              <a:rPr lang="en-US" dirty="0"/>
              <a:t>easier to understand, </a:t>
            </a:r>
            <a:r>
              <a:rPr lang="en-US" dirty="0" smtClean="0"/>
              <a:t>preserve </a:t>
            </a:r>
            <a:r>
              <a:rPr lang="en-US" dirty="0"/>
              <a:t>the integrity of the </a:t>
            </a:r>
            <a:r>
              <a:rPr lang="en-US" dirty="0" smtClean="0"/>
              <a:t>goals, and shorten the document</a:t>
            </a:r>
            <a:endParaRPr lang="en-US" dirty="0"/>
          </a:p>
          <a:p>
            <a:r>
              <a:rPr lang="en-US" dirty="0" smtClean="0"/>
              <a:t>The shorter version is in the final Agenda. </a:t>
            </a:r>
            <a:endParaRPr lang="en-US" dirty="0"/>
          </a:p>
        </p:txBody>
      </p:sp>
    </p:spTree>
    <p:extLst>
      <p:ext uri="{BB962C8B-B14F-4D97-AF65-F5344CB8AC3E}">
        <p14:creationId xmlns:p14="http://schemas.microsoft.com/office/powerpoint/2010/main" val="1137019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535845"/>
            <a:ext cx="7055380" cy="580435"/>
          </a:xfrm>
        </p:spPr>
        <p:txBody>
          <a:bodyPr/>
          <a:lstStyle/>
          <a:p>
            <a:r>
              <a:rPr lang="en-US" dirty="0" smtClean="0"/>
              <a:t>Preamble: The Five Ps</a:t>
            </a:r>
            <a:endParaRPr lang="en-US" dirty="0"/>
          </a:p>
        </p:txBody>
      </p:sp>
      <p:sp>
        <p:nvSpPr>
          <p:cNvPr id="3" name="Content Placeholder 2"/>
          <p:cNvSpPr>
            <a:spLocks noGrp="1"/>
          </p:cNvSpPr>
          <p:nvPr>
            <p:ph idx="1"/>
          </p:nvPr>
        </p:nvSpPr>
        <p:spPr>
          <a:xfrm>
            <a:off x="484710" y="1371600"/>
            <a:ext cx="8151290" cy="4758267"/>
          </a:xfrm>
        </p:spPr>
        <p:txBody>
          <a:bodyPr>
            <a:normAutofit fontScale="77500" lnSpcReduction="20000"/>
          </a:bodyPr>
          <a:lstStyle/>
          <a:p>
            <a:pPr marL="0" indent="0">
              <a:buNone/>
            </a:pPr>
            <a:r>
              <a:rPr lang="en-US" sz="3000" dirty="0" smtClean="0"/>
              <a:t>The Preamble lists five fundamental principles:</a:t>
            </a:r>
          </a:p>
          <a:p>
            <a:r>
              <a:rPr lang="en-US" sz="2600" b="1" dirty="0" smtClean="0"/>
              <a:t>P</a:t>
            </a:r>
            <a:r>
              <a:rPr lang="en-US" sz="2600" dirty="0" smtClean="0"/>
              <a:t>eople: </a:t>
            </a:r>
            <a:r>
              <a:rPr lang="en-GB" sz="2600" dirty="0"/>
              <a:t>all human beings can fulfil their potential in dignity and equality </a:t>
            </a:r>
            <a:endParaRPr lang="en-GB" sz="2600" dirty="0" smtClean="0"/>
          </a:p>
          <a:p>
            <a:r>
              <a:rPr lang="en-GB" sz="2600" b="1" dirty="0" smtClean="0"/>
              <a:t>P</a:t>
            </a:r>
            <a:r>
              <a:rPr lang="en-GB" sz="2600" dirty="0" smtClean="0"/>
              <a:t>lanet: </a:t>
            </a:r>
            <a:r>
              <a:rPr lang="en-GB" sz="2600" dirty="0"/>
              <a:t>to protect the planet </a:t>
            </a:r>
            <a:r>
              <a:rPr lang="en-GB" sz="2600" dirty="0" smtClean="0"/>
              <a:t>and its resources from </a:t>
            </a:r>
            <a:r>
              <a:rPr lang="en-GB" sz="2600" dirty="0"/>
              <a:t>degradation</a:t>
            </a:r>
            <a:r>
              <a:rPr lang="en-US" sz="2600" dirty="0"/>
              <a:t> </a:t>
            </a:r>
            <a:r>
              <a:rPr lang="en-US" sz="2600" dirty="0" smtClean="0"/>
              <a:t>for </a:t>
            </a:r>
            <a:r>
              <a:rPr lang="en-GB" sz="2600" dirty="0" smtClean="0"/>
              <a:t>present </a:t>
            </a:r>
            <a:r>
              <a:rPr lang="en-GB" sz="2600" dirty="0"/>
              <a:t>and future generations</a:t>
            </a:r>
            <a:r>
              <a:rPr lang="en-US" sz="2600" dirty="0"/>
              <a:t> </a:t>
            </a:r>
            <a:endParaRPr lang="en-US" sz="2600" dirty="0" smtClean="0"/>
          </a:p>
          <a:p>
            <a:r>
              <a:rPr lang="en-US" sz="2600" b="1" dirty="0" smtClean="0"/>
              <a:t>P</a:t>
            </a:r>
            <a:r>
              <a:rPr lang="en-US" sz="2600" dirty="0" smtClean="0"/>
              <a:t>rosperity: </a:t>
            </a:r>
            <a:r>
              <a:rPr lang="en-GB" sz="2600" dirty="0"/>
              <a:t>all human beings can enjoy prosperous and fulfilling lives and that economic, social and technological progress occurs in harmony with nature</a:t>
            </a:r>
            <a:r>
              <a:rPr lang="en-US" sz="2600" dirty="0"/>
              <a:t> </a:t>
            </a:r>
            <a:endParaRPr lang="en-US" sz="2600" dirty="0" smtClean="0"/>
          </a:p>
          <a:p>
            <a:r>
              <a:rPr lang="en-US" sz="2600" b="1" dirty="0" smtClean="0"/>
              <a:t>P</a:t>
            </a:r>
            <a:r>
              <a:rPr lang="en-US" sz="2600" dirty="0" smtClean="0"/>
              <a:t>eace: </a:t>
            </a:r>
            <a:r>
              <a:rPr lang="en-GB" sz="2600" dirty="0"/>
              <a:t>foster peaceful, just and inclusive societies which are free from fear and violence</a:t>
            </a:r>
            <a:r>
              <a:rPr lang="en-US" sz="2600" dirty="0"/>
              <a:t> </a:t>
            </a:r>
            <a:endParaRPr lang="en-US" sz="2600" dirty="0" smtClean="0"/>
          </a:p>
          <a:p>
            <a:r>
              <a:rPr lang="en-US" sz="2600" b="1" dirty="0" smtClean="0"/>
              <a:t>P</a:t>
            </a:r>
            <a:r>
              <a:rPr lang="en-US" sz="2600" dirty="0" smtClean="0"/>
              <a:t>artnership: </a:t>
            </a:r>
          </a:p>
          <a:p>
            <a:pPr marL="857250" lvl="1" indent="-457200">
              <a:buFont typeface="+mj-lt"/>
              <a:buAutoNum type="arabicPeriod"/>
            </a:pPr>
            <a:r>
              <a:rPr lang="en-GB" sz="2200" dirty="0" smtClean="0"/>
              <a:t>mobilize </a:t>
            </a:r>
            <a:r>
              <a:rPr lang="en-GB" sz="2200" dirty="0"/>
              <a:t>the </a:t>
            </a:r>
            <a:r>
              <a:rPr lang="en-GB" sz="2200" dirty="0" smtClean="0"/>
              <a:t>means to implement</a:t>
            </a:r>
          </a:p>
          <a:p>
            <a:pPr marL="857250" lvl="1" indent="-457200">
              <a:buFont typeface="+mj-lt"/>
              <a:buAutoNum type="arabicPeriod"/>
            </a:pPr>
            <a:r>
              <a:rPr lang="en-GB" sz="2200" dirty="0" smtClean="0"/>
              <a:t>focus on the </a:t>
            </a:r>
            <a:r>
              <a:rPr lang="en-GB" sz="2200" dirty="0"/>
              <a:t>poorest and most </a:t>
            </a:r>
            <a:r>
              <a:rPr lang="en-GB" sz="2200" dirty="0" smtClean="0"/>
              <a:t>vulnerable</a:t>
            </a:r>
            <a:r>
              <a:rPr lang="en-US" sz="2200" dirty="0" smtClean="0"/>
              <a:t> </a:t>
            </a:r>
          </a:p>
          <a:p>
            <a:pPr marL="857250" lvl="1" indent="-457200">
              <a:buFont typeface="+mj-lt"/>
              <a:buAutoNum type="arabicPeriod"/>
            </a:pPr>
            <a:r>
              <a:rPr lang="en-GB" sz="2200" dirty="0" smtClean="0"/>
              <a:t>with </a:t>
            </a:r>
            <a:r>
              <a:rPr lang="en-GB" sz="2200" dirty="0"/>
              <a:t>the participation of all countries, all stakeholders and all </a:t>
            </a:r>
            <a:r>
              <a:rPr lang="en-GB" sz="2200" dirty="0" smtClean="0"/>
              <a:t>people</a:t>
            </a:r>
            <a:endParaRPr lang="en-US" sz="2200" dirty="0"/>
          </a:p>
          <a:p>
            <a:endParaRPr lang="en-US" dirty="0"/>
          </a:p>
        </p:txBody>
      </p:sp>
    </p:spTree>
    <p:extLst>
      <p:ext uri="{BB962C8B-B14F-4D97-AF65-F5344CB8AC3E}">
        <p14:creationId xmlns:p14="http://schemas.microsoft.com/office/powerpoint/2010/main" val="1582606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6126" cy="1172882"/>
          </a:xfrm>
        </p:spPr>
        <p:txBody>
          <a:bodyPr>
            <a:noAutofit/>
          </a:bodyPr>
          <a:lstStyle/>
          <a:p>
            <a:r>
              <a:rPr lang="en-US" sz="3000" dirty="0" smtClean="0"/>
              <a:t>Introduction</a:t>
            </a:r>
            <a:endParaRPr lang="en-US" sz="3000" dirty="0"/>
          </a:p>
        </p:txBody>
      </p:sp>
      <p:sp>
        <p:nvSpPr>
          <p:cNvPr id="3" name="Content Placeholder 2"/>
          <p:cNvSpPr>
            <a:spLocks noGrp="1"/>
          </p:cNvSpPr>
          <p:nvPr>
            <p:ph idx="1"/>
          </p:nvPr>
        </p:nvSpPr>
        <p:spPr>
          <a:xfrm>
            <a:off x="287867" y="1429915"/>
            <a:ext cx="8551333" cy="4726148"/>
          </a:xfrm>
        </p:spPr>
        <p:txBody>
          <a:bodyPr>
            <a:noAutofit/>
          </a:bodyPr>
          <a:lstStyle/>
          <a:p>
            <a:r>
              <a:rPr lang="en-US" dirty="0"/>
              <a:t>The International Disability Alliance </a:t>
            </a:r>
            <a:r>
              <a:rPr lang="en-US" dirty="0" smtClean="0"/>
              <a:t>(IDA) advances </a:t>
            </a:r>
            <a:r>
              <a:rPr lang="en-US" dirty="0"/>
              <a:t>the human rights of persons with disabilities as a united voice of four regional and eight global organizations of persons with </a:t>
            </a:r>
            <a:r>
              <a:rPr lang="en-US" dirty="0" smtClean="0"/>
              <a:t>disabilities (DPOs).</a:t>
            </a:r>
          </a:p>
          <a:p>
            <a:r>
              <a:rPr lang="en-US" dirty="0"/>
              <a:t>The International Disability and Development Consortium </a:t>
            </a:r>
            <a:r>
              <a:rPr lang="en-US" dirty="0" smtClean="0"/>
              <a:t>(IDDC) is </a:t>
            </a:r>
            <a:r>
              <a:rPr lang="en-US" dirty="0"/>
              <a:t>a global network of </a:t>
            </a:r>
            <a:r>
              <a:rPr lang="en-US" dirty="0" smtClean="0"/>
              <a:t>26 disability </a:t>
            </a:r>
            <a:r>
              <a:rPr lang="en-US" dirty="0"/>
              <a:t>and development NGOs and </a:t>
            </a:r>
            <a:r>
              <a:rPr lang="en-US" dirty="0" err="1"/>
              <a:t>organisations</a:t>
            </a:r>
            <a:r>
              <a:rPr lang="en-US" dirty="0"/>
              <a:t> of persons with disabilities working in more than one hundred countries around the world</a:t>
            </a:r>
            <a:r>
              <a:rPr lang="en-US" dirty="0" smtClean="0"/>
              <a:t>.</a:t>
            </a:r>
          </a:p>
          <a:p>
            <a:r>
              <a:rPr lang="en-US" dirty="0" smtClean="0"/>
              <a:t>Both IDA and IDDC members have </a:t>
            </a:r>
            <a:r>
              <a:rPr lang="en-US" dirty="0"/>
              <a:t>been active in the </a:t>
            </a:r>
            <a:r>
              <a:rPr lang="en-US" dirty="0" smtClean="0"/>
              <a:t>process that shaped the 2030 Agenda</a:t>
            </a:r>
            <a:endParaRPr lang="en-US" dirty="0"/>
          </a:p>
          <a:p>
            <a:r>
              <a:rPr lang="en-US" dirty="0" smtClean="0"/>
              <a:t>This guide presents information about the 2030 Agenda, how it connects to the UN Convention on the Rights of Persons with Disabilities, and explores potential entry </a:t>
            </a:r>
            <a:r>
              <a:rPr lang="en-US" dirty="0"/>
              <a:t>points for persons with </a:t>
            </a:r>
            <a:r>
              <a:rPr lang="en-US" dirty="0" smtClean="0"/>
              <a:t>disabilities to influence and participate in their implementation, follow-up and review</a:t>
            </a:r>
            <a:endParaRPr lang="en-US" dirty="0"/>
          </a:p>
        </p:txBody>
      </p:sp>
    </p:spTree>
    <p:extLst>
      <p:ext uri="{BB962C8B-B14F-4D97-AF65-F5344CB8AC3E}">
        <p14:creationId xmlns:p14="http://schemas.microsoft.com/office/powerpoint/2010/main" val="45342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descr="People, Prosperity, Peace, Partnership and Planet - the five sections are linked together in an interconnected circle surrounding 'Sustainable Development'. People, End poverty and hunger in all forms and ensure dignity and equality. Prosperity, Ensure prosperous and fulfiling lives in harmony with nature. Peace, Foster peaceful, just and inclusive societies. Partnership, Implement the agenda through a solid global partnership. Planet, Protect our plant's natural resources and claimate for future generations." title="5 Ps of Sustainable Development"/>
          <p:cNvPicPr preferRelativeResize="0"/>
          <p:nvPr/>
        </p:nvPicPr>
        <p:blipFill rotWithShape="1">
          <a:blip r:embed="rId3">
            <a:alphaModFix/>
          </a:blip>
          <a:srcRect/>
          <a:stretch/>
        </p:blipFill>
        <p:spPr>
          <a:xfrm>
            <a:off x="1935861" y="1208271"/>
            <a:ext cx="5090582" cy="5163654"/>
          </a:xfrm>
          <a:prstGeom prst="rect">
            <a:avLst/>
          </a:prstGeom>
          <a:noFill/>
          <a:ln>
            <a:noFill/>
          </a:ln>
        </p:spPr>
      </p:pic>
      <p:sp>
        <p:nvSpPr>
          <p:cNvPr id="3" name="Title 1"/>
          <p:cNvSpPr>
            <a:spLocks noGrp="1"/>
          </p:cNvSpPr>
          <p:nvPr>
            <p:ph type="title"/>
          </p:nvPr>
        </p:nvSpPr>
        <p:spPr>
          <a:xfrm>
            <a:off x="532212" y="523970"/>
            <a:ext cx="7055380" cy="580435"/>
          </a:xfrm>
        </p:spPr>
        <p:txBody>
          <a:bodyPr/>
          <a:lstStyle/>
          <a:p>
            <a:r>
              <a:rPr lang="en-US" dirty="0" smtClean="0">
                <a:solidFill>
                  <a:srgbClr val="2C4A8E"/>
                </a:solidFill>
              </a:rPr>
              <a:t>Preamble: </a:t>
            </a:r>
            <a:r>
              <a:rPr lang="en-US" dirty="0">
                <a:solidFill>
                  <a:srgbClr val="2C4A8E"/>
                </a:solidFill>
              </a:rPr>
              <a:t>T</a:t>
            </a:r>
            <a:r>
              <a:rPr lang="en-US" dirty="0" smtClean="0">
                <a:solidFill>
                  <a:srgbClr val="2C4A8E"/>
                </a:solidFill>
              </a:rPr>
              <a:t>he five Ps</a:t>
            </a:r>
            <a:endParaRPr lang="en-US" dirty="0">
              <a:solidFill>
                <a:srgbClr val="2C4A8E"/>
              </a:solidFill>
            </a:endParaRPr>
          </a:p>
        </p:txBody>
      </p:sp>
      <p:sp>
        <p:nvSpPr>
          <p:cNvPr id="4" name="TextBox 3"/>
          <p:cNvSpPr txBox="1"/>
          <p:nvPr/>
        </p:nvSpPr>
        <p:spPr>
          <a:xfrm>
            <a:off x="346509" y="6371924"/>
            <a:ext cx="8654027" cy="369332"/>
          </a:xfrm>
          <a:prstGeom prst="rect">
            <a:avLst/>
          </a:prstGeom>
          <a:noFill/>
        </p:spPr>
        <p:txBody>
          <a:bodyPr wrap="square" rtlCol="0">
            <a:spAutoFit/>
          </a:bodyPr>
          <a:lstStyle/>
          <a:p>
            <a:r>
              <a:rPr lang="en-US" dirty="0" smtClean="0">
                <a:solidFill>
                  <a:srgbClr val="2C4A8E"/>
                </a:solidFill>
              </a:rPr>
              <a:t>Image with </a:t>
            </a:r>
            <a:r>
              <a:rPr lang="en-US" dirty="0">
                <a:solidFill>
                  <a:srgbClr val="2C4A8E"/>
                </a:solidFill>
              </a:rPr>
              <a:t>thanks to the UN: </a:t>
            </a:r>
            <a:r>
              <a:rPr lang="en-US" dirty="0" err="1" smtClean="0">
                <a:solidFill>
                  <a:srgbClr val="2C4A8E"/>
                </a:solidFill>
              </a:rPr>
              <a:t>sustainabledevelopment.un.org</a:t>
            </a:r>
            <a:endParaRPr lang="en-US" dirty="0">
              <a:solidFill>
                <a:srgbClr val="2C4A8E"/>
              </a:solidFill>
            </a:endParaRPr>
          </a:p>
        </p:txBody>
      </p:sp>
    </p:spTree>
    <p:extLst>
      <p:ext uri="{BB962C8B-B14F-4D97-AF65-F5344CB8AC3E}">
        <p14:creationId xmlns:p14="http://schemas.microsoft.com/office/powerpoint/2010/main" val="145520656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Preamble: Persons with Disabilities</a:t>
            </a:r>
            <a:endParaRPr lang="en-US" dirty="0"/>
          </a:p>
        </p:txBody>
      </p:sp>
      <p:sp>
        <p:nvSpPr>
          <p:cNvPr id="3" name="Content Placeholder 2"/>
          <p:cNvSpPr>
            <a:spLocks noGrp="1"/>
          </p:cNvSpPr>
          <p:nvPr>
            <p:ph idx="1"/>
          </p:nvPr>
        </p:nvSpPr>
        <p:spPr>
          <a:xfrm>
            <a:off x="828435" y="1985963"/>
            <a:ext cx="7158277" cy="4146596"/>
          </a:xfrm>
        </p:spPr>
        <p:txBody>
          <a:bodyPr>
            <a:noAutofit/>
          </a:bodyPr>
          <a:lstStyle/>
          <a:p>
            <a:pPr marL="0" indent="0">
              <a:buNone/>
            </a:pPr>
            <a:r>
              <a:rPr lang="en-GB" sz="2800" b="1" dirty="0" smtClean="0"/>
              <a:t>“It </a:t>
            </a:r>
            <a:r>
              <a:rPr lang="en-GB" sz="2800" b="1" dirty="0"/>
              <a:t>is an Agenda of the people, by the people and for the people – and this, we believe, will ensure its success</a:t>
            </a:r>
            <a:r>
              <a:rPr lang="en-GB" sz="2800" b="1" dirty="0" smtClean="0"/>
              <a:t>.</a:t>
            </a:r>
            <a:r>
              <a:rPr lang="en-US" sz="2800" b="1" dirty="0" smtClean="0"/>
              <a:t>”</a:t>
            </a:r>
            <a:r>
              <a:rPr lang="en-US" sz="2800" b="1" dirty="0"/>
              <a:t> </a:t>
            </a:r>
            <a:r>
              <a:rPr lang="en-GB" sz="2800" dirty="0" smtClean="0"/>
              <a:t>- </a:t>
            </a:r>
            <a:r>
              <a:rPr lang="en-GB" sz="2800" dirty="0"/>
              <a:t>2030 Agenda, Art. </a:t>
            </a:r>
            <a:r>
              <a:rPr lang="en-GB" sz="2800" dirty="0" smtClean="0"/>
              <a:t>52</a:t>
            </a:r>
          </a:p>
          <a:p>
            <a:pPr marL="0" indent="0">
              <a:buNone/>
            </a:pPr>
            <a:endParaRPr lang="en-GB" sz="2800" dirty="0"/>
          </a:p>
          <a:p>
            <a:r>
              <a:rPr lang="en-US" sz="2400" dirty="0" smtClean="0"/>
              <a:t>This call for action reflects the disability movement’s own principle:</a:t>
            </a:r>
          </a:p>
          <a:p>
            <a:pPr marL="0" indent="0">
              <a:buNone/>
            </a:pPr>
            <a:r>
              <a:rPr lang="en-US" sz="2800" b="1" dirty="0" smtClean="0"/>
              <a:t>‘Nothing About Us Without Us’</a:t>
            </a:r>
          </a:p>
        </p:txBody>
      </p:sp>
    </p:spTree>
    <p:extLst>
      <p:ext uri="{BB962C8B-B14F-4D97-AF65-F5344CB8AC3E}">
        <p14:creationId xmlns:p14="http://schemas.microsoft.com/office/powerpoint/2010/main" val="1828613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Preamble: Persons with Disabilities</a:t>
            </a:r>
            <a:endParaRPr lang="en-US" dirty="0"/>
          </a:p>
        </p:txBody>
      </p:sp>
      <p:sp>
        <p:nvSpPr>
          <p:cNvPr id="3" name="Content Placeholder 2"/>
          <p:cNvSpPr>
            <a:spLocks noGrp="1"/>
          </p:cNvSpPr>
          <p:nvPr>
            <p:ph idx="1"/>
          </p:nvPr>
        </p:nvSpPr>
        <p:spPr>
          <a:xfrm>
            <a:off x="828435" y="2286000"/>
            <a:ext cx="7158277" cy="3846559"/>
          </a:xfrm>
        </p:spPr>
        <p:txBody>
          <a:bodyPr>
            <a:noAutofit/>
          </a:bodyPr>
          <a:lstStyle/>
          <a:p>
            <a:r>
              <a:rPr lang="en-US" dirty="0"/>
              <a:t>The Agenda was created with the inclusion of persons with disabilities.</a:t>
            </a:r>
          </a:p>
          <a:p>
            <a:r>
              <a:rPr lang="en-US" dirty="0"/>
              <a:t>It is the responsibility of the disability movement and duty bearers to ensure that the implementation of the Agenda is carried out with the inclusion of persons with disabilities at both local and national levels.</a:t>
            </a:r>
          </a:p>
          <a:p>
            <a:r>
              <a:rPr lang="en-US" dirty="0"/>
              <a:t>Finally, the Agenda should be for the People, and so is to empower persons with disabilities to fully enjoy their rights as enshrined in the UN Convention on the Rights of Persons with Disabilities (UN CRPD).</a:t>
            </a:r>
          </a:p>
        </p:txBody>
      </p:sp>
    </p:spTree>
    <p:extLst>
      <p:ext uri="{BB962C8B-B14F-4D97-AF65-F5344CB8AC3E}">
        <p14:creationId xmlns:p14="http://schemas.microsoft.com/office/powerpoint/2010/main" val="874353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03848"/>
            <a:ext cx="7055380" cy="1249399"/>
          </a:xfrm>
        </p:spPr>
        <p:txBody>
          <a:bodyPr/>
          <a:lstStyle/>
          <a:p>
            <a:r>
              <a:rPr lang="en-US" dirty="0" smtClean="0"/>
              <a:t>Declaration: Background</a:t>
            </a:r>
            <a:endParaRPr lang="en-US" dirty="0"/>
          </a:p>
        </p:txBody>
      </p:sp>
      <p:sp>
        <p:nvSpPr>
          <p:cNvPr id="3" name="Content Placeholder 2"/>
          <p:cNvSpPr>
            <a:spLocks noGrp="1"/>
          </p:cNvSpPr>
          <p:nvPr>
            <p:ph idx="1"/>
          </p:nvPr>
        </p:nvSpPr>
        <p:spPr>
          <a:xfrm>
            <a:off x="484710" y="2008523"/>
            <a:ext cx="7644878" cy="3835065"/>
          </a:xfrm>
        </p:spPr>
        <p:txBody>
          <a:bodyPr>
            <a:noAutofit/>
          </a:bodyPr>
          <a:lstStyle/>
          <a:p>
            <a:pPr marL="0" indent="0">
              <a:buNone/>
            </a:pPr>
            <a:r>
              <a:rPr lang="en-US" sz="2400" dirty="0" smtClean="0"/>
              <a:t>The Declaration of the 2030 Agenda:</a:t>
            </a:r>
          </a:p>
          <a:p>
            <a:pPr lvl="1"/>
            <a:r>
              <a:rPr lang="en-US" dirty="0" smtClean="0"/>
              <a:t>Introduces the entire Agenda in a descriptive manner, makes assessments and identifies challenges</a:t>
            </a:r>
          </a:p>
          <a:p>
            <a:pPr lvl="1"/>
            <a:r>
              <a:rPr lang="en-US" dirty="0" smtClean="0"/>
              <a:t>Aims to achieve the political balance of the entire Agenda: </a:t>
            </a:r>
            <a:r>
              <a:rPr lang="en-US" dirty="0"/>
              <a:t>w</a:t>
            </a:r>
            <a:r>
              <a:rPr lang="en-US" dirty="0" smtClean="0"/>
              <a:t>hile it intends to be ambitious and forward looking it also emphasizes the national ownership and cultural differences</a:t>
            </a:r>
          </a:p>
          <a:p>
            <a:pPr lvl="1"/>
            <a:r>
              <a:rPr lang="en-US" dirty="0"/>
              <a:t>P</a:t>
            </a:r>
            <a:r>
              <a:rPr lang="en-US" dirty="0" smtClean="0"/>
              <a:t>rovides space for interpretation of the Goals and targets as a means to promote and establish </a:t>
            </a:r>
            <a:r>
              <a:rPr lang="en-US" dirty="0" err="1" smtClean="0"/>
              <a:t>interlinkages</a:t>
            </a:r>
            <a:r>
              <a:rPr lang="en-US" dirty="0" smtClean="0"/>
              <a:t> </a:t>
            </a:r>
            <a:endParaRPr lang="en-US" dirty="0"/>
          </a:p>
        </p:txBody>
      </p:sp>
    </p:spTree>
    <p:extLst>
      <p:ext uri="{BB962C8B-B14F-4D97-AF65-F5344CB8AC3E}">
        <p14:creationId xmlns:p14="http://schemas.microsoft.com/office/powerpoint/2010/main" val="28173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35598"/>
            <a:ext cx="7055380" cy="817817"/>
          </a:xfrm>
        </p:spPr>
        <p:txBody>
          <a:bodyPr/>
          <a:lstStyle/>
          <a:p>
            <a:r>
              <a:rPr lang="en-US" dirty="0" smtClean="0"/>
              <a:t>Vision of 2030 Agenda</a:t>
            </a:r>
            <a:endParaRPr lang="en-US" dirty="0"/>
          </a:p>
        </p:txBody>
      </p:sp>
      <p:sp>
        <p:nvSpPr>
          <p:cNvPr id="3" name="Content Placeholder 2"/>
          <p:cNvSpPr>
            <a:spLocks noGrp="1"/>
          </p:cNvSpPr>
          <p:nvPr>
            <p:ph idx="1"/>
          </p:nvPr>
        </p:nvSpPr>
        <p:spPr>
          <a:xfrm>
            <a:off x="484710" y="1553429"/>
            <a:ext cx="7902053" cy="4595314"/>
          </a:xfrm>
        </p:spPr>
        <p:txBody>
          <a:bodyPr>
            <a:normAutofit fontScale="92500" lnSpcReduction="20000"/>
          </a:bodyPr>
          <a:lstStyle/>
          <a:p>
            <a:pPr marL="0" indent="0">
              <a:buNone/>
            </a:pPr>
            <a:r>
              <a:rPr lang="en-GB" sz="3100" b="1" dirty="0" smtClean="0"/>
              <a:t>“We </a:t>
            </a:r>
            <a:r>
              <a:rPr lang="en-GB" sz="3100" b="1" dirty="0"/>
              <a:t>envisage a world free of poverty, hunger, disease and want, where all life can </a:t>
            </a:r>
            <a:r>
              <a:rPr lang="en-GB" sz="3100" b="1" dirty="0" smtClean="0"/>
              <a:t>thrive</a:t>
            </a:r>
            <a:r>
              <a:rPr lang="en-US" sz="3100" b="1" dirty="0" smtClean="0"/>
              <a:t>.” </a:t>
            </a:r>
            <a:r>
              <a:rPr lang="en-GB" sz="2400" dirty="0"/>
              <a:t>- 2030 Agenda, Art. </a:t>
            </a:r>
            <a:r>
              <a:rPr lang="en-GB" sz="2400" dirty="0" smtClean="0"/>
              <a:t>7</a:t>
            </a:r>
            <a:endParaRPr lang="en-US" sz="1900" b="1" dirty="0" smtClean="0"/>
          </a:p>
          <a:p>
            <a:pPr marL="0" indent="0">
              <a:buNone/>
            </a:pPr>
            <a:r>
              <a:rPr lang="en-US" dirty="0" smtClean="0"/>
              <a:t>The Vision continues with a long list of aims, including these examples relevant to persons with disabilities: </a:t>
            </a:r>
          </a:p>
          <a:p>
            <a:pPr lvl="1"/>
            <a:r>
              <a:rPr lang="en-US" dirty="0" smtClean="0"/>
              <a:t>Universal literacy</a:t>
            </a:r>
          </a:p>
          <a:p>
            <a:pPr lvl="1"/>
            <a:r>
              <a:rPr lang="en-US" dirty="0" smtClean="0"/>
              <a:t>Universal access to quality education at all levels, to health care and social protection</a:t>
            </a:r>
          </a:p>
          <a:p>
            <a:pPr lvl="1"/>
            <a:r>
              <a:rPr lang="en-US" dirty="0" smtClean="0"/>
              <a:t>Commitments regarding the human right to safe drinking water and sanitation</a:t>
            </a:r>
          </a:p>
          <a:p>
            <a:pPr lvl="1"/>
            <a:r>
              <a:rPr lang="en-US" dirty="0" smtClean="0"/>
              <a:t>Respect for human rights and human dignity, equality and non-discrimination</a:t>
            </a:r>
          </a:p>
          <a:p>
            <a:pPr lvl="1"/>
            <a:r>
              <a:rPr lang="en-US" dirty="0" smtClean="0"/>
              <a:t>Equal opportunity permitting the full realization of human potential</a:t>
            </a:r>
          </a:p>
          <a:p>
            <a:pPr lvl="1"/>
            <a:r>
              <a:rPr lang="en-US" dirty="0" smtClean="0"/>
              <a:t>Just, equitable, tolerant, open and socially inclusive world in which the needs of the most vulnerable are met</a:t>
            </a:r>
          </a:p>
        </p:txBody>
      </p:sp>
    </p:spTree>
    <p:extLst>
      <p:ext uri="{BB962C8B-B14F-4D97-AF65-F5344CB8AC3E}">
        <p14:creationId xmlns:p14="http://schemas.microsoft.com/office/powerpoint/2010/main" val="884108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framing of Sustainable Development</a:t>
            </a:r>
            <a:endParaRPr lang="en-US" dirty="0"/>
          </a:p>
        </p:txBody>
      </p:sp>
      <p:sp>
        <p:nvSpPr>
          <p:cNvPr id="3" name="Content Placeholder 2"/>
          <p:cNvSpPr>
            <a:spLocks noGrp="1"/>
          </p:cNvSpPr>
          <p:nvPr>
            <p:ph idx="1"/>
          </p:nvPr>
        </p:nvSpPr>
        <p:spPr>
          <a:xfrm>
            <a:off x="484709" y="2286000"/>
            <a:ext cx="7548947" cy="3962406"/>
          </a:xfrm>
        </p:spPr>
        <p:txBody>
          <a:bodyPr>
            <a:normAutofit lnSpcReduction="10000"/>
          </a:bodyPr>
          <a:lstStyle/>
          <a:p>
            <a:pPr marL="0" indent="0">
              <a:buNone/>
            </a:pPr>
            <a:r>
              <a:rPr lang="en-GB" sz="2800" dirty="0" smtClean="0"/>
              <a:t>“</a:t>
            </a:r>
            <a:r>
              <a:rPr lang="en-GB" sz="2800" u="sng" dirty="0" smtClean="0"/>
              <a:t>Sustainable </a:t>
            </a:r>
            <a:r>
              <a:rPr lang="en-GB" sz="2800" u="sng" dirty="0"/>
              <a:t>development </a:t>
            </a:r>
            <a:r>
              <a:rPr lang="en-GB" sz="2800" dirty="0"/>
              <a:t>recognizes that </a:t>
            </a:r>
            <a:r>
              <a:rPr lang="en-GB" sz="2800" b="1" dirty="0"/>
              <a:t>eradicating poverty</a:t>
            </a:r>
            <a:r>
              <a:rPr lang="en-GB" sz="2800" dirty="0"/>
              <a:t> in all its forms and dimensions, </a:t>
            </a:r>
            <a:r>
              <a:rPr lang="en-GB" sz="2800" b="1" dirty="0"/>
              <a:t>combating inequality </a:t>
            </a:r>
            <a:r>
              <a:rPr lang="en-GB" sz="2800" dirty="0"/>
              <a:t>within and among countries, </a:t>
            </a:r>
            <a:r>
              <a:rPr lang="en-GB" sz="2800" b="1" dirty="0"/>
              <a:t>preserving the planet</a:t>
            </a:r>
            <a:r>
              <a:rPr lang="en-GB" sz="2800" dirty="0"/>
              <a:t>, creating </a:t>
            </a:r>
            <a:r>
              <a:rPr lang="en-GB" sz="2800" b="1" dirty="0"/>
              <a:t>sustained, inclusive and sustainable economic growth </a:t>
            </a:r>
            <a:r>
              <a:rPr lang="en-GB" sz="2800" dirty="0"/>
              <a:t>and fostering </a:t>
            </a:r>
            <a:r>
              <a:rPr lang="en-GB" sz="2800" b="1" dirty="0"/>
              <a:t>social inclusion </a:t>
            </a:r>
            <a:r>
              <a:rPr lang="en-GB" sz="2800" dirty="0"/>
              <a:t>are </a:t>
            </a:r>
            <a:r>
              <a:rPr lang="en-GB" sz="2800" u="sng" dirty="0"/>
              <a:t>linked to each other and are interdependent</a:t>
            </a:r>
            <a:r>
              <a:rPr lang="en-GB" sz="2800" dirty="0" smtClean="0"/>
              <a:t>.” </a:t>
            </a:r>
          </a:p>
          <a:p>
            <a:pPr marL="0" indent="0">
              <a:buNone/>
            </a:pPr>
            <a:r>
              <a:rPr lang="en-GB" sz="2800" dirty="0"/>
              <a:t>	</a:t>
            </a:r>
            <a:r>
              <a:rPr lang="en-GB" sz="2800" dirty="0" smtClean="0"/>
              <a:t>							</a:t>
            </a:r>
            <a:r>
              <a:rPr lang="en-GB" dirty="0" smtClean="0"/>
              <a:t>- </a:t>
            </a:r>
            <a:r>
              <a:rPr lang="en-GB" dirty="0"/>
              <a:t>2030 Agenda, Art. </a:t>
            </a:r>
            <a:r>
              <a:rPr lang="en-GB" dirty="0" smtClean="0"/>
              <a:t>13</a:t>
            </a:r>
            <a:endParaRPr lang="en-US" sz="1800" b="1" dirty="0"/>
          </a:p>
        </p:txBody>
      </p:sp>
    </p:spTree>
    <p:extLst>
      <p:ext uri="{BB962C8B-B14F-4D97-AF65-F5344CB8AC3E}">
        <p14:creationId xmlns:p14="http://schemas.microsoft.com/office/powerpoint/2010/main" val="780021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main Rings all overlap eachother: Social, Economic and Environment. Social and Economic overlap is Equitable. Economic and Environment overlap is Viable. Environment and Social overlap is Bearable. Centre, with all overlapping, is Sustainable." title="Venn Diagram of Sustaiable Development"/>
          <p:cNvPicPr/>
          <p:nvPr/>
        </p:nvPicPr>
        <p:blipFill>
          <a:blip r:embed="rId3" cstate="screen">
            <a:extLst>
              <a:ext uri="{28A0092B-C50C-407E-A947-70E740481C1C}">
                <a14:useLocalDpi xmlns:a14="http://schemas.microsoft.com/office/drawing/2010/main"/>
              </a:ext>
            </a:extLst>
          </a:blip>
          <a:stretch/>
        </p:blipFill>
        <p:spPr>
          <a:xfrm>
            <a:off x="2139830" y="2167566"/>
            <a:ext cx="4049940" cy="3461413"/>
          </a:xfrm>
          <a:prstGeom prst="rect">
            <a:avLst/>
          </a:prstGeom>
          <a:ln>
            <a:noFill/>
          </a:ln>
        </p:spPr>
      </p:pic>
      <p:sp>
        <p:nvSpPr>
          <p:cNvPr id="7" name="Title 1"/>
          <p:cNvSpPr txBox="1">
            <a:spLocks/>
          </p:cNvSpPr>
          <p:nvPr/>
        </p:nvSpPr>
        <p:spPr>
          <a:xfrm>
            <a:off x="637110" y="605118"/>
            <a:ext cx="7055380"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 framing of Sustainable Development</a:t>
            </a:r>
            <a:endParaRPr lang="en-US" dirty="0"/>
          </a:p>
        </p:txBody>
      </p:sp>
      <p:sp>
        <p:nvSpPr>
          <p:cNvPr id="8" name="TextBox 7"/>
          <p:cNvSpPr txBox="1"/>
          <p:nvPr/>
        </p:nvSpPr>
        <p:spPr>
          <a:xfrm>
            <a:off x="312003" y="5699063"/>
            <a:ext cx="8654027" cy="584775"/>
          </a:xfrm>
          <a:prstGeom prst="rect">
            <a:avLst/>
          </a:prstGeom>
          <a:noFill/>
        </p:spPr>
        <p:txBody>
          <a:bodyPr wrap="square" rtlCol="0">
            <a:spAutoFit/>
          </a:bodyPr>
          <a:lstStyle/>
          <a:p>
            <a:r>
              <a:rPr lang="en-US" sz="1400" dirty="0" smtClean="0">
                <a:solidFill>
                  <a:srgbClr val="2C4A8E"/>
                </a:solidFill>
              </a:rPr>
              <a:t>Image with </a:t>
            </a:r>
            <a:r>
              <a:rPr lang="en-US" sz="1400" dirty="0">
                <a:solidFill>
                  <a:srgbClr val="2C4A8E"/>
                </a:solidFill>
              </a:rPr>
              <a:t>thanks to the UN: </a:t>
            </a:r>
            <a:r>
              <a:rPr lang="en-US" sz="1400" dirty="0" err="1" smtClean="0">
                <a:solidFill>
                  <a:srgbClr val="2C4A8E"/>
                </a:solidFill>
              </a:rPr>
              <a:t>sustainabledevelopment.un.org</a:t>
            </a:r>
            <a:r>
              <a:rPr lang="en-US" sz="1400" dirty="0">
                <a:solidFill>
                  <a:srgbClr val="2C4A8E"/>
                </a:solidFill>
              </a:rPr>
              <a:t> - adapted from Adams, WM (2006</a:t>
            </a:r>
            <a:r>
              <a:rPr lang="en-US" sz="1400" dirty="0" smtClean="0">
                <a:solidFill>
                  <a:srgbClr val="2C4A8E"/>
                </a:solidFill>
              </a:rPr>
              <a:t>)</a:t>
            </a:r>
            <a:endParaRPr lang="en-US" sz="1400" dirty="0">
              <a:solidFill>
                <a:srgbClr val="2C4A8E"/>
              </a:solidFill>
            </a:endParaRPr>
          </a:p>
          <a:p>
            <a:endParaRPr lang="en-US" dirty="0">
              <a:solidFill>
                <a:srgbClr val="2C4A8E"/>
              </a:solidFill>
            </a:endParaRPr>
          </a:p>
        </p:txBody>
      </p:sp>
    </p:spTree>
    <p:extLst>
      <p:ext uri="{BB962C8B-B14F-4D97-AF65-F5344CB8AC3E}">
        <p14:creationId xmlns:p14="http://schemas.microsoft.com/office/powerpoint/2010/main" val="760944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About the new Agenda</a:t>
            </a:r>
            <a:endParaRPr lang="en-US" dirty="0"/>
          </a:p>
        </p:txBody>
      </p:sp>
      <p:sp>
        <p:nvSpPr>
          <p:cNvPr id="3" name="Content Placeholder 2"/>
          <p:cNvSpPr>
            <a:spLocks noGrp="1"/>
          </p:cNvSpPr>
          <p:nvPr>
            <p:ph idx="1"/>
          </p:nvPr>
        </p:nvSpPr>
        <p:spPr>
          <a:xfrm>
            <a:off x="484710" y="2091426"/>
            <a:ext cx="7624120" cy="3962865"/>
          </a:xfrm>
        </p:spPr>
        <p:txBody>
          <a:bodyPr>
            <a:noAutofit/>
          </a:bodyPr>
          <a:lstStyle/>
          <a:p>
            <a:r>
              <a:rPr lang="en-GB" sz="2200" dirty="0" smtClean="0"/>
              <a:t>Strong provision to </a:t>
            </a:r>
            <a:r>
              <a:rPr lang="en-GB" sz="2200" dirty="0"/>
              <a:t>respect, protect and promote human rights and fundamental freedoms for all, without distinction of any </a:t>
            </a:r>
            <a:r>
              <a:rPr lang="en-GB" sz="2200" dirty="0" smtClean="0"/>
              <a:t>kind, including disability</a:t>
            </a:r>
          </a:p>
          <a:p>
            <a:r>
              <a:rPr lang="en-GB" sz="2200" dirty="0" smtClean="0"/>
              <a:t>Particular attention will be given to countries and regions most in need and to the most vulnerable populations</a:t>
            </a:r>
          </a:p>
          <a:p>
            <a:pPr>
              <a:defRPr/>
            </a:pPr>
            <a:r>
              <a:rPr lang="en-GB" sz="2200" dirty="0"/>
              <a:t>Gender equality and empowerment of all women and girls are critical issues and should be ensured as well as gender</a:t>
            </a:r>
            <a:r>
              <a:rPr lang="en-GB" sz="2200" dirty="0">
                <a:solidFill>
                  <a:srgbClr val="FF0000"/>
                </a:solidFill>
              </a:rPr>
              <a:t> </a:t>
            </a:r>
            <a:r>
              <a:rPr lang="en-GB" sz="2200" dirty="0"/>
              <a:t>must be mainstreamed in a systematic </a:t>
            </a:r>
            <a:r>
              <a:rPr lang="en-GB" sz="2200" dirty="0" smtClean="0"/>
              <a:t>way</a:t>
            </a:r>
            <a:endParaRPr lang="en-GB" sz="2200" dirty="0"/>
          </a:p>
        </p:txBody>
      </p:sp>
    </p:spTree>
    <p:extLst>
      <p:ext uri="{BB962C8B-B14F-4D97-AF65-F5344CB8AC3E}">
        <p14:creationId xmlns:p14="http://schemas.microsoft.com/office/powerpoint/2010/main" val="1834771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About the new Agenda</a:t>
            </a:r>
            <a:endParaRPr lang="en-US" dirty="0"/>
          </a:p>
        </p:txBody>
      </p:sp>
      <p:sp>
        <p:nvSpPr>
          <p:cNvPr id="3" name="Content Placeholder 2"/>
          <p:cNvSpPr>
            <a:spLocks noGrp="1"/>
          </p:cNvSpPr>
          <p:nvPr>
            <p:ph idx="1"/>
          </p:nvPr>
        </p:nvSpPr>
        <p:spPr>
          <a:xfrm>
            <a:off x="484710" y="2091426"/>
            <a:ext cx="7624120" cy="3962865"/>
          </a:xfrm>
        </p:spPr>
        <p:txBody>
          <a:bodyPr>
            <a:noAutofit/>
          </a:bodyPr>
          <a:lstStyle/>
          <a:p>
            <a:r>
              <a:rPr lang="en-GB" sz="2400" dirty="0"/>
              <a:t>Means of Implementation is outlined: financial and non-financial</a:t>
            </a:r>
          </a:p>
          <a:p>
            <a:r>
              <a:rPr lang="en-GB" sz="2400" dirty="0"/>
              <a:t>Follow-up and review will </a:t>
            </a:r>
            <a:r>
              <a:rPr lang="en-GB" sz="2400" dirty="0" smtClean="0"/>
              <a:t>mainly be the </a:t>
            </a:r>
            <a:r>
              <a:rPr lang="en-GB" sz="2400" dirty="0"/>
              <a:t>responsibility of Member States</a:t>
            </a:r>
          </a:p>
          <a:p>
            <a:r>
              <a:rPr lang="en-GB" sz="2400" dirty="0"/>
              <a:t>The critical role of data in assessing progress and evidence-based decisions</a:t>
            </a:r>
          </a:p>
          <a:p>
            <a:r>
              <a:rPr lang="en-GB" sz="2400" dirty="0"/>
              <a:t>Explains goals and establishes the </a:t>
            </a:r>
            <a:r>
              <a:rPr lang="en-GB" sz="2400" dirty="0" err="1"/>
              <a:t>interlinkages</a:t>
            </a:r>
            <a:r>
              <a:rPr lang="en-GB" sz="2400" dirty="0"/>
              <a:t> between them </a:t>
            </a:r>
          </a:p>
        </p:txBody>
      </p:sp>
    </p:spTree>
    <p:extLst>
      <p:ext uri="{BB962C8B-B14F-4D97-AF65-F5344CB8AC3E}">
        <p14:creationId xmlns:p14="http://schemas.microsoft.com/office/powerpoint/2010/main" val="1292291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7"/>
            <a:ext cx="7055380" cy="1108663"/>
          </a:xfrm>
        </p:spPr>
        <p:txBody>
          <a:bodyPr>
            <a:noAutofit/>
          </a:bodyPr>
          <a:lstStyle/>
          <a:p>
            <a:r>
              <a:rPr lang="en-US" sz="3200" dirty="0" err="1" smtClean="0"/>
              <a:t>Interlinkages</a:t>
            </a:r>
            <a:r>
              <a:rPr lang="en-US" sz="3200" dirty="0" smtClean="0"/>
              <a:t> between SDGs</a:t>
            </a:r>
            <a:endParaRPr lang="en-US" sz="3200" dirty="0"/>
          </a:p>
        </p:txBody>
      </p:sp>
      <p:graphicFrame>
        <p:nvGraphicFramePr>
          <p:cNvPr id="4" name="Table 3"/>
          <p:cNvGraphicFramePr>
            <a:graphicFrameLocks noGrp="1"/>
          </p:cNvGraphicFramePr>
          <p:nvPr>
            <p:extLst/>
          </p:nvPr>
        </p:nvGraphicFramePr>
        <p:xfrm>
          <a:off x="484710" y="2078182"/>
          <a:ext cx="7764141" cy="3917693"/>
        </p:xfrm>
        <a:graphic>
          <a:graphicData uri="http://schemas.openxmlformats.org/drawingml/2006/table">
            <a:tbl>
              <a:tblPr bandRow="1">
                <a:tableStyleId>{5C22544A-7EE6-4342-B048-85BDC9FD1C3A}</a:tableStyleId>
              </a:tblPr>
              <a:tblGrid>
                <a:gridCol w="6055582"/>
                <a:gridCol w="1708559"/>
              </a:tblGrid>
              <a:tr h="819265">
                <a:tc>
                  <a:txBody>
                    <a:bodyPr/>
                    <a:lstStyle/>
                    <a:p>
                      <a:r>
                        <a:rPr lang="en-US" sz="1800" dirty="0" smtClean="0"/>
                        <a:t>Para 24 Poverty eradication encompasses ending hunger, sustainable agriculture,</a:t>
                      </a:r>
                      <a:r>
                        <a:rPr lang="en-US" sz="1800" baseline="0" dirty="0" smtClean="0"/>
                        <a:t> fisheries, farms etc.</a:t>
                      </a:r>
                      <a:endParaRPr lang="en-US" sz="1800" dirty="0"/>
                    </a:p>
                  </a:txBody>
                  <a:tcPr/>
                </a:tc>
                <a:tc>
                  <a:txBody>
                    <a:bodyPr/>
                    <a:lstStyle/>
                    <a:p>
                      <a:r>
                        <a:rPr lang="en-US" sz="1800" dirty="0" smtClean="0"/>
                        <a:t>Goal 1,2</a:t>
                      </a:r>
                      <a:endParaRPr lang="en-US" sz="1800" dirty="0"/>
                    </a:p>
                  </a:txBody>
                  <a:tcPr/>
                </a:tc>
              </a:tr>
              <a:tr h="819265">
                <a:tc>
                  <a:txBody>
                    <a:bodyPr/>
                    <a:lstStyle/>
                    <a:p>
                      <a:r>
                        <a:rPr lang="en-US" sz="1800" dirty="0" smtClean="0"/>
                        <a:t>Para 25 Education encompasses full participation in societies and</a:t>
                      </a:r>
                      <a:r>
                        <a:rPr lang="en-US" sz="1800" baseline="0" dirty="0" smtClean="0"/>
                        <a:t> emphasizes persons with disabilities</a:t>
                      </a:r>
                      <a:endParaRPr lang="en-US" sz="1800" dirty="0"/>
                    </a:p>
                  </a:txBody>
                  <a:tcPr/>
                </a:tc>
                <a:tc>
                  <a:txBody>
                    <a:bodyPr/>
                    <a:lstStyle/>
                    <a:p>
                      <a:r>
                        <a:rPr lang="en-US" sz="1800" dirty="0" smtClean="0"/>
                        <a:t>Goal 4, 16</a:t>
                      </a:r>
                      <a:endParaRPr lang="en-US" sz="1800" dirty="0"/>
                    </a:p>
                  </a:txBody>
                  <a:tcPr/>
                </a:tc>
              </a:tr>
              <a:tr h="819265">
                <a:tc>
                  <a:txBody>
                    <a:bodyPr/>
                    <a:lstStyle/>
                    <a:p>
                      <a:r>
                        <a:rPr lang="en-US" sz="1800" dirty="0" smtClean="0"/>
                        <a:t>Para 26 Health encompasses access</a:t>
                      </a:r>
                      <a:r>
                        <a:rPr lang="en-US" sz="1800" baseline="0" dirty="0" smtClean="0"/>
                        <a:t> to healthcare and no one left behind</a:t>
                      </a:r>
                      <a:endParaRPr lang="en-US" sz="1800" dirty="0"/>
                    </a:p>
                  </a:txBody>
                  <a:tcPr/>
                </a:tc>
                <a:tc>
                  <a:txBody>
                    <a:bodyPr/>
                    <a:lstStyle/>
                    <a:p>
                      <a:r>
                        <a:rPr lang="en-US" sz="1800" dirty="0" smtClean="0"/>
                        <a:t>Goal 3, 4, 5</a:t>
                      </a:r>
                      <a:endParaRPr lang="en-US" sz="1800" dirty="0"/>
                    </a:p>
                  </a:txBody>
                  <a:tcPr/>
                </a:tc>
              </a:tr>
              <a:tr h="819265">
                <a:tc>
                  <a:txBody>
                    <a:bodyPr/>
                    <a:lstStyle/>
                    <a:p>
                      <a:r>
                        <a:rPr lang="en-US" sz="1800" dirty="0" smtClean="0"/>
                        <a:t>Para 27 Economic Growth encompasses shared wealth, income inequality, people-centered economies, employment, energy</a:t>
                      </a:r>
                      <a:endParaRPr lang="en-US" sz="1800" dirty="0"/>
                    </a:p>
                  </a:txBody>
                  <a:tcPr/>
                </a:tc>
                <a:tc>
                  <a:txBody>
                    <a:bodyPr/>
                    <a:lstStyle/>
                    <a:p>
                      <a:r>
                        <a:rPr lang="en-US" sz="1800" dirty="0" smtClean="0"/>
                        <a:t>Goal 7,</a:t>
                      </a:r>
                      <a:r>
                        <a:rPr lang="en-US" sz="1800" baseline="0" dirty="0" smtClean="0"/>
                        <a:t> </a:t>
                      </a:r>
                      <a:r>
                        <a:rPr lang="en-US" sz="1800" dirty="0" smtClean="0"/>
                        <a:t>8, 10, 12</a:t>
                      </a:r>
                      <a:endParaRPr lang="en-US" sz="1800" dirty="0"/>
                    </a:p>
                  </a:txBody>
                  <a:tcPr/>
                </a:tc>
              </a:tr>
              <a:tr h="545498">
                <a:tc>
                  <a:txBody>
                    <a:bodyPr/>
                    <a:lstStyle/>
                    <a:p>
                      <a:r>
                        <a:rPr lang="en-US" sz="1800" dirty="0" smtClean="0"/>
                        <a:t>Para 28 Consumption encompasses innovation </a:t>
                      </a:r>
                      <a:endParaRPr lang="en-US" sz="1800" dirty="0"/>
                    </a:p>
                  </a:txBody>
                  <a:tcPr/>
                </a:tc>
                <a:tc>
                  <a:txBody>
                    <a:bodyPr/>
                    <a:lstStyle/>
                    <a:p>
                      <a:r>
                        <a:rPr lang="en-US" sz="1800" dirty="0" smtClean="0"/>
                        <a:t>Goal 12, 9</a:t>
                      </a:r>
                      <a:endParaRPr lang="en-US" sz="1800" dirty="0"/>
                    </a:p>
                  </a:txBody>
                  <a:tcPr/>
                </a:tc>
              </a:tr>
            </a:tbl>
          </a:graphicData>
        </a:graphic>
      </p:graphicFrame>
      <p:sp>
        <p:nvSpPr>
          <p:cNvPr id="3" name="TextBox 2"/>
          <p:cNvSpPr txBox="1"/>
          <p:nvPr/>
        </p:nvSpPr>
        <p:spPr>
          <a:xfrm>
            <a:off x="484710" y="1699407"/>
            <a:ext cx="6878616" cy="369332"/>
          </a:xfrm>
          <a:prstGeom prst="rect">
            <a:avLst/>
          </a:prstGeom>
          <a:noFill/>
        </p:spPr>
        <p:txBody>
          <a:bodyPr wrap="square" rtlCol="0">
            <a:spAutoFit/>
          </a:bodyPr>
          <a:lstStyle/>
          <a:p>
            <a:r>
              <a:rPr lang="en-US" dirty="0" smtClean="0">
                <a:solidFill>
                  <a:srgbClr val="2C4A8E"/>
                </a:solidFill>
              </a:rPr>
              <a:t>Examples as provided in </a:t>
            </a:r>
            <a:r>
              <a:rPr lang="en-US" smtClean="0">
                <a:solidFill>
                  <a:srgbClr val="2C4A8E"/>
                </a:solidFill>
              </a:rPr>
              <a:t>paragraphs of the </a:t>
            </a:r>
            <a:r>
              <a:rPr lang="en-US" dirty="0" smtClean="0">
                <a:solidFill>
                  <a:srgbClr val="2C4A8E"/>
                </a:solidFill>
              </a:rPr>
              <a:t>Declaration:</a:t>
            </a:r>
            <a:endParaRPr lang="en-US" dirty="0">
              <a:solidFill>
                <a:srgbClr val="2C4A8E"/>
              </a:solidFill>
            </a:endParaRPr>
          </a:p>
        </p:txBody>
      </p:sp>
    </p:spTree>
    <p:extLst>
      <p:ext uri="{BB962C8B-B14F-4D97-AF65-F5344CB8AC3E}">
        <p14:creationId xmlns:p14="http://schemas.microsoft.com/office/powerpoint/2010/main" val="204056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35785"/>
            <a:ext cx="7761823" cy="1122082"/>
          </a:xfrm>
        </p:spPr>
        <p:txBody>
          <a:bodyPr>
            <a:noAutofit/>
          </a:bodyPr>
          <a:lstStyle/>
          <a:p>
            <a:r>
              <a:rPr lang="en-US" sz="3000" dirty="0"/>
              <a:t>Transforming our </a:t>
            </a:r>
            <a:r>
              <a:rPr lang="en-US" sz="3000" dirty="0" smtClean="0"/>
              <a:t>World: the </a:t>
            </a:r>
            <a:r>
              <a:rPr lang="en-US" sz="3000" dirty="0"/>
              <a:t>2030 Agenda </a:t>
            </a:r>
            <a:r>
              <a:rPr lang="en-US" sz="3000" dirty="0" smtClean="0"/>
              <a:t>for Sustainable</a:t>
            </a:r>
            <a:r>
              <a:rPr lang="en-US" sz="3000" dirty="0"/>
              <a:t> Development </a:t>
            </a:r>
          </a:p>
        </p:txBody>
      </p:sp>
      <p:sp>
        <p:nvSpPr>
          <p:cNvPr id="3" name="Content Placeholder 2"/>
          <p:cNvSpPr>
            <a:spLocks noGrp="1"/>
          </p:cNvSpPr>
          <p:nvPr>
            <p:ph idx="1"/>
          </p:nvPr>
        </p:nvSpPr>
        <p:spPr>
          <a:xfrm>
            <a:off x="484710" y="1973178"/>
            <a:ext cx="8229600" cy="4427621"/>
          </a:xfrm>
        </p:spPr>
        <p:txBody>
          <a:bodyPr>
            <a:noAutofit/>
          </a:bodyPr>
          <a:lstStyle/>
          <a:p>
            <a:r>
              <a:rPr lang="en-US" sz="2800" dirty="0" smtClean="0"/>
              <a:t>On 25 September 2015, world leaders adopted the 2030 Agenda</a:t>
            </a:r>
          </a:p>
          <a:p>
            <a:r>
              <a:rPr lang="en-US" sz="2800" dirty="0" smtClean="0"/>
              <a:t>“</a:t>
            </a:r>
            <a:r>
              <a:rPr lang="en-US" sz="2800" i="1" dirty="0" smtClean="0"/>
              <a:t>It was the first time in human history that we as human beings reached consensus on the future of development.”</a:t>
            </a:r>
            <a:r>
              <a:rPr lang="en-US" sz="2400" i="1" dirty="0" smtClean="0"/>
              <a:t> </a:t>
            </a:r>
          </a:p>
          <a:p>
            <a:pPr marL="457200" lvl="1" indent="0">
              <a:buNone/>
            </a:pPr>
            <a:r>
              <a:rPr lang="en-US" sz="2200" dirty="0"/>
              <a:t>	</a:t>
            </a:r>
            <a:r>
              <a:rPr lang="en-US" sz="2200" dirty="0" smtClean="0"/>
              <a:t>– UN DESA’s Under-Secretary-General Wu </a:t>
            </a:r>
            <a:r>
              <a:rPr lang="en-US" sz="2200" dirty="0" err="1" smtClean="0"/>
              <a:t>Hongbo</a:t>
            </a:r>
            <a:r>
              <a:rPr lang="en-US" sz="2600" dirty="0" smtClean="0"/>
              <a:t> </a:t>
            </a:r>
          </a:p>
          <a:p>
            <a:r>
              <a:rPr lang="en-US" sz="2800" dirty="0" smtClean="0"/>
              <a:t>We could be the first generation to succeed in ending poverty everywhere. </a:t>
            </a:r>
          </a:p>
        </p:txBody>
      </p:sp>
    </p:spTree>
    <p:extLst>
      <p:ext uri="{BB962C8B-B14F-4D97-AF65-F5344CB8AC3E}">
        <p14:creationId xmlns:p14="http://schemas.microsoft.com/office/powerpoint/2010/main" val="872471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84710" y="2206767"/>
          <a:ext cx="7764141" cy="3765407"/>
        </p:xfrm>
        <a:graphic>
          <a:graphicData uri="http://schemas.openxmlformats.org/drawingml/2006/table">
            <a:tbl>
              <a:tblPr bandRow="1">
                <a:tableStyleId>{5C22544A-7EE6-4342-B048-85BDC9FD1C3A}</a:tableStyleId>
              </a:tblPr>
              <a:tblGrid>
                <a:gridCol w="6055582"/>
                <a:gridCol w="1708559"/>
              </a:tblGrid>
              <a:tr h="1003617">
                <a:tc>
                  <a:txBody>
                    <a:bodyPr/>
                    <a:lstStyle/>
                    <a:p>
                      <a:r>
                        <a:rPr lang="en-US" sz="1800" dirty="0" err="1" smtClean="0"/>
                        <a:t>Paras</a:t>
                      </a:r>
                      <a:r>
                        <a:rPr lang="en-US" sz="1800" dirty="0" smtClean="0"/>
                        <a:t> 31 &amp; 32 Climate Change encompasses industry, technology</a:t>
                      </a:r>
                      <a:r>
                        <a:rPr lang="en-US" sz="1800" baseline="0" dirty="0" smtClean="0"/>
                        <a:t> transfer</a:t>
                      </a:r>
                      <a:endParaRPr lang="en-US" sz="1800" dirty="0"/>
                    </a:p>
                  </a:txBody>
                  <a:tcPr/>
                </a:tc>
                <a:tc>
                  <a:txBody>
                    <a:bodyPr/>
                    <a:lstStyle/>
                    <a:p>
                      <a:r>
                        <a:rPr lang="en-US" sz="1800" dirty="0" smtClean="0"/>
                        <a:t>Goal 13, 9,17</a:t>
                      </a:r>
                      <a:endParaRPr lang="en-US" sz="1800" dirty="0"/>
                    </a:p>
                  </a:txBody>
                  <a:tcPr/>
                </a:tc>
              </a:tr>
              <a:tr h="754556">
                <a:tc>
                  <a:txBody>
                    <a:bodyPr/>
                    <a:lstStyle/>
                    <a:p>
                      <a:r>
                        <a:rPr lang="en-US" sz="1800" dirty="0" smtClean="0"/>
                        <a:t>Para 33 Natural Resources encompasses water and climate change</a:t>
                      </a:r>
                      <a:endParaRPr lang="en-US" sz="1800" dirty="0"/>
                    </a:p>
                  </a:txBody>
                  <a:tcPr/>
                </a:tc>
                <a:tc>
                  <a:txBody>
                    <a:bodyPr/>
                    <a:lstStyle/>
                    <a:p>
                      <a:r>
                        <a:rPr lang="en-US" sz="1800" dirty="0" smtClean="0"/>
                        <a:t>Goal 6, 13, 14  </a:t>
                      </a:r>
                      <a:endParaRPr lang="en-US" sz="1800" dirty="0"/>
                    </a:p>
                  </a:txBody>
                  <a:tcPr/>
                </a:tc>
              </a:tr>
              <a:tr h="1003617">
                <a:tc>
                  <a:txBody>
                    <a:bodyPr/>
                    <a:lstStyle/>
                    <a:p>
                      <a:r>
                        <a:rPr lang="en-US" sz="1800" dirty="0" smtClean="0"/>
                        <a:t>Para 34 Urban Human Settlements encompasses </a:t>
                      </a:r>
                      <a:r>
                        <a:rPr lang="en-US" sz="1800" baseline="0" dirty="0" smtClean="0"/>
                        <a:t> </a:t>
                      </a:r>
                      <a:r>
                        <a:rPr lang="en-US" sz="1800" dirty="0" smtClean="0"/>
                        <a:t>infrastructure, employment, climate</a:t>
                      </a:r>
                      <a:endParaRPr lang="en-US" sz="1800" dirty="0"/>
                    </a:p>
                  </a:txBody>
                  <a:tcPr/>
                </a:tc>
                <a:tc>
                  <a:txBody>
                    <a:bodyPr/>
                    <a:lstStyle/>
                    <a:p>
                      <a:r>
                        <a:rPr lang="en-US" sz="1800" dirty="0" smtClean="0"/>
                        <a:t>Goal 9, 11</a:t>
                      </a:r>
                      <a:endParaRPr lang="en-US" sz="1800" dirty="0"/>
                    </a:p>
                  </a:txBody>
                  <a:tcPr/>
                </a:tc>
              </a:tr>
              <a:tr h="1003617">
                <a:tc>
                  <a:txBody>
                    <a:bodyPr/>
                    <a:lstStyle/>
                    <a:p>
                      <a:r>
                        <a:rPr lang="en-US" sz="1800" dirty="0" smtClean="0"/>
                        <a:t>Para 35</a:t>
                      </a:r>
                      <a:r>
                        <a:rPr lang="en-US" sz="1800" baseline="0" dirty="0" smtClean="0"/>
                        <a:t> Peace and Security </a:t>
                      </a:r>
                      <a:r>
                        <a:rPr lang="en-US" sz="1800" dirty="0" smtClean="0"/>
                        <a:t>encompasses </a:t>
                      </a:r>
                      <a:r>
                        <a:rPr lang="en-US" sz="1800" baseline="0" dirty="0" smtClean="0"/>
                        <a:t> peaceful and inclusive societies</a:t>
                      </a:r>
                      <a:endParaRPr lang="en-US" sz="1800" dirty="0"/>
                    </a:p>
                  </a:txBody>
                  <a:tcPr/>
                </a:tc>
                <a:tc>
                  <a:txBody>
                    <a:bodyPr/>
                    <a:lstStyle/>
                    <a:p>
                      <a:r>
                        <a:rPr lang="en-US" sz="1800" dirty="0" smtClean="0"/>
                        <a:t>Goal 16</a:t>
                      </a:r>
                      <a:endParaRPr lang="en-US" sz="1800" dirty="0"/>
                    </a:p>
                  </a:txBody>
                  <a:tcPr/>
                </a:tc>
              </a:tr>
            </a:tbl>
          </a:graphicData>
        </a:graphic>
      </p:graphicFrame>
      <p:sp>
        <p:nvSpPr>
          <p:cNvPr id="6" name="Title 1"/>
          <p:cNvSpPr>
            <a:spLocks noGrp="1"/>
          </p:cNvSpPr>
          <p:nvPr>
            <p:ph type="title"/>
          </p:nvPr>
        </p:nvSpPr>
        <p:spPr>
          <a:xfrm>
            <a:off x="484710" y="452717"/>
            <a:ext cx="7055380" cy="1108663"/>
          </a:xfrm>
        </p:spPr>
        <p:txBody>
          <a:bodyPr>
            <a:noAutofit/>
          </a:bodyPr>
          <a:lstStyle/>
          <a:p>
            <a:r>
              <a:rPr lang="en-US" sz="3200" dirty="0" err="1" smtClean="0"/>
              <a:t>Interlinkages</a:t>
            </a:r>
            <a:r>
              <a:rPr lang="en-US" sz="3200" dirty="0" smtClean="0"/>
              <a:t> between SDGs</a:t>
            </a:r>
            <a:endParaRPr lang="en-US" sz="3200" dirty="0"/>
          </a:p>
        </p:txBody>
      </p:sp>
      <p:sp>
        <p:nvSpPr>
          <p:cNvPr id="8" name="TextBox 7"/>
          <p:cNvSpPr txBox="1"/>
          <p:nvPr/>
        </p:nvSpPr>
        <p:spPr>
          <a:xfrm>
            <a:off x="484710" y="1699407"/>
            <a:ext cx="6878616" cy="369332"/>
          </a:xfrm>
          <a:prstGeom prst="rect">
            <a:avLst/>
          </a:prstGeom>
          <a:noFill/>
        </p:spPr>
        <p:txBody>
          <a:bodyPr wrap="square" rtlCol="0">
            <a:spAutoFit/>
          </a:bodyPr>
          <a:lstStyle/>
          <a:p>
            <a:r>
              <a:rPr lang="en-US" dirty="0" smtClean="0">
                <a:solidFill>
                  <a:srgbClr val="2C4A8E"/>
                </a:solidFill>
              </a:rPr>
              <a:t>Examples as provided in </a:t>
            </a:r>
            <a:r>
              <a:rPr lang="en-US" smtClean="0">
                <a:solidFill>
                  <a:srgbClr val="2C4A8E"/>
                </a:solidFill>
              </a:rPr>
              <a:t>paragraphs of the </a:t>
            </a:r>
            <a:r>
              <a:rPr lang="en-US" dirty="0" smtClean="0">
                <a:solidFill>
                  <a:srgbClr val="2C4A8E"/>
                </a:solidFill>
              </a:rPr>
              <a:t>Declaration:</a:t>
            </a:r>
            <a:endParaRPr lang="en-US" dirty="0">
              <a:solidFill>
                <a:srgbClr val="2C4A8E"/>
              </a:solidFill>
            </a:endParaRPr>
          </a:p>
        </p:txBody>
      </p:sp>
    </p:spTree>
    <p:extLst>
      <p:ext uri="{BB962C8B-B14F-4D97-AF65-F5344CB8AC3E}">
        <p14:creationId xmlns:p14="http://schemas.microsoft.com/office/powerpoint/2010/main" val="441238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571471"/>
            <a:ext cx="7055380" cy="1400530"/>
          </a:xfrm>
        </p:spPr>
        <p:txBody>
          <a:bodyPr>
            <a:normAutofit/>
          </a:bodyPr>
          <a:lstStyle/>
          <a:p>
            <a:r>
              <a:rPr lang="en-US" dirty="0" smtClean="0"/>
              <a:t>Sustainable Development Goals (SDGs): Background</a:t>
            </a:r>
            <a:endParaRPr lang="en-US" dirty="0"/>
          </a:p>
        </p:txBody>
      </p:sp>
      <p:sp>
        <p:nvSpPr>
          <p:cNvPr id="3" name="Content Placeholder 2"/>
          <p:cNvSpPr>
            <a:spLocks noGrp="1"/>
          </p:cNvSpPr>
          <p:nvPr>
            <p:ph idx="1"/>
          </p:nvPr>
        </p:nvSpPr>
        <p:spPr>
          <a:xfrm>
            <a:off x="484710" y="2088444"/>
            <a:ext cx="7744890" cy="3944423"/>
          </a:xfrm>
        </p:spPr>
        <p:txBody>
          <a:bodyPr>
            <a:normAutofit/>
          </a:bodyPr>
          <a:lstStyle/>
          <a:p>
            <a:r>
              <a:rPr lang="en-US" dirty="0" smtClean="0"/>
              <a:t>The SDGs were developed by the UN Open Working Group on Sustainable Development between </a:t>
            </a:r>
            <a:r>
              <a:rPr lang="en-US" dirty="0"/>
              <a:t>March 14, 2013 to July 19, </a:t>
            </a:r>
            <a:r>
              <a:rPr lang="en-US" dirty="0" smtClean="0"/>
              <a:t>2014.</a:t>
            </a:r>
          </a:p>
          <a:p>
            <a:r>
              <a:rPr lang="en-US" dirty="0" smtClean="0"/>
              <a:t>The post-2015 intergovernmental negotiations (</a:t>
            </a:r>
            <a:r>
              <a:rPr lang="en-US" dirty="0"/>
              <a:t>January 19 to August 2, </a:t>
            </a:r>
            <a:r>
              <a:rPr lang="en-US" dirty="0" smtClean="0"/>
              <a:t>2015) took over the SDGs with minor changes.</a:t>
            </a:r>
          </a:p>
          <a:p>
            <a:r>
              <a:rPr lang="en-US" dirty="0" smtClean="0"/>
              <a:t>The SDGs became an integral part of the 2030 Agenda, but it is important to keep in mind that the SDGs are just one of the 2030 Agenda chapters, among the </a:t>
            </a:r>
            <a:r>
              <a:rPr lang="en-US" dirty="0"/>
              <a:t>Preamble, Declaration, Sustainable Development Goals and targets, Means of implementation and the Global Partnership, Follow-up and </a:t>
            </a:r>
            <a:r>
              <a:rPr lang="en-US" dirty="0" smtClean="0"/>
              <a:t>Review.</a:t>
            </a:r>
            <a:endParaRPr lang="en-US" dirty="0"/>
          </a:p>
          <a:p>
            <a:endParaRPr lang="en-US" dirty="0"/>
          </a:p>
          <a:p>
            <a:endParaRPr lang="en-US" dirty="0">
              <a:solidFill>
                <a:srgbClr val="D2533C"/>
              </a:solidFill>
            </a:endParaRPr>
          </a:p>
        </p:txBody>
      </p:sp>
    </p:spTree>
    <p:extLst>
      <p:ext uri="{BB962C8B-B14F-4D97-AF65-F5344CB8AC3E}">
        <p14:creationId xmlns:p14="http://schemas.microsoft.com/office/powerpoint/2010/main" val="2437414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593765"/>
            <a:ext cx="7055380" cy="926973"/>
          </a:xfrm>
        </p:spPr>
        <p:txBody>
          <a:bodyPr/>
          <a:lstStyle/>
          <a:p>
            <a:r>
              <a:rPr lang="en-US" dirty="0" smtClean="0"/>
              <a:t>SDGs: General </a:t>
            </a:r>
            <a:endParaRPr lang="en-US" dirty="0"/>
          </a:p>
        </p:txBody>
      </p:sp>
      <p:sp>
        <p:nvSpPr>
          <p:cNvPr id="3" name="Content Placeholder 2"/>
          <p:cNvSpPr>
            <a:spLocks noGrp="1"/>
          </p:cNvSpPr>
          <p:nvPr>
            <p:ph idx="1"/>
          </p:nvPr>
        </p:nvSpPr>
        <p:spPr>
          <a:xfrm>
            <a:off x="483974" y="1397001"/>
            <a:ext cx="7610871" cy="4078110"/>
          </a:xfrm>
        </p:spPr>
        <p:txBody>
          <a:bodyPr>
            <a:normAutofit lnSpcReduction="10000"/>
          </a:bodyPr>
          <a:lstStyle/>
          <a:p>
            <a:endParaRPr lang="en-GB" dirty="0" smtClean="0"/>
          </a:p>
          <a:p>
            <a:r>
              <a:rPr lang="en-GB" dirty="0" smtClean="0"/>
              <a:t>The SDGs are </a:t>
            </a:r>
            <a:r>
              <a:rPr lang="en-GB" dirty="0"/>
              <a:t>integrated and indivisible, global in nature and universally </a:t>
            </a:r>
            <a:r>
              <a:rPr lang="en-GB" dirty="0" smtClean="0"/>
              <a:t>applicable.</a:t>
            </a:r>
          </a:p>
          <a:p>
            <a:r>
              <a:rPr lang="en-GB" dirty="0" smtClean="0"/>
              <a:t>Each </a:t>
            </a:r>
            <a:r>
              <a:rPr lang="en-GB" dirty="0"/>
              <a:t>g</a:t>
            </a:r>
            <a:r>
              <a:rPr lang="en-GB" dirty="0" smtClean="0"/>
              <a:t>overnment </a:t>
            </a:r>
            <a:r>
              <a:rPr lang="en-GB" dirty="0"/>
              <a:t>will </a:t>
            </a:r>
            <a:r>
              <a:rPr lang="en-GB" dirty="0" smtClean="0"/>
              <a:t>decide </a:t>
            </a:r>
            <a:r>
              <a:rPr lang="en-GB" dirty="0"/>
              <a:t>how </a:t>
            </a:r>
            <a:r>
              <a:rPr lang="en-GB" dirty="0" smtClean="0"/>
              <a:t>the SDGs should </a:t>
            </a:r>
            <a:r>
              <a:rPr lang="en-GB" dirty="0"/>
              <a:t>be incorporated into national planning processes, policies and </a:t>
            </a:r>
            <a:r>
              <a:rPr lang="en-GB" dirty="0" smtClean="0"/>
              <a:t>strategies.</a:t>
            </a:r>
          </a:p>
          <a:p>
            <a:r>
              <a:rPr lang="en-GB" dirty="0" smtClean="0"/>
              <a:t>One size </a:t>
            </a:r>
            <a:r>
              <a:rPr lang="en-US" dirty="0" smtClean="0"/>
              <a:t>does not </a:t>
            </a:r>
            <a:r>
              <a:rPr lang="en-GB" dirty="0" smtClean="0"/>
              <a:t>fit all; there </a:t>
            </a:r>
            <a:r>
              <a:rPr lang="en-GB" dirty="0"/>
              <a:t>are different approaches, visions, models and tools </a:t>
            </a:r>
            <a:r>
              <a:rPr lang="en-GB" dirty="0" smtClean="0"/>
              <a:t>in each country </a:t>
            </a:r>
            <a:r>
              <a:rPr lang="en-GB" dirty="0"/>
              <a:t>to achieve sustainable </a:t>
            </a:r>
            <a:r>
              <a:rPr lang="en-GB" dirty="0" smtClean="0"/>
              <a:t>development.</a:t>
            </a:r>
            <a:endParaRPr lang="en-US" dirty="0" smtClean="0"/>
          </a:p>
          <a:p>
            <a:r>
              <a:rPr lang="en-GB" dirty="0" smtClean="0"/>
              <a:t>There is emphasis on the importance of strengthening </a:t>
            </a:r>
            <a:r>
              <a:rPr lang="en-GB" dirty="0"/>
              <a:t>data collection and </a:t>
            </a:r>
            <a:r>
              <a:rPr lang="en-GB" dirty="0" smtClean="0"/>
              <a:t>capacity building by Member States to better measure progress in implementing the SDGs. </a:t>
            </a:r>
          </a:p>
          <a:p>
            <a:endParaRPr lang="en-US" dirty="0"/>
          </a:p>
        </p:txBody>
      </p:sp>
    </p:spTree>
    <p:extLst>
      <p:ext uri="{BB962C8B-B14F-4D97-AF65-F5344CB8AC3E}">
        <p14:creationId xmlns:p14="http://schemas.microsoft.com/office/powerpoint/2010/main" val="3547760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670431" cy="627785"/>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
        <p:nvSpPr>
          <p:cNvPr id="3" name="Espace réservé du contenu 2"/>
          <p:cNvSpPr>
            <a:spLocks noGrp="1"/>
          </p:cNvSpPr>
          <p:nvPr>
            <p:ph idx="1"/>
          </p:nvPr>
        </p:nvSpPr>
        <p:spPr>
          <a:xfrm>
            <a:off x="457200" y="1606062"/>
            <a:ext cx="8229600" cy="4407876"/>
          </a:xfrm>
        </p:spPr>
        <p:txBody>
          <a:bodyPr>
            <a:normAutofit/>
          </a:bodyPr>
          <a:lstStyle/>
          <a:p>
            <a:pPr marL="0" indent="0">
              <a:buNone/>
            </a:pPr>
            <a:r>
              <a:rPr lang="en-AU" dirty="0" smtClean="0"/>
              <a:t>1. End </a:t>
            </a:r>
            <a:r>
              <a:rPr lang="en-AU" dirty="0"/>
              <a:t>poverty </a:t>
            </a:r>
            <a:r>
              <a:rPr lang="en-AU" b="1" u="sng" dirty="0"/>
              <a:t>in all </a:t>
            </a:r>
            <a:r>
              <a:rPr lang="en-AU" dirty="0"/>
              <a:t>its forms everywhere</a:t>
            </a:r>
          </a:p>
          <a:p>
            <a:pPr marL="0" indent="0">
              <a:buNone/>
            </a:pPr>
            <a:r>
              <a:rPr lang="en-AU" dirty="0" smtClean="0"/>
              <a:t>2. End </a:t>
            </a:r>
            <a:r>
              <a:rPr lang="en-AU" dirty="0"/>
              <a:t>hunger, achieve food security and improved nutrition and promote sustainable agriculture</a:t>
            </a:r>
          </a:p>
          <a:p>
            <a:pPr marL="0" indent="0">
              <a:buNone/>
            </a:pPr>
            <a:r>
              <a:rPr lang="en-AU" dirty="0" smtClean="0"/>
              <a:t>3. Ensure </a:t>
            </a:r>
            <a:r>
              <a:rPr lang="en-AU" dirty="0"/>
              <a:t>healthy lives and promote well-being </a:t>
            </a:r>
            <a:r>
              <a:rPr lang="en-AU" b="1" u="sng" dirty="0"/>
              <a:t>for all at all ages</a:t>
            </a:r>
          </a:p>
          <a:p>
            <a:pPr marL="0" indent="0">
              <a:buNone/>
            </a:pPr>
            <a:r>
              <a:rPr lang="en-AU" dirty="0" smtClean="0"/>
              <a:t>4. Ensure </a:t>
            </a:r>
            <a:r>
              <a:rPr lang="en-AU" dirty="0"/>
              <a:t>inclusive and equitable quality education and promote lifelong learning opportunities </a:t>
            </a:r>
            <a:r>
              <a:rPr lang="en-AU" b="1" u="sng" dirty="0"/>
              <a:t>for all</a:t>
            </a:r>
          </a:p>
          <a:p>
            <a:pPr marL="0" indent="0">
              <a:buNone/>
            </a:pPr>
            <a:r>
              <a:rPr lang="en-AU" dirty="0" smtClean="0"/>
              <a:t>5.Achieve </a:t>
            </a:r>
            <a:r>
              <a:rPr lang="en-AU" dirty="0"/>
              <a:t>gender equality and empower </a:t>
            </a:r>
            <a:r>
              <a:rPr lang="en-AU" b="1" u="sng" dirty="0"/>
              <a:t>all</a:t>
            </a:r>
            <a:r>
              <a:rPr lang="en-AU" dirty="0"/>
              <a:t> women and girls</a:t>
            </a:r>
          </a:p>
          <a:p>
            <a:pPr marL="0" indent="0">
              <a:buNone/>
            </a:pPr>
            <a:r>
              <a:rPr lang="en-AU" dirty="0" smtClean="0"/>
              <a:t>6. Ensure </a:t>
            </a:r>
            <a:r>
              <a:rPr lang="en-AU" dirty="0"/>
              <a:t>availability and sustainable management of water and sanitation </a:t>
            </a:r>
            <a:r>
              <a:rPr lang="en-AU" b="1" u="sng" dirty="0"/>
              <a:t>for </a:t>
            </a:r>
            <a:r>
              <a:rPr lang="en-AU" b="1" u="sng" dirty="0" smtClean="0"/>
              <a:t>all</a:t>
            </a:r>
          </a:p>
          <a:p>
            <a:pPr marL="0" indent="0">
              <a:buNone/>
            </a:pPr>
            <a:r>
              <a:rPr lang="en-AU" dirty="0"/>
              <a:t>7. Ensure access to affordable, reliable, sustainable and modern energy </a:t>
            </a:r>
            <a:r>
              <a:rPr lang="en-AU" b="1" u="sng" dirty="0"/>
              <a:t>for all</a:t>
            </a:r>
          </a:p>
          <a:p>
            <a:pPr marL="0" indent="0">
              <a:buNone/>
            </a:pPr>
            <a:endParaRPr lang="en-AU" b="1" u="sng" dirty="0"/>
          </a:p>
        </p:txBody>
      </p:sp>
    </p:spTree>
    <p:extLst>
      <p:ext uri="{BB962C8B-B14F-4D97-AF65-F5344CB8AC3E}">
        <p14:creationId xmlns:p14="http://schemas.microsoft.com/office/powerpoint/2010/main" val="438485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95046"/>
            <a:ext cx="8229600" cy="4731117"/>
          </a:xfrm>
        </p:spPr>
        <p:txBody>
          <a:bodyPr>
            <a:normAutofit/>
          </a:bodyPr>
          <a:lstStyle/>
          <a:p>
            <a:pPr marL="0" indent="0">
              <a:buNone/>
            </a:pPr>
            <a:r>
              <a:rPr lang="en-AU" dirty="0" smtClean="0"/>
              <a:t>8</a:t>
            </a:r>
            <a:r>
              <a:rPr lang="en-AU" dirty="0"/>
              <a:t>. Promote sustained, inclusive and sustainable economic growth, full and productive employment and decent work </a:t>
            </a:r>
            <a:r>
              <a:rPr lang="en-AU" b="1" u="sng" dirty="0"/>
              <a:t>for all</a:t>
            </a:r>
          </a:p>
          <a:p>
            <a:pPr marL="0" indent="0">
              <a:buNone/>
            </a:pPr>
            <a:r>
              <a:rPr lang="en-AU" dirty="0"/>
              <a:t>9. Build resilient infrastructure, promote </a:t>
            </a:r>
            <a:r>
              <a:rPr lang="en-AU" b="1" u="sng" dirty="0"/>
              <a:t>inclusive </a:t>
            </a:r>
            <a:r>
              <a:rPr lang="en-AU" dirty="0"/>
              <a:t>and sustainable industrialisation and foster innovation</a:t>
            </a:r>
          </a:p>
          <a:p>
            <a:pPr marL="0" indent="0">
              <a:buNone/>
            </a:pPr>
            <a:r>
              <a:rPr lang="en-AU" dirty="0" smtClean="0"/>
              <a:t>10</a:t>
            </a:r>
            <a:r>
              <a:rPr lang="en-AU" dirty="0"/>
              <a:t>. </a:t>
            </a:r>
            <a:r>
              <a:rPr lang="en-AU" b="1" u="sng" dirty="0"/>
              <a:t>Reduce inequality within </a:t>
            </a:r>
            <a:r>
              <a:rPr lang="en-AU" dirty="0"/>
              <a:t>and among countries</a:t>
            </a:r>
          </a:p>
          <a:p>
            <a:pPr marL="0" indent="0">
              <a:buNone/>
            </a:pPr>
            <a:r>
              <a:rPr lang="en-AU" dirty="0"/>
              <a:t>11. Make cities and human settlements i</a:t>
            </a:r>
            <a:r>
              <a:rPr lang="en-AU" b="1" u="sng" dirty="0"/>
              <a:t>nclusive</a:t>
            </a:r>
            <a:r>
              <a:rPr lang="en-AU" dirty="0"/>
              <a:t>, safe, resilient and sustainable</a:t>
            </a:r>
          </a:p>
          <a:p>
            <a:pPr marL="0" indent="0">
              <a:buNone/>
            </a:pPr>
            <a:r>
              <a:rPr lang="en-AU" dirty="0"/>
              <a:t>12. Ensure sustainable consumption and production patterns</a:t>
            </a:r>
          </a:p>
          <a:p>
            <a:pPr marL="0" indent="0">
              <a:buNone/>
            </a:pPr>
            <a:r>
              <a:rPr lang="en-AU" dirty="0"/>
              <a:t>13. Take urgent action to combat climate change and its impacts (acknowledging that the United Nations Framework Convention on Climate Change is the primary international, intergovernmental forum for negotiating the global response to climate change</a:t>
            </a:r>
            <a:r>
              <a:rPr lang="en-AU" dirty="0" smtClean="0"/>
              <a:t>)</a:t>
            </a:r>
            <a:endParaRPr lang="en-AU" dirty="0"/>
          </a:p>
        </p:txBody>
      </p:sp>
      <p:sp>
        <p:nvSpPr>
          <p:cNvPr id="4" name="Titre 1"/>
          <p:cNvSpPr>
            <a:spLocks noGrp="1"/>
          </p:cNvSpPr>
          <p:nvPr>
            <p:ph type="title"/>
          </p:nvPr>
        </p:nvSpPr>
        <p:spPr>
          <a:xfrm>
            <a:off x="457200" y="274638"/>
            <a:ext cx="7104185" cy="762000"/>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Tree>
    <p:extLst>
      <p:ext uri="{BB962C8B-B14F-4D97-AF65-F5344CB8AC3E}">
        <p14:creationId xmlns:p14="http://schemas.microsoft.com/office/powerpoint/2010/main" val="161560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93631"/>
            <a:ext cx="8229600" cy="4332532"/>
          </a:xfrm>
        </p:spPr>
        <p:txBody>
          <a:bodyPr>
            <a:normAutofit/>
          </a:bodyPr>
          <a:lstStyle/>
          <a:p>
            <a:pPr marL="0" indent="0">
              <a:buNone/>
            </a:pPr>
            <a:r>
              <a:rPr lang="en-AU" dirty="0" smtClean="0"/>
              <a:t>14</a:t>
            </a:r>
            <a:r>
              <a:rPr lang="en-AU" dirty="0"/>
              <a:t>. Conserve and sustainably use the oceans, seas and marine resources for sustainable development</a:t>
            </a:r>
          </a:p>
          <a:p>
            <a:pPr marL="0" indent="0">
              <a:buNone/>
            </a:pPr>
            <a:r>
              <a:rPr lang="en-AU" dirty="0"/>
              <a:t>15.Protect, restore and promote sustainable use of terrestrial ecosystems, sustainably manage forests, combat desertification, and halt and reverse land degradation and halt biodiversity loss</a:t>
            </a:r>
          </a:p>
          <a:p>
            <a:pPr marL="0" indent="0">
              <a:buNone/>
            </a:pPr>
            <a:r>
              <a:rPr lang="en-AU" dirty="0"/>
              <a:t>16.Promote peaceful and </a:t>
            </a:r>
            <a:r>
              <a:rPr lang="en-AU" b="1" u="sng" dirty="0"/>
              <a:t>inclusive </a:t>
            </a:r>
            <a:r>
              <a:rPr lang="en-AU" dirty="0"/>
              <a:t>societies for sustainable development, provide access to justice </a:t>
            </a:r>
            <a:r>
              <a:rPr lang="en-AU" b="1" u="sng" dirty="0"/>
              <a:t>for all </a:t>
            </a:r>
            <a:r>
              <a:rPr lang="en-AU" dirty="0"/>
              <a:t>and build effective, accountable and </a:t>
            </a:r>
            <a:r>
              <a:rPr lang="en-AU" b="1" u="sng" dirty="0"/>
              <a:t>inclusive</a:t>
            </a:r>
            <a:r>
              <a:rPr lang="en-AU" dirty="0"/>
              <a:t> institutions at all levels</a:t>
            </a:r>
          </a:p>
          <a:p>
            <a:pPr marL="0" indent="0">
              <a:buNone/>
            </a:pPr>
            <a:r>
              <a:rPr lang="en-AU" dirty="0"/>
              <a:t>17. Strengthen the means of implementation and revitalise the global partnership for sustainable development</a:t>
            </a:r>
          </a:p>
          <a:p>
            <a:endParaRPr lang="en-AU" dirty="0"/>
          </a:p>
        </p:txBody>
      </p:sp>
      <p:sp>
        <p:nvSpPr>
          <p:cNvPr id="4" name="Titre 1"/>
          <p:cNvSpPr>
            <a:spLocks noGrp="1"/>
          </p:cNvSpPr>
          <p:nvPr>
            <p:ph type="title"/>
          </p:nvPr>
        </p:nvSpPr>
        <p:spPr>
          <a:xfrm>
            <a:off x="457200" y="274638"/>
            <a:ext cx="7104185" cy="762000"/>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Tree>
    <p:extLst>
      <p:ext uri="{BB962C8B-B14F-4D97-AF65-F5344CB8AC3E}">
        <p14:creationId xmlns:p14="http://schemas.microsoft.com/office/powerpoint/2010/main" val="73077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SDGs and the inclusion of persons with disabilities</a:t>
            </a:r>
            <a:endParaRPr lang="en-US" dirty="0"/>
          </a:p>
        </p:txBody>
      </p:sp>
      <p:sp>
        <p:nvSpPr>
          <p:cNvPr id="3" name="Content Placeholder 2"/>
          <p:cNvSpPr>
            <a:spLocks noGrp="1"/>
          </p:cNvSpPr>
          <p:nvPr>
            <p:ph idx="1"/>
          </p:nvPr>
        </p:nvSpPr>
        <p:spPr>
          <a:xfrm>
            <a:off x="484710" y="1853248"/>
            <a:ext cx="7562010" cy="4263177"/>
          </a:xfrm>
        </p:spPr>
        <p:txBody>
          <a:bodyPr>
            <a:normAutofit fontScale="92500"/>
          </a:bodyPr>
          <a:lstStyle/>
          <a:p>
            <a:r>
              <a:rPr lang="en-US" dirty="0" smtClean="0"/>
              <a:t>Out of 17 Goals, 13 are particularly related to persons with disabilities, but only </a:t>
            </a:r>
            <a:r>
              <a:rPr lang="en-US" dirty="0"/>
              <a:t>7</a:t>
            </a:r>
            <a:r>
              <a:rPr lang="en-US" dirty="0" smtClean="0"/>
              <a:t> targets have an explicit reference. </a:t>
            </a:r>
          </a:p>
          <a:p>
            <a:r>
              <a:rPr lang="en-US" dirty="0" smtClean="0"/>
              <a:t>A number of other Goals and targets reference vulnerable groups and thus include persons with disabilities because of the reference in paragraph 23 of the 2030 Agenda Preamble.</a:t>
            </a:r>
          </a:p>
          <a:p>
            <a:r>
              <a:rPr lang="en-US" dirty="0" smtClean="0"/>
              <a:t>The inclusive phrasing of many Goals and targets, also make them implicitly applicable for persons with disabilities, such as those referencing “for all” or “all women and men.”</a:t>
            </a:r>
          </a:p>
          <a:p>
            <a:r>
              <a:rPr lang="en-US" dirty="0"/>
              <a:t>Even without any such references, all Goals and targets will be applicable to persons with disabilities by simple virtue </a:t>
            </a:r>
            <a:r>
              <a:rPr lang="en-US" dirty="0" smtClean="0"/>
              <a:t>of the universality, which applies to all, and the </a:t>
            </a:r>
            <a:r>
              <a:rPr lang="en-US" dirty="0"/>
              <a:t>overarching principle of “leave no one behind”</a:t>
            </a:r>
          </a:p>
          <a:p>
            <a:endParaRPr lang="en-US" dirty="0" smtClean="0"/>
          </a:p>
          <a:p>
            <a:pPr marL="0" indent="0">
              <a:buNone/>
            </a:pPr>
            <a:endParaRPr lang="en-US" dirty="0"/>
          </a:p>
        </p:txBody>
      </p:sp>
    </p:spTree>
    <p:extLst>
      <p:ext uri="{BB962C8B-B14F-4D97-AF65-F5344CB8AC3E}">
        <p14:creationId xmlns:p14="http://schemas.microsoft.com/office/powerpoint/2010/main" val="103659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495850"/>
            <a:ext cx="7055380" cy="1400530"/>
          </a:xfrm>
        </p:spPr>
        <p:txBody>
          <a:bodyPr/>
          <a:lstStyle/>
          <a:p>
            <a:r>
              <a:rPr lang="en-US" sz="3200" dirty="0" smtClean="0"/>
              <a:t>All Goals and targets are related to persons with disabilities</a:t>
            </a:r>
            <a:endParaRPr lang="en-US" sz="3200" dirty="0"/>
          </a:p>
        </p:txBody>
      </p:sp>
      <p:sp>
        <p:nvSpPr>
          <p:cNvPr id="5" name="TextBox 4"/>
          <p:cNvSpPr txBox="1"/>
          <p:nvPr/>
        </p:nvSpPr>
        <p:spPr>
          <a:xfrm>
            <a:off x="483974" y="2044003"/>
            <a:ext cx="7659901" cy="3693319"/>
          </a:xfrm>
          <a:prstGeom prst="rect">
            <a:avLst/>
          </a:prstGeom>
          <a:solidFill>
            <a:schemeClr val="accent6">
              <a:lumMod val="40000"/>
              <a:lumOff val="60000"/>
            </a:schemeClr>
          </a:solidFill>
        </p:spPr>
        <p:txBody>
          <a:bodyPr wrap="square" rtlCol="0">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r>
              <a:rPr lang="en-US" dirty="0"/>
              <a:t>Entire 2030 Agenda includes principle of ‘Leave No One Behind’</a:t>
            </a:r>
          </a:p>
        </p:txBody>
      </p:sp>
      <p:sp>
        <p:nvSpPr>
          <p:cNvPr id="6" name="TextBox 5"/>
          <p:cNvSpPr txBox="1"/>
          <p:nvPr/>
        </p:nvSpPr>
        <p:spPr>
          <a:xfrm>
            <a:off x="1115745" y="2403426"/>
            <a:ext cx="6396354" cy="2585323"/>
          </a:xfrm>
          <a:prstGeom prst="rect">
            <a:avLst/>
          </a:prstGeom>
          <a:solidFill>
            <a:schemeClr val="accent3">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endParaRPr lang="en-US" dirty="0" smtClean="0"/>
          </a:p>
          <a:p>
            <a:pPr algn="ctr"/>
            <a:r>
              <a:rPr lang="en-US" dirty="0" smtClean="0"/>
              <a:t>All </a:t>
            </a:r>
            <a:r>
              <a:rPr lang="en-US" dirty="0"/>
              <a:t>inclusive language links to persons with disabilities</a:t>
            </a:r>
          </a:p>
        </p:txBody>
      </p:sp>
      <p:sp>
        <p:nvSpPr>
          <p:cNvPr id="7" name="TextBox 6"/>
          <p:cNvSpPr txBox="1"/>
          <p:nvPr/>
        </p:nvSpPr>
        <p:spPr>
          <a:xfrm>
            <a:off x="1656447" y="2630861"/>
            <a:ext cx="5314949" cy="646331"/>
          </a:xfrm>
          <a:prstGeom prst="rect">
            <a:avLst/>
          </a:prstGeom>
          <a:solidFill>
            <a:schemeClr val="tx2">
              <a:lumMod val="20000"/>
              <a:lumOff val="80000"/>
            </a:schemeClr>
          </a:solidFill>
        </p:spPr>
        <p:txBody>
          <a:bodyPr wrap="square" rtlCol="0">
            <a:spAutoFit/>
          </a:bodyPr>
          <a:lstStyle/>
          <a:p>
            <a:endParaRPr lang="en-US" dirty="0" smtClean="0"/>
          </a:p>
          <a:p>
            <a:r>
              <a:rPr lang="en-US" dirty="0" smtClean="0"/>
              <a:t>7 </a:t>
            </a:r>
            <a:r>
              <a:rPr lang="en-US" dirty="0"/>
              <a:t>explicit references to persons with disabilities</a:t>
            </a:r>
          </a:p>
        </p:txBody>
      </p:sp>
      <p:sp>
        <p:nvSpPr>
          <p:cNvPr id="8" name="TextBox 7"/>
          <p:cNvSpPr txBox="1"/>
          <p:nvPr/>
        </p:nvSpPr>
        <p:spPr>
          <a:xfrm>
            <a:off x="1656447" y="3561779"/>
            <a:ext cx="5314949" cy="646331"/>
          </a:xfrm>
          <a:prstGeom prst="rect">
            <a:avLst/>
          </a:prstGeom>
          <a:solidFill>
            <a:schemeClr val="bg2">
              <a:lumMod val="90000"/>
            </a:schemeClr>
          </a:solidFill>
        </p:spPr>
        <p:txBody>
          <a:bodyPr wrap="square" rtlCol="0">
            <a:spAutoFit/>
          </a:bodyPr>
          <a:lstStyle/>
          <a:p>
            <a:endParaRPr lang="en-US" dirty="0" smtClean="0"/>
          </a:p>
          <a:p>
            <a:r>
              <a:rPr lang="en-US" dirty="0" smtClean="0"/>
              <a:t>18 </a:t>
            </a:r>
            <a:r>
              <a:rPr lang="en-US" dirty="0"/>
              <a:t>references to </a:t>
            </a:r>
            <a:r>
              <a:rPr lang="en-US" dirty="0" smtClean="0"/>
              <a:t>‘vulnerable populations’ </a:t>
            </a:r>
            <a:endParaRPr lang="en-US" dirty="0"/>
          </a:p>
        </p:txBody>
      </p:sp>
    </p:spTree>
    <p:extLst>
      <p:ext uri="{BB962C8B-B14F-4D97-AF65-F5344CB8AC3E}">
        <p14:creationId xmlns:p14="http://schemas.microsoft.com/office/powerpoint/2010/main" val="19886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44711"/>
            <a:ext cx="7977803" cy="588867"/>
          </a:xfrm>
        </p:spPr>
        <p:txBody>
          <a:bodyPr/>
          <a:lstStyle/>
          <a:p>
            <a:r>
              <a:rPr lang="en-US" sz="4000" dirty="0" smtClean="0"/>
              <a:t>The SDGs and the UN CRPD</a:t>
            </a:r>
            <a:endParaRPr lang="en-US" sz="4000" dirty="0"/>
          </a:p>
        </p:txBody>
      </p:sp>
      <p:sp>
        <p:nvSpPr>
          <p:cNvPr id="3" name="Content Placeholder 2"/>
          <p:cNvSpPr>
            <a:spLocks noGrp="1"/>
          </p:cNvSpPr>
          <p:nvPr>
            <p:ph idx="1"/>
          </p:nvPr>
        </p:nvSpPr>
        <p:spPr>
          <a:xfrm>
            <a:off x="484710" y="1739147"/>
            <a:ext cx="7576448" cy="3984172"/>
          </a:xfrm>
        </p:spPr>
        <p:txBody>
          <a:bodyPr>
            <a:normAutofit fontScale="92500" lnSpcReduction="20000"/>
          </a:bodyPr>
          <a:lstStyle/>
          <a:p>
            <a:pPr lvl="0"/>
            <a:r>
              <a:rPr lang="en-US" dirty="0" smtClean="0"/>
              <a:t>Implementing the SDGs must be in line with and build upon existing international and national commitments and mechanisms</a:t>
            </a:r>
          </a:p>
          <a:p>
            <a:pPr lvl="0"/>
            <a:r>
              <a:rPr lang="en-US" dirty="0" smtClean="0"/>
              <a:t>The SDGs draw particular </a:t>
            </a:r>
            <a:r>
              <a:rPr lang="en-US" dirty="0"/>
              <a:t>attention </a:t>
            </a:r>
            <a:r>
              <a:rPr lang="en-US" dirty="0" smtClean="0"/>
              <a:t>and commitment </a:t>
            </a:r>
            <a:r>
              <a:rPr lang="en-US" dirty="0"/>
              <a:t>to empower persons with </a:t>
            </a:r>
            <a:r>
              <a:rPr lang="en-US" dirty="0" smtClean="0"/>
              <a:t>disabilities </a:t>
            </a:r>
            <a:r>
              <a:rPr lang="en-US" dirty="0"/>
              <a:t>under a number of </a:t>
            </a:r>
            <a:r>
              <a:rPr lang="en-US" dirty="0" smtClean="0"/>
              <a:t>Goals </a:t>
            </a:r>
            <a:r>
              <a:rPr lang="en-US" dirty="0"/>
              <a:t>and </a:t>
            </a:r>
            <a:r>
              <a:rPr lang="en-US" dirty="0" smtClean="0"/>
              <a:t>targets that are also found in the UN CRPD</a:t>
            </a:r>
          </a:p>
          <a:p>
            <a:r>
              <a:rPr lang="en-US" dirty="0" smtClean="0"/>
              <a:t>Therefore, the </a:t>
            </a:r>
            <a:r>
              <a:rPr lang="en-US" dirty="0"/>
              <a:t>UN CRPD should serve as a guiding </a:t>
            </a:r>
            <a:r>
              <a:rPr lang="en-US" dirty="0" smtClean="0"/>
              <a:t>framework for implementing </a:t>
            </a:r>
            <a:r>
              <a:rPr lang="en-US" dirty="0"/>
              <a:t>the </a:t>
            </a:r>
            <a:r>
              <a:rPr lang="en-US" dirty="0" smtClean="0"/>
              <a:t>SDGs </a:t>
            </a:r>
            <a:r>
              <a:rPr lang="en-US" dirty="0"/>
              <a:t>in order to realize </a:t>
            </a:r>
            <a:r>
              <a:rPr lang="en-US" dirty="0" smtClean="0"/>
              <a:t>the full inclusion </a:t>
            </a:r>
            <a:r>
              <a:rPr lang="en-US" dirty="0"/>
              <a:t>and empowerment of persons with </a:t>
            </a:r>
            <a:r>
              <a:rPr lang="en-US" dirty="0" smtClean="0"/>
              <a:t>disabilities</a:t>
            </a:r>
          </a:p>
          <a:p>
            <a:r>
              <a:rPr lang="en-US" dirty="0"/>
              <a:t>Only </a:t>
            </a:r>
            <a:r>
              <a:rPr lang="en-US" dirty="0" smtClean="0"/>
              <a:t>by utilizing </a:t>
            </a:r>
            <a:r>
              <a:rPr lang="en-US" dirty="0"/>
              <a:t>the UN </a:t>
            </a:r>
            <a:r>
              <a:rPr lang="en-US" dirty="0" smtClean="0"/>
              <a:t>CRPD to implement the SDGs will it be ensured that exclusion and inequality are not created or perpetuated, such as institutional, attitudinal, </a:t>
            </a:r>
            <a:r>
              <a:rPr lang="en-US" dirty="0"/>
              <a:t>physical, </a:t>
            </a:r>
            <a:r>
              <a:rPr lang="en-US" dirty="0" smtClean="0"/>
              <a:t>legal barriers, and barriers to information </a:t>
            </a:r>
            <a:r>
              <a:rPr lang="en-US" dirty="0"/>
              <a:t>and </a:t>
            </a:r>
            <a:r>
              <a:rPr lang="en-US" dirty="0" smtClean="0"/>
              <a:t>communication </a:t>
            </a:r>
            <a:r>
              <a:rPr lang="en-US" dirty="0"/>
              <a:t>technology (ICT</a:t>
            </a:r>
            <a:r>
              <a:rPr lang="en-US" dirty="0" smtClean="0"/>
              <a:t>), among other barriers to </a:t>
            </a:r>
            <a:r>
              <a:rPr lang="en-US" dirty="0"/>
              <a:t>the inclusion and participation of persons with </a:t>
            </a:r>
            <a:r>
              <a:rPr lang="en-US" dirty="0" smtClean="0"/>
              <a:t>disabilities</a:t>
            </a:r>
            <a:endParaRPr lang="en-US" dirty="0"/>
          </a:p>
        </p:txBody>
      </p:sp>
    </p:spTree>
    <p:extLst>
      <p:ext uri="{BB962C8B-B14F-4D97-AF65-F5344CB8AC3E}">
        <p14:creationId xmlns:p14="http://schemas.microsoft.com/office/powerpoint/2010/main" val="3268101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 y="323291"/>
            <a:ext cx="7451360" cy="1307972"/>
          </a:xfrm>
        </p:spPr>
        <p:txBody>
          <a:bodyPr/>
          <a:lstStyle/>
          <a:p>
            <a:r>
              <a:rPr lang="en-US" sz="2300" dirty="0"/>
              <a:t>Several </a:t>
            </a:r>
            <a:r>
              <a:rPr lang="en-US" sz="2300" dirty="0" smtClean="0"/>
              <a:t>UN CRPD </a:t>
            </a:r>
            <a:r>
              <a:rPr lang="en-US" sz="2300" dirty="0"/>
              <a:t>Articles are cross-cutting in nature and must always be applied and/or considered for the implementation of every Goal and </a:t>
            </a:r>
            <a:r>
              <a:rPr lang="en-US" sz="2300" dirty="0" smtClean="0"/>
              <a:t>target. Some examples are included below.</a:t>
            </a:r>
            <a:endParaRPr lang="en-US" sz="2300"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3703" y="1287379"/>
            <a:ext cx="8360057" cy="5390147"/>
          </a:xfrm>
        </p:spPr>
      </p:pic>
    </p:spTree>
    <p:extLst>
      <p:ext uri="{BB962C8B-B14F-4D97-AF65-F5344CB8AC3E}">
        <p14:creationId xmlns:p14="http://schemas.microsoft.com/office/powerpoint/2010/main" val="129819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35785"/>
            <a:ext cx="7761823" cy="1122082"/>
          </a:xfrm>
        </p:spPr>
        <p:txBody>
          <a:bodyPr>
            <a:noAutofit/>
          </a:bodyPr>
          <a:lstStyle/>
          <a:p>
            <a:r>
              <a:rPr lang="en-US" sz="3000" dirty="0"/>
              <a:t>Transforming our </a:t>
            </a:r>
            <a:r>
              <a:rPr lang="en-US" sz="3000" dirty="0" smtClean="0"/>
              <a:t>World: the </a:t>
            </a:r>
            <a:r>
              <a:rPr lang="en-US" sz="3000" dirty="0"/>
              <a:t>2030 Agenda </a:t>
            </a:r>
            <a:r>
              <a:rPr lang="en-US" sz="3000" dirty="0" smtClean="0"/>
              <a:t>for Sustainable</a:t>
            </a:r>
            <a:r>
              <a:rPr lang="en-US" sz="3000" dirty="0"/>
              <a:t> Development </a:t>
            </a:r>
          </a:p>
        </p:txBody>
      </p:sp>
      <p:sp>
        <p:nvSpPr>
          <p:cNvPr id="3" name="Content Placeholder 2"/>
          <p:cNvSpPr>
            <a:spLocks noGrp="1"/>
          </p:cNvSpPr>
          <p:nvPr>
            <p:ph idx="1"/>
          </p:nvPr>
        </p:nvSpPr>
        <p:spPr>
          <a:xfrm>
            <a:off x="484710" y="1828799"/>
            <a:ext cx="7761822" cy="4750597"/>
          </a:xfrm>
        </p:spPr>
        <p:txBody>
          <a:bodyPr>
            <a:noAutofit/>
          </a:bodyPr>
          <a:lstStyle/>
          <a:p>
            <a:r>
              <a:rPr lang="en-US" sz="2800" dirty="0"/>
              <a:t>Heads of State and Governments committed to: </a:t>
            </a:r>
          </a:p>
          <a:p>
            <a:pPr lvl="1"/>
            <a:r>
              <a:rPr lang="en-US" sz="2400" dirty="0"/>
              <a:t>building a better future for all people, including millions denied the chance to lead </a:t>
            </a:r>
            <a:r>
              <a:rPr lang="en-US" sz="2400" b="1" dirty="0"/>
              <a:t>decent, dignified and rewarding lives and to achieve their full human potential</a:t>
            </a:r>
            <a:r>
              <a:rPr lang="en-US" sz="2400" dirty="0"/>
              <a:t>;</a:t>
            </a:r>
          </a:p>
          <a:p>
            <a:pPr lvl="1"/>
            <a:r>
              <a:rPr lang="en-US" sz="2400" dirty="0"/>
              <a:t>succeeding in </a:t>
            </a:r>
            <a:r>
              <a:rPr lang="en-US" sz="2400" b="1" dirty="0"/>
              <a:t>ending poverty, reducing inequalities, and saving the planet</a:t>
            </a:r>
            <a:r>
              <a:rPr lang="en-US" sz="2400" dirty="0"/>
              <a:t> from ecological degradation and climate change. </a:t>
            </a:r>
          </a:p>
        </p:txBody>
      </p:sp>
    </p:spTree>
    <p:extLst>
      <p:ext uri="{BB962C8B-B14F-4D97-AF65-F5344CB8AC3E}">
        <p14:creationId xmlns:p14="http://schemas.microsoft.com/office/powerpoint/2010/main" val="1530224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44711"/>
            <a:ext cx="7977803" cy="588867"/>
          </a:xfrm>
        </p:spPr>
        <p:txBody>
          <a:bodyPr/>
          <a:lstStyle/>
          <a:p>
            <a:r>
              <a:rPr lang="en-US" sz="4000" dirty="0" smtClean="0"/>
              <a:t>The SDGs and the UN CRPD</a:t>
            </a:r>
            <a:endParaRPr lang="en-US" sz="4000" dirty="0"/>
          </a:p>
        </p:txBody>
      </p:sp>
      <p:sp>
        <p:nvSpPr>
          <p:cNvPr id="3" name="Content Placeholder 2"/>
          <p:cNvSpPr>
            <a:spLocks noGrp="1"/>
          </p:cNvSpPr>
          <p:nvPr>
            <p:ph idx="1"/>
          </p:nvPr>
        </p:nvSpPr>
        <p:spPr>
          <a:xfrm>
            <a:off x="484710" y="1739147"/>
            <a:ext cx="7576448" cy="3984172"/>
          </a:xfrm>
        </p:spPr>
        <p:txBody>
          <a:bodyPr>
            <a:normAutofit/>
          </a:bodyPr>
          <a:lstStyle/>
          <a:p>
            <a:pPr lvl="0"/>
            <a:r>
              <a:rPr lang="en-US" dirty="0" smtClean="0"/>
              <a:t>The following slides link individual SDGs to closely corresponding CRPD Articles</a:t>
            </a:r>
          </a:p>
          <a:p>
            <a:pPr lvl="0"/>
            <a:r>
              <a:rPr lang="en-US" dirty="0" smtClean="0"/>
              <a:t>Please keep in mind that all the cross-cutting CRPD Articles are not included in the diagrams for the sake of clarity</a:t>
            </a:r>
          </a:p>
          <a:p>
            <a:pPr lvl="0"/>
            <a:r>
              <a:rPr lang="en-US" dirty="0" smtClean="0"/>
              <a:t>The official corresponding CRPD Articles will have to be provided by the UN CRPD Committee and the UN Office of the High Commissioner for Human Rights</a:t>
            </a:r>
          </a:p>
          <a:p>
            <a:pPr lvl="0"/>
            <a:r>
              <a:rPr lang="en-US" dirty="0" smtClean="0"/>
              <a:t>Please be advised that the below examples are illustrative and not defining of the relationship between the SDGs and the CRPD</a:t>
            </a:r>
            <a:endParaRPr lang="en-US" dirty="0"/>
          </a:p>
        </p:txBody>
      </p:sp>
    </p:spTree>
    <p:extLst>
      <p:ext uri="{BB962C8B-B14F-4D97-AF65-F5344CB8AC3E}">
        <p14:creationId xmlns:p14="http://schemas.microsoft.com/office/powerpoint/2010/main" val="1677102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 Eradicating Poverty </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669" y="1848913"/>
            <a:ext cx="7769037" cy="5009087"/>
          </a:xfrm>
        </p:spPr>
      </p:pic>
    </p:spTree>
    <p:extLst>
      <p:ext uri="{BB962C8B-B14F-4D97-AF65-F5344CB8AC3E}">
        <p14:creationId xmlns:p14="http://schemas.microsoft.com/office/powerpoint/2010/main" val="1104249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 Eradicating Poverty</a:t>
            </a:r>
            <a:endParaRPr lang="en-US" dirty="0"/>
          </a:p>
        </p:txBody>
      </p:sp>
      <p:sp>
        <p:nvSpPr>
          <p:cNvPr id="3" name="Content Placeholder 2"/>
          <p:cNvSpPr>
            <a:spLocks noGrp="1"/>
          </p:cNvSpPr>
          <p:nvPr>
            <p:ph idx="1"/>
          </p:nvPr>
        </p:nvSpPr>
        <p:spPr>
          <a:xfrm>
            <a:off x="484710" y="1853248"/>
            <a:ext cx="7973490" cy="4563985"/>
          </a:xfrm>
        </p:spPr>
        <p:txBody>
          <a:bodyPr>
            <a:normAutofit fontScale="92500" lnSpcReduction="20000"/>
          </a:bodyPr>
          <a:lstStyle/>
          <a:p>
            <a:pPr marL="0" indent="0">
              <a:buNone/>
            </a:pPr>
            <a:r>
              <a:rPr lang="en-GB" b="1" dirty="0" smtClean="0"/>
              <a:t>What it means for persons with disabilities: </a:t>
            </a:r>
          </a:p>
          <a:p>
            <a:pPr lvl="1"/>
            <a:r>
              <a:rPr lang="en-GB" dirty="0" smtClean="0"/>
              <a:t>Eradicate </a:t>
            </a:r>
            <a:r>
              <a:rPr lang="en-GB" dirty="0"/>
              <a:t>extreme poverty </a:t>
            </a:r>
            <a:r>
              <a:rPr lang="en-GB" b="1" dirty="0"/>
              <a:t>for all people </a:t>
            </a:r>
            <a:r>
              <a:rPr lang="en-GB" b="1" dirty="0" smtClean="0"/>
              <a:t>everywhere</a:t>
            </a:r>
          </a:p>
          <a:p>
            <a:pPr lvl="1"/>
            <a:r>
              <a:rPr lang="en-GB" dirty="0" smtClean="0"/>
              <a:t>Implement </a:t>
            </a:r>
            <a:r>
              <a:rPr lang="en-GB" b="1" dirty="0" smtClean="0"/>
              <a:t>social </a:t>
            </a:r>
            <a:r>
              <a:rPr lang="en-GB" b="1" dirty="0"/>
              <a:t>protection systems and measures </a:t>
            </a:r>
            <a:r>
              <a:rPr lang="en-GB" dirty="0"/>
              <a:t>for all, </a:t>
            </a:r>
            <a:r>
              <a:rPr lang="en-GB" dirty="0" smtClean="0"/>
              <a:t>and </a:t>
            </a:r>
            <a:r>
              <a:rPr lang="en-GB" b="1" dirty="0" smtClean="0"/>
              <a:t>achieve </a:t>
            </a:r>
            <a:r>
              <a:rPr lang="en-GB" b="1" dirty="0"/>
              <a:t>substantial coverage of the poor and the </a:t>
            </a:r>
            <a:r>
              <a:rPr lang="en-GB" b="1" dirty="0" smtClean="0"/>
              <a:t>vulnerable</a:t>
            </a:r>
          </a:p>
          <a:p>
            <a:pPr lvl="1"/>
            <a:r>
              <a:rPr lang="en-GB" dirty="0" smtClean="0"/>
              <a:t>Ensure </a:t>
            </a:r>
            <a:r>
              <a:rPr lang="en-GB" dirty="0"/>
              <a:t>that </a:t>
            </a:r>
            <a:r>
              <a:rPr lang="en-GB" dirty="0" smtClean="0"/>
              <a:t>the </a:t>
            </a:r>
            <a:r>
              <a:rPr lang="en-GB" dirty="0"/>
              <a:t>poor and the vulnerable, </a:t>
            </a:r>
            <a:r>
              <a:rPr lang="en-GB" b="1" dirty="0"/>
              <a:t>have equal rights </a:t>
            </a:r>
            <a:r>
              <a:rPr lang="en-GB" dirty="0" smtClean="0"/>
              <a:t>to</a:t>
            </a:r>
          </a:p>
          <a:p>
            <a:pPr lvl="2"/>
            <a:r>
              <a:rPr lang="en-GB" dirty="0" smtClean="0"/>
              <a:t>economic resources</a:t>
            </a:r>
          </a:p>
          <a:p>
            <a:pPr lvl="2"/>
            <a:r>
              <a:rPr lang="en-GB" dirty="0" smtClean="0"/>
              <a:t>access </a:t>
            </a:r>
            <a:r>
              <a:rPr lang="en-GB" dirty="0"/>
              <a:t>to basic </a:t>
            </a:r>
            <a:r>
              <a:rPr lang="en-GB" dirty="0" smtClean="0"/>
              <a:t>services</a:t>
            </a:r>
          </a:p>
          <a:p>
            <a:pPr lvl="2"/>
            <a:r>
              <a:rPr lang="en-GB" dirty="0" smtClean="0"/>
              <a:t>ownership (land, </a:t>
            </a:r>
            <a:r>
              <a:rPr lang="en-GB" dirty="0"/>
              <a:t>property, </a:t>
            </a:r>
            <a:r>
              <a:rPr lang="en-GB" dirty="0" smtClean="0"/>
              <a:t>inheritance, natural resources)</a:t>
            </a:r>
          </a:p>
          <a:p>
            <a:pPr lvl="2"/>
            <a:r>
              <a:rPr lang="en-GB" dirty="0" smtClean="0"/>
              <a:t>new </a:t>
            </a:r>
            <a:r>
              <a:rPr lang="en-GB" dirty="0"/>
              <a:t>technology </a:t>
            </a:r>
            <a:endParaRPr lang="en-GB" dirty="0" smtClean="0"/>
          </a:p>
          <a:p>
            <a:pPr lvl="2"/>
            <a:r>
              <a:rPr lang="en-GB" dirty="0" smtClean="0"/>
              <a:t>financial </a:t>
            </a:r>
            <a:r>
              <a:rPr lang="en-GB" dirty="0"/>
              <a:t>services, including </a:t>
            </a:r>
            <a:r>
              <a:rPr lang="en-GB" dirty="0" smtClean="0"/>
              <a:t>microfinance</a:t>
            </a:r>
            <a:endParaRPr lang="en-US" dirty="0"/>
          </a:p>
          <a:p>
            <a:pPr lvl="1"/>
            <a:r>
              <a:rPr lang="en-GB" b="1" dirty="0" smtClean="0"/>
              <a:t>Build </a:t>
            </a:r>
            <a:r>
              <a:rPr lang="en-GB" b="1" dirty="0"/>
              <a:t>the resilience </a:t>
            </a:r>
            <a:r>
              <a:rPr lang="en-GB" dirty="0"/>
              <a:t>of the poor and those in vulnerable situations and reduce their exposure </a:t>
            </a:r>
            <a:r>
              <a:rPr lang="en-GB" sz="1000" dirty="0"/>
              <a:t> </a:t>
            </a:r>
            <a:endParaRPr lang="en-GB" dirty="0"/>
          </a:p>
          <a:p>
            <a:pPr marL="0" indent="0">
              <a:buNone/>
            </a:pPr>
            <a:r>
              <a:rPr lang="en-GB" b="1" dirty="0" smtClean="0"/>
              <a:t>When is the goal achieved for persons with disabilities?</a:t>
            </a:r>
          </a:p>
          <a:p>
            <a:pPr lvl="1"/>
            <a:r>
              <a:rPr lang="en-GB" dirty="0" smtClean="0"/>
              <a:t>All are lifted out of extreme poverty, empowered, active contributors of society and enjoy equal rights</a:t>
            </a:r>
          </a:p>
          <a:p>
            <a:pPr lvl="1"/>
            <a:endParaRPr lang="en-US" dirty="0"/>
          </a:p>
          <a:p>
            <a:endParaRPr lang="en-US" dirty="0"/>
          </a:p>
        </p:txBody>
      </p:sp>
    </p:spTree>
    <p:extLst>
      <p:ext uri="{BB962C8B-B14F-4D97-AF65-F5344CB8AC3E}">
        <p14:creationId xmlns:p14="http://schemas.microsoft.com/office/powerpoint/2010/main" val="1518800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2: Zero Hunger</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853248"/>
            <a:ext cx="7762313" cy="5004752"/>
          </a:xfrm>
        </p:spPr>
      </p:pic>
    </p:spTree>
    <p:extLst>
      <p:ext uri="{BB962C8B-B14F-4D97-AF65-F5344CB8AC3E}">
        <p14:creationId xmlns:p14="http://schemas.microsoft.com/office/powerpoint/2010/main" val="772276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2: Zero Hunger</a:t>
            </a:r>
            <a:endParaRPr lang="en-US" dirty="0"/>
          </a:p>
        </p:txBody>
      </p:sp>
      <p:sp>
        <p:nvSpPr>
          <p:cNvPr id="3" name="Content Placeholder 2"/>
          <p:cNvSpPr>
            <a:spLocks noGrp="1"/>
          </p:cNvSpPr>
          <p:nvPr>
            <p:ph idx="1"/>
          </p:nvPr>
        </p:nvSpPr>
        <p:spPr>
          <a:xfrm>
            <a:off x="484710" y="1743075"/>
            <a:ext cx="7987778" cy="4505332"/>
          </a:xfrm>
        </p:spPr>
        <p:txBody>
          <a:bodyPr>
            <a:normAutofit/>
          </a:bodyPr>
          <a:lstStyle/>
          <a:p>
            <a:pPr marL="0" indent="0">
              <a:buNone/>
            </a:pPr>
            <a:r>
              <a:rPr lang="en-GB" b="1" dirty="0"/>
              <a:t>What it means for persons with disabilities: </a:t>
            </a:r>
            <a:endParaRPr lang="en-GB" b="1" dirty="0" smtClean="0"/>
          </a:p>
          <a:p>
            <a:pPr lvl="1"/>
            <a:r>
              <a:rPr lang="en-GB" b="1" dirty="0" smtClean="0"/>
              <a:t>End </a:t>
            </a:r>
            <a:r>
              <a:rPr lang="en-GB" b="1" dirty="0"/>
              <a:t>hunger and ensure access </a:t>
            </a:r>
            <a:r>
              <a:rPr lang="en-GB" b="1" dirty="0" smtClean="0"/>
              <a:t>for all people</a:t>
            </a:r>
            <a:r>
              <a:rPr lang="en-GB" dirty="0" smtClean="0"/>
              <a:t>—in </a:t>
            </a:r>
            <a:r>
              <a:rPr lang="en-GB" dirty="0"/>
              <a:t>particular the poor and </a:t>
            </a:r>
            <a:r>
              <a:rPr lang="en-GB" b="1" dirty="0"/>
              <a:t>people in vulnerable </a:t>
            </a:r>
            <a:r>
              <a:rPr lang="en-GB" b="1" dirty="0" smtClean="0"/>
              <a:t>situations</a:t>
            </a:r>
            <a:r>
              <a:rPr lang="en-GB" dirty="0" smtClean="0"/>
              <a:t>—to </a:t>
            </a:r>
            <a:r>
              <a:rPr lang="en-GB" dirty="0"/>
              <a:t>safe, nutritious and sufficient food all year round</a:t>
            </a:r>
            <a:endParaRPr lang="en-US" dirty="0"/>
          </a:p>
          <a:p>
            <a:pPr lvl="1"/>
            <a:r>
              <a:rPr lang="en-GB" b="1" dirty="0" smtClean="0"/>
              <a:t>End all </a:t>
            </a:r>
            <a:r>
              <a:rPr lang="en-GB" b="1" dirty="0"/>
              <a:t>forms of </a:t>
            </a:r>
            <a:r>
              <a:rPr lang="en-GB" b="1" dirty="0" smtClean="0"/>
              <a:t>malnutrition</a:t>
            </a:r>
            <a:endParaRPr lang="en-GB" dirty="0" smtClean="0"/>
          </a:p>
          <a:p>
            <a:pPr marL="0" indent="0">
              <a:buNone/>
            </a:pPr>
            <a:r>
              <a:rPr lang="en-GB" b="1" dirty="0" smtClean="0"/>
              <a:t>When </a:t>
            </a:r>
            <a:r>
              <a:rPr lang="en-GB" b="1" dirty="0"/>
              <a:t>is the goal achieved for persons with disabilities</a:t>
            </a:r>
            <a:r>
              <a:rPr lang="en-GB" b="1" dirty="0" smtClean="0"/>
              <a:t>?</a:t>
            </a:r>
            <a:r>
              <a:rPr lang="en-GB" dirty="0"/>
              <a:t> </a:t>
            </a:r>
            <a:endParaRPr lang="en-US" dirty="0"/>
          </a:p>
          <a:p>
            <a:pPr lvl="1"/>
            <a:r>
              <a:rPr lang="en-US" dirty="0" smtClean="0"/>
              <a:t>Food security is realized for persons with disabilities everywhere</a:t>
            </a:r>
          </a:p>
          <a:p>
            <a:pPr lvl="1"/>
            <a:r>
              <a:rPr lang="en-US" dirty="0" smtClean="0"/>
              <a:t>Final </a:t>
            </a:r>
            <a:r>
              <a:rPr lang="en-US" dirty="0"/>
              <a:t>report of the 1996 World Food Summit states that food security "exists when all people, at all times, have physical and economic access to sufficient, safe and nutritious food to meet their dietary needs and food preferences for an active and healthy </a:t>
            </a:r>
            <a:r>
              <a:rPr lang="en-US" dirty="0" smtClean="0"/>
              <a:t>life.”</a:t>
            </a:r>
            <a:endParaRPr lang="en-US" dirty="0"/>
          </a:p>
        </p:txBody>
      </p:sp>
    </p:spTree>
    <p:extLst>
      <p:ext uri="{BB962C8B-B14F-4D97-AF65-F5344CB8AC3E}">
        <p14:creationId xmlns:p14="http://schemas.microsoft.com/office/powerpoint/2010/main" val="561685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3: Health</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9" y="1853248"/>
            <a:ext cx="7762314" cy="5004752"/>
          </a:xfrm>
        </p:spPr>
      </p:pic>
    </p:spTree>
    <p:extLst>
      <p:ext uri="{BB962C8B-B14F-4D97-AF65-F5344CB8AC3E}">
        <p14:creationId xmlns:p14="http://schemas.microsoft.com/office/powerpoint/2010/main" val="2070188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3: Health</a:t>
            </a:r>
            <a:endParaRPr lang="en-US" dirty="0"/>
          </a:p>
        </p:txBody>
      </p:sp>
      <p:sp>
        <p:nvSpPr>
          <p:cNvPr id="3" name="Content Placeholder 2"/>
          <p:cNvSpPr>
            <a:spLocks noGrp="1"/>
          </p:cNvSpPr>
          <p:nvPr>
            <p:ph idx="1"/>
          </p:nvPr>
        </p:nvSpPr>
        <p:spPr>
          <a:xfrm>
            <a:off x="552966" y="1853248"/>
            <a:ext cx="7497020" cy="4195481"/>
          </a:xfrm>
        </p:spPr>
        <p:txBody>
          <a:bodyPr>
            <a:normAutofit lnSpcReduction="10000"/>
          </a:bodyPr>
          <a:lstStyle/>
          <a:p>
            <a:pPr marL="0" indent="0">
              <a:buNone/>
            </a:pPr>
            <a:r>
              <a:rPr lang="en-GB" b="1" dirty="0"/>
              <a:t>What it means for persons with disabilities: </a:t>
            </a:r>
            <a:endParaRPr lang="en-GB" dirty="0" smtClean="0"/>
          </a:p>
          <a:p>
            <a:pPr lvl="1"/>
            <a:r>
              <a:rPr lang="en-GB" b="1" dirty="0" smtClean="0"/>
              <a:t>Achieve </a:t>
            </a:r>
            <a:r>
              <a:rPr lang="en-GB" b="1" dirty="0"/>
              <a:t>universal health coverage</a:t>
            </a:r>
            <a:r>
              <a:rPr lang="en-GB" dirty="0"/>
              <a:t>, including financial risk protection, access to quality essential health-care services and access to safe, effective, quality and affordable essential medicines and vaccines </a:t>
            </a:r>
            <a:r>
              <a:rPr lang="en-GB" b="1" dirty="0"/>
              <a:t>for </a:t>
            </a:r>
            <a:r>
              <a:rPr lang="en-GB" b="1" dirty="0" smtClean="0"/>
              <a:t>all</a:t>
            </a:r>
            <a:r>
              <a:rPr lang="en-GB" dirty="0"/>
              <a:t> </a:t>
            </a:r>
            <a:endParaRPr lang="en-GB" dirty="0" smtClean="0"/>
          </a:p>
          <a:p>
            <a:pPr lvl="1"/>
            <a:r>
              <a:rPr lang="en-GB" dirty="0" smtClean="0"/>
              <a:t>To achieve </a:t>
            </a:r>
            <a:r>
              <a:rPr lang="en-GB" dirty="0"/>
              <a:t>universal health coverage and access to quality health </a:t>
            </a:r>
            <a:r>
              <a:rPr lang="en-GB" dirty="0" smtClean="0"/>
              <a:t>care are critical in particular reading it together with the principle </a:t>
            </a:r>
            <a:r>
              <a:rPr lang="en-GB" b="1" dirty="0" smtClean="0"/>
              <a:t>“No </a:t>
            </a:r>
            <a:r>
              <a:rPr lang="en-GB" b="1" dirty="0"/>
              <a:t>one must be left </a:t>
            </a:r>
            <a:r>
              <a:rPr lang="en-GB" b="1" dirty="0" smtClean="0"/>
              <a:t>behind” </a:t>
            </a:r>
            <a:r>
              <a:rPr lang="en-GB" dirty="0" smtClean="0"/>
              <a:t>– reinforced explicitly by Art 26. of the Agenda</a:t>
            </a:r>
            <a:endParaRPr lang="en-US" dirty="0"/>
          </a:p>
          <a:p>
            <a:pPr marL="0" indent="0">
              <a:buNone/>
            </a:pPr>
            <a:r>
              <a:rPr lang="en-GB" b="1" dirty="0" smtClean="0"/>
              <a:t>When </a:t>
            </a:r>
            <a:r>
              <a:rPr lang="en-GB" b="1" dirty="0"/>
              <a:t>is the goal achieved for persons with disabilities</a:t>
            </a:r>
            <a:r>
              <a:rPr lang="en-GB" b="1" dirty="0" smtClean="0"/>
              <a:t>?</a:t>
            </a:r>
          </a:p>
          <a:p>
            <a:pPr lvl="1"/>
            <a:r>
              <a:rPr lang="en-US" dirty="0" smtClean="0"/>
              <a:t>Access </a:t>
            </a:r>
            <a:r>
              <a:rPr lang="en-US" dirty="0"/>
              <a:t>to universal </a:t>
            </a:r>
            <a:r>
              <a:rPr lang="en-US" dirty="0" smtClean="0"/>
              <a:t>health coverage and health </a:t>
            </a:r>
            <a:r>
              <a:rPr lang="en-US" dirty="0"/>
              <a:t>care services </a:t>
            </a:r>
            <a:r>
              <a:rPr lang="en-US" dirty="0" smtClean="0"/>
              <a:t>is realized including for health costs related to disability</a:t>
            </a:r>
            <a:endParaRPr lang="en-GB" dirty="0" smtClean="0"/>
          </a:p>
        </p:txBody>
      </p:sp>
    </p:spTree>
    <p:extLst>
      <p:ext uri="{BB962C8B-B14F-4D97-AF65-F5344CB8AC3E}">
        <p14:creationId xmlns:p14="http://schemas.microsoft.com/office/powerpoint/2010/main" val="618947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4: Quality and Inclusive Education</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9" y="1853248"/>
            <a:ext cx="7762314" cy="5004752"/>
          </a:xfrm>
        </p:spPr>
      </p:pic>
    </p:spTree>
    <p:extLst>
      <p:ext uri="{BB962C8B-B14F-4D97-AF65-F5344CB8AC3E}">
        <p14:creationId xmlns:p14="http://schemas.microsoft.com/office/powerpoint/2010/main" val="3540499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4: Quality and Inclusive Education</a:t>
            </a:r>
            <a:endParaRPr lang="en-US" dirty="0"/>
          </a:p>
        </p:txBody>
      </p:sp>
      <p:sp>
        <p:nvSpPr>
          <p:cNvPr id="3" name="Content Placeholder 2"/>
          <p:cNvSpPr>
            <a:spLocks noGrp="1"/>
          </p:cNvSpPr>
          <p:nvPr>
            <p:ph idx="1"/>
          </p:nvPr>
        </p:nvSpPr>
        <p:spPr>
          <a:xfrm>
            <a:off x="484709" y="1871658"/>
            <a:ext cx="8087791" cy="4600575"/>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Ensure </a:t>
            </a:r>
            <a:r>
              <a:rPr lang="en-GB" dirty="0"/>
              <a:t>that </a:t>
            </a:r>
            <a:r>
              <a:rPr lang="en-GB" b="1" dirty="0"/>
              <a:t>all girls and </a:t>
            </a:r>
            <a:r>
              <a:rPr lang="en-GB" b="1" dirty="0" smtClean="0"/>
              <a:t>boys: </a:t>
            </a:r>
          </a:p>
          <a:p>
            <a:pPr lvl="2"/>
            <a:r>
              <a:rPr lang="en-GB" b="1" dirty="0" smtClean="0"/>
              <a:t>complete </a:t>
            </a:r>
            <a:r>
              <a:rPr lang="en-GB" dirty="0"/>
              <a:t>free, equitable and quality primary and secondary </a:t>
            </a:r>
            <a:endParaRPr lang="en-GB" dirty="0" smtClean="0"/>
          </a:p>
          <a:p>
            <a:pPr lvl="2"/>
            <a:r>
              <a:rPr lang="en-GB" b="1" dirty="0" smtClean="0"/>
              <a:t>have </a:t>
            </a:r>
            <a:r>
              <a:rPr lang="en-GB" b="1" dirty="0"/>
              <a:t>access </a:t>
            </a:r>
            <a:r>
              <a:rPr lang="en-GB" dirty="0"/>
              <a:t>to quality early childhood development, care and pre-primary </a:t>
            </a:r>
            <a:r>
              <a:rPr lang="en-GB" dirty="0" smtClean="0"/>
              <a:t>education</a:t>
            </a:r>
          </a:p>
          <a:p>
            <a:pPr lvl="2"/>
            <a:r>
              <a:rPr lang="en-GB" dirty="0" smtClean="0"/>
              <a:t>have </a:t>
            </a:r>
            <a:r>
              <a:rPr lang="en-GB" b="1" dirty="0" smtClean="0"/>
              <a:t>equal access to </a:t>
            </a:r>
            <a:r>
              <a:rPr lang="en-GB" dirty="0"/>
              <a:t>affordable and quality technical, vocational and tertiary education, including university</a:t>
            </a:r>
            <a:endParaRPr lang="en-US" dirty="0"/>
          </a:p>
          <a:p>
            <a:pPr lvl="1"/>
            <a:r>
              <a:rPr lang="en-GB" b="1" dirty="0" smtClean="0"/>
              <a:t>Eliminate </a:t>
            </a:r>
            <a:r>
              <a:rPr lang="en-GB" b="1" dirty="0"/>
              <a:t>gender disparities in education and ensure equal access to all levels of education and vocational training for the vulnerable, including persons with </a:t>
            </a:r>
            <a:r>
              <a:rPr lang="en-GB" b="1" dirty="0" smtClean="0"/>
              <a:t>disabilities</a:t>
            </a:r>
          </a:p>
          <a:p>
            <a:pPr lvl="1"/>
            <a:r>
              <a:rPr lang="en-GB" b="1" dirty="0" smtClean="0"/>
              <a:t>Build </a:t>
            </a:r>
            <a:r>
              <a:rPr lang="en-GB" b="1" dirty="0"/>
              <a:t>and upgrade education facilities that are child, disability and gender sensitive</a:t>
            </a:r>
            <a:r>
              <a:rPr lang="en-GB" dirty="0"/>
              <a:t> </a:t>
            </a:r>
            <a:endParaRPr lang="en-GB" dirty="0" smtClean="0"/>
          </a:p>
          <a:p>
            <a:pPr marL="0" indent="0">
              <a:buNone/>
            </a:pPr>
            <a:r>
              <a:rPr lang="en-GB" b="1" dirty="0" smtClean="0"/>
              <a:t>When is the goal achieved for persons with disabilities?</a:t>
            </a:r>
          </a:p>
          <a:p>
            <a:pPr lvl="1"/>
            <a:r>
              <a:rPr lang="en-US" dirty="0" smtClean="0"/>
              <a:t>When </a:t>
            </a:r>
            <a:r>
              <a:rPr lang="en-US" dirty="0"/>
              <a:t>inclusive, accessible and quality education for children and persons with disabilities </a:t>
            </a:r>
            <a:r>
              <a:rPr lang="en-US" dirty="0" smtClean="0"/>
              <a:t>is realized at </a:t>
            </a:r>
            <a:r>
              <a:rPr lang="en-US" dirty="0"/>
              <a:t>all levels (primary, secondary, tertiary, and vocational training</a:t>
            </a:r>
            <a:r>
              <a:rPr lang="en-US" dirty="0" smtClean="0"/>
              <a:t>) leading to relevant and effective learning outcomes</a:t>
            </a:r>
            <a:endParaRPr lang="en-GB" b="1" dirty="0" smtClean="0"/>
          </a:p>
          <a:p>
            <a:pPr lvl="1"/>
            <a:endParaRPr lang="en-GB" b="1" dirty="0"/>
          </a:p>
          <a:p>
            <a:endParaRPr lang="en-GB" dirty="0"/>
          </a:p>
          <a:p>
            <a:endParaRPr lang="en-US" dirty="0"/>
          </a:p>
        </p:txBody>
      </p:sp>
    </p:spTree>
    <p:extLst>
      <p:ext uri="{BB962C8B-B14F-4D97-AF65-F5344CB8AC3E}">
        <p14:creationId xmlns:p14="http://schemas.microsoft.com/office/powerpoint/2010/main" val="1044724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5: Gender </a:t>
            </a:r>
            <a:r>
              <a:rPr lang="en-US" dirty="0"/>
              <a:t>E</a:t>
            </a:r>
            <a:r>
              <a:rPr lang="en-US" dirty="0" smtClean="0"/>
              <a:t>quality</a:t>
            </a:r>
            <a:endParaRPr lang="en-US" dirty="0"/>
          </a:p>
        </p:txBody>
      </p:sp>
      <p:pic>
        <p:nvPicPr>
          <p:cNvPr id="8"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9" y="1853248"/>
            <a:ext cx="7762314" cy="5004751"/>
          </a:xfrm>
        </p:spPr>
      </p:pic>
    </p:spTree>
    <p:extLst>
      <p:ext uri="{BB962C8B-B14F-4D97-AF65-F5344CB8AC3E}">
        <p14:creationId xmlns:p14="http://schemas.microsoft.com/office/powerpoint/2010/main" val="90421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84709" y="1430757"/>
            <a:ext cx="8117423" cy="4478983"/>
          </a:xfrm>
        </p:spPr>
        <p:txBody>
          <a:bodyPr>
            <a:normAutofit/>
          </a:bodyPr>
          <a:lstStyle/>
          <a:p>
            <a:pPr marL="0" indent="0">
              <a:buNone/>
            </a:pPr>
            <a:r>
              <a:rPr lang="en-US" sz="2400" dirty="0" smtClean="0"/>
              <a:t>The 2030 Agenda was the outcome of the post-2015 intergovernmental negotiations. The 2030 Agenda </a:t>
            </a:r>
            <a:r>
              <a:rPr lang="en-US" sz="2400" dirty="0"/>
              <a:t>is a substantive 35-page document containing five </a:t>
            </a:r>
            <a:r>
              <a:rPr lang="en-US" sz="2400" dirty="0" smtClean="0"/>
              <a:t>sections</a:t>
            </a:r>
            <a:r>
              <a:rPr lang="en-US" sz="2400" dirty="0"/>
              <a:t>: </a:t>
            </a:r>
          </a:p>
          <a:p>
            <a:pPr marL="457200" indent="-457200">
              <a:buFont typeface="+mj-lt"/>
              <a:buAutoNum type="arabicPeriod"/>
            </a:pPr>
            <a:r>
              <a:rPr lang="en-US" sz="2400" dirty="0" smtClean="0"/>
              <a:t>Preamble </a:t>
            </a:r>
            <a:endParaRPr lang="en-US" sz="2400" dirty="0"/>
          </a:p>
          <a:p>
            <a:pPr marL="457200" indent="-457200">
              <a:buFont typeface="+mj-lt"/>
              <a:buAutoNum type="arabicPeriod"/>
            </a:pPr>
            <a:r>
              <a:rPr lang="en-US" sz="2400" dirty="0" smtClean="0"/>
              <a:t>Declaration </a:t>
            </a:r>
          </a:p>
          <a:p>
            <a:pPr marL="457200" indent="-457200">
              <a:buFont typeface="+mj-lt"/>
              <a:buAutoNum type="arabicPeriod"/>
            </a:pPr>
            <a:r>
              <a:rPr lang="en-US" sz="2400" dirty="0" smtClean="0"/>
              <a:t>Sustainable </a:t>
            </a:r>
            <a:r>
              <a:rPr lang="en-US" sz="2400" dirty="0"/>
              <a:t>Development Goals and targets</a:t>
            </a:r>
          </a:p>
          <a:p>
            <a:pPr marL="457200" indent="-457200">
              <a:buFont typeface="+mj-lt"/>
              <a:buAutoNum type="arabicPeriod"/>
            </a:pPr>
            <a:r>
              <a:rPr lang="en-US" sz="2400" dirty="0" smtClean="0"/>
              <a:t>Means </a:t>
            </a:r>
            <a:r>
              <a:rPr lang="en-US" sz="2400" dirty="0"/>
              <a:t>of implementation and the Global </a:t>
            </a:r>
            <a:r>
              <a:rPr lang="en-US" sz="2400" dirty="0" smtClean="0"/>
              <a:t>Partnership </a:t>
            </a:r>
          </a:p>
          <a:p>
            <a:pPr marL="457200" indent="-457200">
              <a:buFont typeface="+mj-lt"/>
              <a:buAutoNum type="arabicPeriod"/>
            </a:pPr>
            <a:r>
              <a:rPr lang="en-US" sz="2400" dirty="0" smtClean="0"/>
              <a:t>Follow-up </a:t>
            </a:r>
            <a:r>
              <a:rPr lang="en-US" sz="2400" dirty="0"/>
              <a:t>and </a:t>
            </a:r>
            <a:r>
              <a:rPr lang="en-US" sz="2400" dirty="0" smtClean="0"/>
              <a:t>Review</a:t>
            </a:r>
            <a:endParaRPr lang="en-US" sz="2400" dirty="0"/>
          </a:p>
          <a:p>
            <a:pPr marL="0" indent="0">
              <a:buNone/>
            </a:pPr>
            <a:endParaRPr lang="en-US" dirty="0"/>
          </a:p>
        </p:txBody>
      </p:sp>
    </p:spTree>
    <p:extLst>
      <p:ext uri="{BB962C8B-B14F-4D97-AF65-F5344CB8AC3E}">
        <p14:creationId xmlns:p14="http://schemas.microsoft.com/office/powerpoint/2010/main" val="2703128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5: Gender </a:t>
            </a:r>
            <a:r>
              <a:rPr lang="en-US" dirty="0"/>
              <a:t>E</a:t>
            </a:r>
            <a:r>
              <a:rPr lang="en-US" dirty="0" smtClean="0"/>
              <a:t>quality</a:t>
            </a:r>
            <a:endParaRPr lang="en-US" dirty="0"/>
          </a:p>
        </p:txBody>
      </p:sp>
      <p:sp>
        <p:nvSpPr>
          <p:cNvPr id="3" name="Content Placeholder 2"/>
          <p:cNvSpPr>
            <a:spLocks noGrp="1"/>
          </p:cNvSpPr>
          <p:nvPr>
            <p:ph idx="1"/>
          </p:nvPr>
        </p:nvSpPr>
        <p:spPr>
          <a:xfrm>
            <a:off x="484710" y="1320212"/>
            <a:ext cx="8044928" cy="5223463"/>
          </a:xfrm>
        </p:spPr>
        <p:txBody>
          <a:bodyPr>
            <a:normAutofit lnSpcReduction="10000"/>
          </a:bodyPr>
          <a:lstStyle/>
          <a:p>
            <a:pPr marL="0" indent="0">
              <a:buNone/>
            </a:pPr>
            <a:r>
              <a:rPr lang="en-GB" b="1" dirty="0"/>
              <a:t>What it means for persons with disabilities: </a:t>
            </a:r>
            <a:endParaRPr lang="en-GB" b="1" dirty="0" smtClean="0"/>
          </a:p>
          <a:p>
            <a:pPr lvl="1"/>
            <a:r>
              <a:rPr lang="en-GB" dirty="0" smtClean="0"/>
              <a:t>End </a:t>
            </a:r>
            <a:r>
              <a:rPr lang="en-GB" dirty="0"/>
              <a:t>all forms of discrimination against </a:t>
            </a:r>
            <a:r>
              <a:rPr lang="en-GB" b="1" dirty="0"/>
              <a:t>all women and girls everywhere</a:t>
            </a:r>
            <a:endParaRPr lang="en-US" b="1" dirty="0"/>
          </a:p>
          <a:p>
            <a:pPr lvl="1"/>
            <a:r>
              <a:rPr lang="en-GB" dirty="0" smtClean="0"/>
              <a:t>Eliminate </a:t>
            </a:r>
            <a:r>
              <a:rPr lang="en-GB" dirty="0"/>
              <a:t>all forms of violence </a:t>
            </a:r>
            <a:endParaRPr lang="en-GB" dirty="0" smtClean="0"/>
          </a:p>
          <a:p>
            <a:pPr lvl="1"/>
            <a:r>
              <a:rPr lang="en-GB" dirty="0" smtClean="0"/>
              <a:t>Eliminate </a:t>
            </a:r>
            <a:r>
              <a:rPr lang="en-GB" dirty="0"/>
              <a:t>all harmful practices, such as child, early and forced marriage and female genital </a:t>
            </a:r>
            <a:r>
              <a:rPr lang="en-GB" dirty="0" smtClean="0"/>
              <a:t>mutilation</a:t>
            </a:r>
            <a:endParaRPr lang="en-US" dirty="0"/>
          </a:p>
          <a:p>
            <a:pPr lvl="1"/>
            <a:r>
              <a:rPr lang="en-GB" dirty="0" smtClean="0"/>
              <a:t>Ensure </a:t>
            </a:r>
            <a:r>
              <a:rPr lang="en-GB" dirty="0"/>
              <a:t>women’s full and effective participation and equal opportunities for leadership at all levels of decision-making in political, economic and public </a:t>
            </a:r>
            <a:r>
              <a:rPr lang="en-GB" dirty="0" smtClean="0"/>
              <a:t>life</a:t>
            </a:r>
            <a:endParaRPr lang="en-US" dirty="0"/>
          </a:p>
          <a:p>
            <a:pPr lvl="1"/>
            <a:r>
              <a:rPr lang="en-GB" dirty="0" smtClean="0"/>
              <a:t>Ensure </a:t>
            </a:r>
            <a:r>
              <a:rPr lang="en-GB" b="1" dirty="0"/>
              <a:t>universal access</a:t>
            </a:r>
            <a:r>
              <a:rPr lang="en-GB" dirty="0"/>
              <a:t> to sexual and reproductive health and reproductive rights </a:t>
            </a:r>
            <a:endParaRPr lang="en-GB" dirty="0" smtClean="0"/>
          </a:p>
          <a:p>
            <a:pPr marL="0" indent="0">
              <a:buNone/>
            </a:pPr>
            <a:r>
              <a:rPr lang="en-GB" b="1" dirty="0" smtClean="0"/>
              <a:t>When </a:t>
            </a:r>
            <a:r>
              <a:rPr lang="en-GB" b="1" dirty="0"/>
              <a:t>is the goal achieved for persons with disabilities</a:t>
            </a:r>
            <a:r>
              <a:rPr lang="en-GB" b="1" dirty="0" smtClean="0"/>
              <a:t>?</a:t>
            </a:r>
          </a:p>
          <a:p>
            <a:pPr lvl="1"/>
            <a:r>
              <a:rPr lang="en-US" dirty="0"/>
              <a:t>To end violence and discrimination towards girls and women with disabilities or towards women </a:t>
            </a:r>
            <a:r>
              <a:rPr lang="en-US" dirty="0" smtClean="0"/>
              <a:t>with children with disabilities, </a:t>
            </a:r>
            <a:r>
              <a:rPr lang="en-US" dirty="0"/>
              <a:t>to ensure </a:t>
            </a:r>
            <a:r>
              <a:rPr lang="en-US" dirty="0" smtClean="0"/>
              <a:t>that both </a:t>
            </a:r>
            <a:r>
              <a:rPr lang="en-US" dirty="0"/>
              <a:t>are not excluded from society and treated </a:t>
            </a:r>
            <a:r>
              <a:rPr lang="en-US" dirty="0" smtClean="0"/>
              <a:t>equally</a:t>
            </a:r>
            <a:endParaRPr lang="en-GB" b="1" dirty="0"/>
          </a:p>
          <a:p>
            <a:endParaRPr lang="en-GB" dirty="0"/>
          </a:p>
          <a:p>
            <a:endParaRPr lang="en-US" dirty="0"/>
          </a:p>
        </p:txBody>
      </p:sp>
    </p:spTree>
    <p:extLst>
      <p:ext uri="{BB962C8B-B14F-4D97-AF65-F5344CB8AC3E}">
        <p14:creationId xmlns:p14="http://schemas.microsoft.com/office/powerpoint/2010/main" val="1928269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6: Water and Sanitation</a:t>
            </a:r>
            <a:endParaRPr lang="en-US" dirty="0"/>
          </a:p>
        </p:txBody>
      </p:sp>
      <p:pic>
        <p:nvPicPr>
          <p:cNvPr id="5"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8" y="1853248"/>
            <a:ext cx="7762312" cy="5004751"/>
          </a:xfrm>
        </p:spPr>
      </p:pic>
    </p:spTree>
    <p:extLst>
      <p:ext uri="{BB962C8B-B14F-4D97-AF65-F5344CB8AC3E}">
        <p14:creationId xmlns:p14="http://schemas.microsoft.com/office/powerpoint/2010/main" val="12467409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6: Water and Sanitation</a:t>
            </a:r>
            <a:endParaRPr lang="en-US" dirty="0"/>
          </a:p>
        </p:txBody>
      </p:sp>
      <p:sp>
        <p:nvSpPr>
          <p:cNvPr id="3" name="Content Placeholder 2"/>
          <p:cNvSpPr>
            <a:spLocks noGrp="1"/>
          </p:cNvSpPr>
          <p:nvPr>
            <p:ph idx="1"/>
          </p:nvPr>
        </p:nvSpPr>
        <p:spPr>
          <a:xfrm>
            <a:off x="484709" y="2052925"/>
            <a:ext cx="8116366" cy="4619338"/>
          </a:xfrm>
        </p:spPr>
        <p:txBody>
          <a:bodyPr>
            <a:normAutofit/>
          </a:bodyPr>
          <a:lstStyle/>
          <a:p>
            <a:pPr marL="0" indent="0">
              <a:buNone/>
            </a:pPr>
            <a:r>
              <a:rPr lang="en-GB" b="1" dirty="0"/>
              <a:t>What it means for persons with disabilities: </a:t>
            </a:r>
            <a:endParaRPr lang="en-GB" b="1" dirty="0" smtClean="0"/>
          </a:p>
          <a:p>
            <a:pPr lvl="1"/>
            <a:r>
              <a:rPr lang="en-GB" b="1" dirty="0" smtClean="0"/>
              <a:t>Achieve</a:t>
            </a:r>
            <a:r>
              <a:rPr lang="en-GB" dirty="0" smtClean="0"/>
              <a:t> </a:t>
            </a:r>
            <a:r>
              <a:rPr lang="en-GB" b="1" dirty="0"/>
              <a:t>universal and equitable access to safe and affordable drinking water for all</a:t>
            </a:r>
            <a:endParaRPr lang="en-US" b="1" dirty="0"/>
          </a:p>
          <a:p>
            <a:pPr lvl="1"/>
            <a:r>
              <a:rPr lang="en-GB" dirty="0" smtClean="0"/>
              <a:t>Achieve </a:t>
            </a:r>
            <a:r>
              <a:rPr lang="en-GB" dirty="0"/>
              <a:t>access to adequate and equitable </a:t>
            </a:r>
            <a:r>
              <a:rPr lang="en-GB" b="1" dirty="0"/>
              <a:t>sanitation and hygiene for all </a:t>
            </a:r>
            <a:r>
              <a:rPr lang="en-GB" dirty="0"/>
              <a:t>and end open defecation, paying special attention to the needs of women and girls and those in </a:t>
            </a:r>
            <a:r>
              <a:rPr lang="en-GB" b="1" dirty="0"/>
              <a:t>vulnerable situations</a:t>
            </a:r>
            <a:r>
              <a:rPr lang="en-US" b="1" dirty="0"/>
              <a:t> </a:t>
            </a:r>
            <a:endParaRPr lang="en-GB" b="1" dirty="0"/>
          </a:p>
          <a:p>
            <a:pPr marL="0" indent="0">
              <a:buNone/>
            </a:pPr>
            <a:r>
              <a:rPr lang="en-GB" b="1" dirty="0" smtClean="0"/>
              <a:t>When </a:t>
            </a:r>
            <a:r>
              <a:rPr lang="en-GB" b="1" dirty="0"/>
              <a:t>is the goal achieved for persons with disabilities?</a:t>
            </a:r>
          </a:p>
          <a:p>
            <a:pPr lvl="1"/>
            <a:r>
              <a:rPr lang="en-US" dirty="0" smtClean="0"/>
              <a:t>Access </a:t>
            </a:r>
            <a:r>
              <a:rPr lang="en-US" dirty="0"/>
              <a:t>to safe drinking water and sanitation is </a:t>
            </a:r>
            <a:r>
              <a:rPr lang="en-US" dirty="0" smtClean="0"/>
              <a:t>provided</a:t>
            </a:r>
            <a:endParaRPr lang="en-GB" dirty="0"/>
          </a:p>
          <a:p>
            <a:endParaRPr lang="en-US" dirty="0"/>
          </a:p>
        </p:txBody>
      </p:sp>
    </p:spTree>
    <p:extLst>
      <p:ext uri="{BB962C8B-B14F-4D97-AF65-F5344CB8AC3E}">
        <p14:creationId xmlns:p14="http://schemas.microsoft.com/office/powerpoint/2010/main" val="2010397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7: Energy</a:t>
            </a:r>
            <a:endParaRPr lang="en-US" dirty="0"/>
          </a:p>
        </p:txBody>
      </p:sp>
      <p:pic>
        <p:nvPicPr>
          <p:cNvPr id="5"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8" y="1853248"/>
            <a:ext cx="7762312" cy="5004750"/>
          </a:xfrm>
        </p:spPr>
      </p:pic>
    </p:spTree>
    <p:extLst>
      <p:ext uri="{BB962C8B-B14F-4D97-AF65-F5344CB8AC3E}">
        <p14:creationId xmlns:p14="http://schemas.microsoft.com/office/powerpoint/2010/main" val="1544600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7: Energy</a:t>
            </a:r>
            <a:endParaRPr lang="en-US" dirty="0"/>
          </a:p>
        </p:txBody>
      </p:sp>
      <p:sp>
        <p:nvSpPr>
          <p:cNvPr id="3" name="Content Placeholder 2"/>
          <p:cNvSpPr>
            <a:spLocks noGrp="1"/>
          </p:cNvSpPr>
          <p:nvPr>
            <p:ph idx="1"/>
          </p:nvPr>
        </p:nvSpPr>
        <p:spPr>
          <a:xfrm>
            <a:off x="484709" y="2052925"/>
            <a:ext cx="7483633" cy="4195481"/>
          </a:xfrm>
        </p:spPr>
        <p:txBody>
          <a:bodyPr>
            <a:normAutofit/>
          </a:bodyPr>
          <a:lstStyle/>
          <a:p>
            <a:pPr marL="0" indent="0">
              <a:buNone/>
            </a:pPr>
            <a:r>
              <a:rPr lang="en-GB" b="1" dirty="0"/>
              <a:t>What it means for persons with disabilities: </a:t>
            </a:r>
          </a:p>
          <a:p>
            <a:pPr lvl="1"/>
            <a:r>
              <a:rPr lang="en-GB" dirty="0" smtClean="0"/>
              <a:t>Ensure </a:t>
            </a:r>
            <a:r>
              <a:rPr lang="en-GB" dirty="0"/>
              <a:t>universal access to affordable, reliable and modern </a:t>
            </a:r>
            <a:r>
              <a:rPr lang="en-GB" b="1" dirty="0"/>
              <a:t>energy </a:t>
            </a:r>
            <a:r>
              <a:rPr lang="en-GB" b="1" dirty="0" smtClean="0"/>
              <a:t>services for all</a:t>
            </a:r>
            <a:endParaRPr lang="en-US" b="1" dirty="0"/>
          </a:p>
          <a:p>
            <a:pPr marL="0" indent="0">
              <a:buNone/>
            </a:pPr>
            <a:r>
              <a:rPr lang="en-GB" b="1" dirty="0" smtClean="0"/>
              <a:t>When </a:t>
            </a:r>
            <a:r>
              <a:rPr lang="en-GB" b="1" dirty="0"/>
              <a:t>is the goal achieved for persons with disabilities</a:t>
            </a:r>
            <a:r>
              <a:rPr lang="en-GB" b="1" dirty="0" smtClean="0"/>
              <a:t>?</a:t>
            </a:r>
            <a:endParaRPr lang="en-GB" dirty="0" smtClean="0"/>
          </a:p>
          <a:p>
            <a:pPr lvl="1"/>
            <a:r>
              <a:rPr lang="en-GB" dirty="0" smtClean="0"/>
              <a:t>When </a:t>
            </a:r>
            <a:r>
              <a:rPr lang="en-US" dirty="0" smtClean="0"/>
              <a:t>households </a:t>
            </a:r>
            <a:r>
              <a:rPr lang="en-US" dirty="0"/>
              <a:t>with persons with disabilities have access to </a:t>
            </a:r>
            <a:r>
              <a:rPr lang="en-US" dirty="0" smtClean="0"/>
              <a:t>electricity</a:t>
            </a:r>
            <a:endParaRPr lang="en-GB" dirty="0"/>
          </a:p>
          <a:p>
            <a:endParaRPr lang="en-US" dirty="0"/>
          </a:p>
        </p:txBody>
      </p:sp>
    </p:spTree>
    <p:extLst>
      <p:ext uri="{BB962C8B-B14F-4D97-AF65-F5344CB8AC3E}">
        <p14:creationId xmlns:p14="http://schemas.microsoft.com/office/powerpoint/2010/main" val="1075580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8: Employment</a:t>
            </a:r>
            <a:endParaRPr lang="en-US" dirty="0"/>
          </a:p>
        </p:txBody>
      </p:sp>
      <p:pic>
        <p:nvPicPr>
          <p:cNvPr id="7" name="Content Placeholder 6" descr="SDG Goal 8, Employment, is linked to CRPD Article 27, Work and employment"/>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52519" y="901757"/>
            <a:ext cx="10129838" cy="6531214"/>
          </a:xfrm>
        </p:spPr>
      </p:pic>
    </p:spTree>
    <p:extLst>
      <p:ext uri="{BB962C8B-B14F-4D97-AF65-F5344CB8AC3E}">
        <p14:creationId xmlns:p14="http://schemas.microsoft.com/office/powerpoint/2010/main" val="1649864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8: Employment</a:t>
            </a:r>
            <a:endParaRPr lang="en-US" dirty="0"/>
          </a:p>
        </p:txBody>
      </p:sp>
      <p:sp>
        <p:nvSpPr>
          <p:cNvPr id="3" name="Content Placeholder 2"/>
          <p:cNvSpPr>
            <a:spLocks noGrp="1"/>
          </p:cNvSpPr>
          <p:nvPr>
            <p:ph idx="1"/>
          </p:nvPr>
        </p:nvSpPr>
        <p:spPr>
          <a:xfrm>
            <a:off x="484709" y="1400175"/>
            <a:ext cx="7944916" cy="4848231"/>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Promote </a:t>
            </a:r>
            <a:r>
              <a:rPr lang="en-GB" dirty="0"/>
              <a:t>development-oriented policies that support productive activities, decent job creation, entrepreneurship, creativity and innovation, and encourage the formalization and growth of micro-, small- and medium-sized enterprises, including through </a:t>
            </a:r>
            <a:r>
              <a:rPr lang="en-GB" b="1" dirty="0"/>
              <a:t>access to financial services</a:t>
            </a:r>
            <a:endParaRPr lang="en-US" b="1" dirty="0"/>
          </a:p>
          <a:p>
            <a:pPr lvl="1"/>
            <a:r>
              <a:rPr lang="en-GB" b="1" dirty="0" smtClean="0"/>
              <a:t>Achieve </a:t>
            </a:r>
            <a:r>
              <a:rPr lang="en-GB" b="1" dirty="0"/>
              <a:t>full and productive employment and decent work for all women and men, including for young people and persons with disabilities, and equal pay for work of equal value</a:t>
            </a:r>
            <a:endParaRPr lang="en-US" b="1" dirty="0"/>
          </a:p>
          <a:p>
            <a:pPr marL="0" indent="0">
              <a:buNone/>
            </a:pPr>
            <a:r>
              <a:rPr lang="en-GB" b="1" dirty="0" smtClean="0"/>
              <a:t>When </a:t>
            </a:r>
            <a:r>
              <a:rPr lang="en-GB" b="1" dirty="0"/>
              <a:t>is the goal achieved for persons with disabilities</a:t>
            </a:r>
            <a:r>
              <a:rPr lang="en-GB" b="1" dirty="0" smtClean="0"/>
              <a:t>?</a:t>
            </a:r>
          </a:p>
          <a:p>
            <a:pPr lvl="1"/>
            <a:r>
              <a:rPr lang="en-US" dirty="0"/>
              <a:t>The expansion of anti-discrimination provisions in </a:t>
            </a:r>
            <a:r>
              <a:rPr lang="en-US" dirty="0" err="1"/>
              <a:t>labour</a:t>
            </a:r>
            <a:r>
              <a:rPr lang="en-US" dirty="0"/>
              <a:t> and </a:t>
            </a:r>
            <a:r>
              <a:rPr lang="en-US" dirty="0" err="1"/>
              <a:t>labour</a:t>
            </a:r>
            <a:r>
              <a:rPr lang="en-US" dirty="0"/>
              <a:t>-related </a:t>
            </a:r>
            <a:r>
              <a:rPr lang="en-US" dirty="0" smtClean="0"/>
              <a:t>laws</a:t>
            </a:r>
          </a:p>
          <a:p>
            <a:pPr lvl="1"/>
            <a:r>
              <a:rPr lang="en-US" dirty="0"/>
              <a:t>T</a:t>
            </a:r>
            <a:r>
              <a:rPr lang="en-US" dirty="0" smtClean="0"/>
              <a:t>he </a:t>
            </a:r>
            <a:r>
              <a:rPr lang="en-US" dirty="0"/>
              <a:t>realization for reasonable accommodation and creating more inclusive mainstream initiatives to promote full and productive employment for persons with </a:t>
            </a:r>
            <a:r>
              <a:rPr lang="en-US" dirty="0" smtClean="0"/>
              <a:t>disabilities</a:t>
            </a:r>
          </a:p>
          <a:p>
            <a:pPr lvl="1"/>
            <a:r>
              <a:rPr lang="en-US" dirty="0"/>
              <a:t>A</a:t>
            </a:r>
            <a:r>
              <a:rPr lang="en-US" dirty="0" smtClean="0"/>
              <a:t>ccess to training and vocational education courses</a:t>
            </a:r>
          </a:p>
          <a:p>
            <a:pPr lvl="1"/>
            <a:r>
              <a:rPr lang="en-US" dirty="0"/>
              <a:t>A</a:t>
            </a:r>
            <a:r>
              <a:rPr lang="en-US" dirty="0" smtClean="0"/>
              <a:t>ccess to bank loans and micro-finances to start-up businesses</a:t>
            </a:r>
            <a:endParaRPr lang="en-GB" dirty="0"/>
          </a:p>
          <a:p>
            <a:endParaRPr lang="en-US" dirty="0"/>
          </a:p>
        </p:txBody>
      </p:sp>
    </p:spTree>
    <p:extLst>
      <p:ext uri="{BB962C8B-B14F-4D97-AF65-F5344CB8AC3E}">
        <p14:creationId xmlns:p14="http://schemas.microsoft.com/office/powerpoint/2010/main" val="1660825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72" y="280263"/>
            <a:ext cx="7055380" cy="1400530"/>
          </a:xfrm>
        </p:spPr>
        <p:txBody>
          <a:bodyPr>
            <a:normAutofit fontScale="90000"/>
          </a:bodyPr>
          <a:lstStyle/>
          <a:p>
            <a:r>
              <a:rPr lang="en-US" dirty="0" smtClean="0"/>
              <a:t>Goal 9: Industry</a:t>
            </a:r>
            <a:r>
              <a:rPr lang="en-US" dirty="0"/>
              <a:t>, Innovation and Infrastructure</a:t>
            </a:r>
          </a:p>
        </p:txBody>
      </p:sp>
      <p:pic>
        <p:nvPicPr>
          <p:cNvPr id="7" name="Content Placeholder 6" descr="SDG Goal 9, Industry, INnovation and Infrastructure is linked to CRPD Article 9, Right to Life; Article 20, Personal Mobility; and Article 21 Freedom of expression and opinion, and access to information"/>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57275" y="980528"/>
            <a:ext cx="10201275" cy="6577273"/>
          </a:xfrm>
        </p:spPr>
      </p:pic>
    </p:spTree>
    <p:extLst>
      <p:ext uri="{BB962C8B-B14F-4D97-AF65-F5344CB8AC3E}">
        <p14:creationId xmlns:p14="http://schemas.microsoft.com/office/powerpoint/2010/main" val="786051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9: Industry, Innovation and Infrastructure</a:t>
            </a:r>
            <a:endParaRPr lang="en-US" dirty="0"/>
          </a:p>
        </p:txBody>
      </p:sp>
      <p:sp>
        <p:nvSpPr>
          <p:cNvPr id="3" name="Content Placeholder 2"/>
          <p:cNvSpPr>
            <a:spLocks noGrp="1"/>
          </p:cNvSpPr>
          <p:nvPr>
            <p:ph idx="1"/>
          </p:nvPr>
        </p:nvSpPr>
        <p:spPr>
          <a:xfrm>
            <a:off x="484709" y="1967197"/>
            <a:ext cx="8002065" cy="4490750"/>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b="1" dirty="0" smtClean="0"/>
              <a:t>Develop </a:t>
            </a:r>
            <a:r>
              <a:rPr lang="en-GB" b="1" dirty="0"/>
              <a:t>quality, reliable, sustainable and resilient infrastructure</a:t>
            </a:r>
            <a:r>
              <a:rPr lang="en-GB" dirty="0"/>
              <a:t>, including regional and </a:t>
            </a:r>
            <a:r>
              <a:rPr lang="en-GB" dirty="0" smtClean="0"/>
              <a:t>trans-border </a:t>
            </a:r>
            <a:r>
              <a:rPr lang="en-GB" dirty="0"/>
              <a:t>infrastructure, </a:t>
            </a:r>
            <a:r>
              <a:rPr lang="en-GB" b="1" dirty="0"/>
              <a:t>to support economic development and human well-being, with a focus on affordable and equitable access for </a:t>
            </a:r>
            <a:r>
              <a:rPr lang="en-GB" b="1" dirty="0" smtClean="0"/>
              <a:t>all</a:t>
            </a:r>
          </a:p>
          <a:p>
            <a:pPr lvl="1"/>
            <a:r>
              <a:rPr lang="en-GB" dirty="0"/>
              <a:t>Increase the </a:t>
            </a:r>
            <a:r>
              <a:rPr lang="en-GB" b="1" dirty="0"/>
              <a:t>access of small-scale industrial and other enterprises</a:t>
            </a:r>
            <a:r>
              <a:rPr lang="en-GB" dirty="0"/>
              <a:t>, in particular in developing countries, </a:t>
            </a:r>
            <a:r>
              <a:rPr lang="en-GB" b="1" dirty="0"/>
              <a:t>to financial services</a:t>
            </a:r>
            <a:r>
              <a:rPr lang="en-GB" dirty="0"/>
              <a:t>, including affordable credit, and their integration into value chains and markets</a:t>
            </a:r>
            <a:r>
              <a:rPr lang="en-US" dirty="0"/>
              <a:t> </a:t>
            </a:r>
            <a:endParaRPr lang="en-GB" b="1" dirty="0" smtClean="0"/>
          </a:p>
          <a:p>
            <a:pPr marL="0" indent="0">
              <a:buNone/>
            </a:pPr>
            <a:r>
              <a:rPr lang="en-GB" dirty="0"/>
              <a:t> </a:t>
            </a:r>
            <a:r>
              <a:rPr lang="en-GB" b="1" dirty="0"/>
              <a:t>When is the goal achieved for persons with disabilities</a:t>
            </a:r>
            <a:r>
              <a:rPr lang="en-GB" b="1" dirty="0" smtClean="0"/>
              <a:t>?</a:t>
            </a:r>
            <a:endParaRPr lang="en-GB" b="1" dirty="0"/>
          </a:p>
          <a:p>
            <a:pPr lvl="1"/>
            <a:r>
              <a:rPr lang="en-US" dirty="0"/>
              <a:t>R</a:t>
            </a:r>
            <a:r>
              <a:rPr lang="en-US" dirty="0" smtClean="0"/>
              <a:t>ealize </a:t>
            </a:r>
            <a:r>
              <a:rPr lang="en-US" dirty="0"/>
              <a:t>access to </a:t>
            </a:r>
            <a:r>
              <a:rPr lang="en-US" dirty="0" smtClean="0"/>
              <a:t>credit </a:t>
            </a:r>
            <a:r>
              <a:rPr lang="en-US" dirty="0"/>
              <a:t>and establish enabling public policy </a:t>
            </a:r>
            <a:r>
              <a:rPr lang="en-US" dirty="0" smtClean="0"/>
              <a:t>environments </a:t>
            </a:r>
            <a:r>
              <a:rPr lang="en-US" dirty="0"/>
              <a:t>to enhance possibilities for persons with </a:t>
            </a:r>
            <a:r>
              <a:rPr lang="en-US" dirty="0" smtClean="0"/>
              <a:t>disabilities.</a:t>
            </a:r>
            <a:endParaRPr lang="en-US" dirty="0"/>
          </a:p>
          <a:p>
            <a:pPr lvl="1"/>
            <a:r>
              <a:rPr lang="en-US" dirty="0" smtClean="0"/>
              <a:t>Ensure that built, transport </a:t>
            </a:r>
            <a:r>
              <a:rPr lang="en-US" smtClean="0"/>
              <a:t>and communications infrastructure and ICT are </a:t>
            </a:r>
            <a:r>
              <a:rPr lang="en-US" dirty="0" smtClean="0"/>
              <a:t>inclusive and accessible to persons with disabilities </a:t>
            </a:r>
          </a:p>
          <a:p>
            <a:pPr lvl="1"/>
            <a:r>
              <a:rPr lang="en-US" dirty="0"/>
              <a:t>P</a:t>
            </a:r>
            <a:r>
              <a:rPr lang="en-US" dirty="0" smtClean="0"/>
              <a:t>rovide </a:t>
            </a:r>
            <a:r>
              <a:rPr lang="en-US" dirty="0"/>
              <a:t>increased access to public services to promote full and equal inclusion into </a:t>
            </a:r>
            <a:r>
              <a:rPr lang="en-US" dirty="0" smtClean="0"/>
              <a:t>society</a:t>
            </a:r>
            <a:r>
              <a:rPr lang="en-US" dirty="0"/>
              <a:t> </a:t>
            </a:r>
            <a:r>
              <a:rPr lang="en-US" dirty="0" smtClean="0"/>
              <a:t>through ICTs for persons with disabilities</a:t>
            </a:r>
            <a:endParaRPr lang="en-GB" dirty="0"/>
          </a:p>
          <a:p>
            <a:endParaRPr lang="en-US" dirty="0"/>
          </a:p>
        </p:txBody>
      </p:sp>
    </p:spTree>
    <p:extLst>
      <p:ext uri="{BB962C8B-B14F-4D97-AF65-F5344CB8AC3E}">
        <p14:creationId xmlns:p14="http://schemas.microsoft.com/office/powerpoint/2010/main" val="1411863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10" y="352705"/>
            <a:ext cx="8087790" cy="1400530"/>
          </a:xfrm>
        </p:spPr>
        <p:txBody>
          <a:bodyPr/>
          <a:lstStyle/>
          <a:p>
            <a:r>
              <a:rPr lang="en-US" dirty="0" smtClean="0"/>
              <a:t>Goal 10: Reduced Inequality</a:t>
            </a:r>
            <a:endParaRPr lang="en-US" dirty="0"/>
          </a:p>
        </p:txBody>
      </p:sp>
      <p:pic>
        <p:nvPicPr>
          <p:cNvPr id="7" name="Content Placeholder 6" descr="SDG Goal 10, Reduced Inequality, linked to CRPD Article 5, Equality and non-discrimination - Inequality is cross-cutting and also applies to multiple other Articles"/>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18913" y="1052970"/>
            <a:ext cx="9834313" cy="6340674"/>
          </a:xfrm>
        </p:spPr>
      </p:pic>
    </p:spTree>
    <p:extLst>
      <p:ext uri="{BB962C8B-B14F-4D97-AF65-F5344CB8AC3E}">
        <p14:creationId xmlns:p14="http://schemas.microsoft.com/office/powerpoint/2010/main" val="2146812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84710" y="1853248"/>
            <a:ext cx="7948090" cy="4056492"/>
          </a:xfrm>
        </p:spPr>
        <p:txBody>
          <a:bodyPr>
            <a:normAutofit/>
          </a:bodyPr>
          <a:lstStyle/>
          <a:p>
            <a:pPr lvl="0"/>
            <a:r>
              <a:rPr lang="en-US" sz="2400" dirty="0"/>
              <a:t>To ensure its success, the Agenda must remain </a:t>
            </a:r>
            <a:r>
              <a:rPr lang="en-US" sz="2400" b="1" dirty="0"/>
              <a:t>of the people, by the people and for the people</a:t>
            </a:r>
            <a:r>
              <a:rPr lang="en-US" sz="2400" dirty="0"/>
              <a:t>, committing the world to global action for the next 15 years.</a:t>
            </a:r>
          </a:p>
          <a:p>
            <a:pPr lvl="0"/>
            <a:r>
              <a:rPr lang="en-US" sz="2400" dirty="0"/>
              <a:t>The implementation of the Agenda is a roadmap to a better future for humanity and our planet, </a:t>
            </a:r>
            <a:r>
              <a:rPr lang="en-US" sz="2400" b="1" dirty="0"/>
              <a:t>all of us are responsible </a:t>
            </a:r>
            <a:r>
              <a:rPr lang="en-US" sz="2400" dirty="0"/>
              <a:t>for ensuring that the journey is successful and its gains sustainable</a:t>
            </a:r>
            <a:r>
              <a:rPr lang="en-US" sz="2400" dirty="0" smtClean="0"/>
              <a:t>.</a:t>
            </a:r>
            <a:endParaRPr lang="en-US" sz="2400" dirty="0"/>
          </a:p>
        </p:txBody>
      </p:sp>
    </p:spTree>
    <p:extLst>
      <p:ext uri="{BB962C8B-B14F-4D97-AF65-F5344CB8AC3E}">
        <p14:creationId xmlns:p14="http://schemas.microsoft.com/office/powerpoint/2010/main" val="10712117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2" y="224118"/>
            <a:ext cx="8216378" cy="1400530"/>
          </a:xfrm>
        </p:spPr>
        <p:txBody>
          <a:bodyPr/>
          <a:lstStyle/>
          <a:p>
            <a:r>
              <a:rPr lang="en-US" dirty="0" smtClean="0"/>
              <a:t>Goal 10: Reduced </a:t>
            </a:r>
            <a:r>
              <a:rPr lang="en-US" dirty="0"/>
              <a:t>I</a:t>
            </a:r>
            <a:r>
              <a:rPr lang="en-US" dirty="0" smtClean="0"/>
              <a:t>nequality</a:t>
            </a:r>
            <a:endParaRPr lang="en-US" dirty="0"/>
          </a:p>
        </p:txBody>
      </p:sp>
      <p:sp>
        <p:nvSpPr>
          <p:cNvPr id="3" name="Content Placeholder 2"/>
          <p:cNvSpPr>
            <a:spLocks noGrp="1"/>
          </p:cNvSpPr>
          <p:nvPr>
            <p:ph idx="1"/>
          </p:nvPr>
        </p:nvSpPr>
        <p:spPr>
          <a:xfrm>
            <a:off x="484709" y="1100138"/>
            <a:ext cx="8144941" cy="5372100"/>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b="1" dirty="0" smtClean="0"/>
              <a:t>Empower </a:t>
            </a:r>
            <a:r>
              <a:rPr lang="en-GB" b="1" dirty="0"/>
              <a:t>and promote the social, economic and political inclusion of all, irrespective of age, sex, disability, race, ethnicity, origin, religion or economic or other status</a:t>
            </a:r>
            <a:endParaRPr lang="en-US" b="1" dirty="0"/>
          </a:p>
          <a:p>
            <a:pPr lvl="1"/>
            <a:r>
              <a:rPr lang="en-GB" dirty="0" smtClean="0"/>
              <a:t>Ensure </a:t>
            </a:r>
            <a:r>
              <a:rPr lang="en-GB" b="1" dirty="0"/>
              <a:t>equal opportunity</a:t>
            </a:r>
            <a:r>
              <a:rPr lang="en-GB" dirty="0"/>
              <a:t> and reduce inequalities of outcome, including by eliminating discriminatory laws, policies and practices and promoting appropriate legislation, policies and action in this regard</a:t>
            </a:r>
            <a:endParaRPr lang="en-US" dirty="0"/>
          </a:p>
          <a:p>
            <a:pPr lvl="1"/>
            <a:r>
              <a:rPr lang="en-GB" b="1" dirty="0" smtClean="0"/>
              <a:t>Adopt </a:t>
            </a:r>
            <a:r>
              <a:rPr lang="en-GB" b="1" dirty="0"/>
              <a:t>policies</a:t>
            </a:r>
            <a:r>
              <a:rPr lang="en-GB" dirty="0"/>
              <a:t>, especially fiscal, wage and social protection policies, and progressively </a:t>
            </a:r>
            <a:r>
              <a:rPr lang="en-GB" b="1" dirty="0"/>
              <a:t>achieve greater </a:t>
            </a:r>
            <a:r>
              <a:rPr lang="en-GB" b="1" dirty="0" smtClean="0"/>
              <a:t>equality</a:t>
            </a:r>
          </a:p>
          <a:p>
            <a:pPr marL="0" indent="0">
              <a:buNone/>
            </a:pPr>
            <a:r>
              <a:rPr lang="en-GB" b="1" dirty="0" smtClean="0"/>
              <a:t>When </a:t>
            </a:r>
            <a:r>
              <a:rPr lang="en-GB" b="1" dirty="0"/>
              <a:t>is the goal achieved for persons with disabilities</a:t>
            </a:r>
            <a:r>
              <a:rPr lang="en-GB" b="1" dirty="0" smtClean="0"/>
              <a:t>?</a:t>
            </a:r>
          </a:p>
          <a:p>
            <a:pPr lvl="1"/>
            <a:r>
              <a:rPr lang="en-GB" dirty="0" smtClean="0"/>
              <a:t>Persons </a:t>
            </a:r>
            <a:r>
              <a:rPr lang="en-GB" dirty="0"/>
              <a:t>with disabilities participate equally in political </a:t>
            </a:r>
            <a:r>
              <a:rPr lang="en-GB" dirty="0" smtClean="0"/>
              <a:t>activities</a:t>
            </a:r>
          </a:p>
          <a:p>
            <a:pPr lvl="1"/>
            <a:r>
              <a:rPr lang="en-GB" dirty="0" smtClean="0"/>
              <a:t>All </a:t>
            </a:r>
            <a:r>
              <a:rPr lang="en-GB" dirty="0"/>
              <a:t>national laws and policies are disability inclusive and seek to eliminate discrimination and provide for reasonable </a:t>
            </a:r>
            <a:r>
              <a:rPr lang="en-GB" dirty="0" smtClean="0"/>
              <a:t>accommodation</a:t>
            </a:r>
          </a:p>
          <a:p>
            <a:pPr lvl="1"/>
            <a:r>
              <a:rPr lang="en-GB" dirty="0" smtClean="0"/>
              <a:t>Persons </a:t>
            </a:r>
            <a:r>
              <a:rPr lang="en-GB" dirty="0"/>
              <a:t>with disabilities have equal access to all social, cultural, economic and political opportunities and can access all services on equal basis with </a:t>
            </a:r>
            <a:r>
              <a:rPr lang="en-GB" dirty="0" smtClean="0"/>
              <a:t>others</a:t>
            </a:r>
          </a:p>
          <a:p>
            <a:pPr lvl="1"/>
            <a:r>
              <a:rPr lang="en-GB" dirty="0" smtClean="0"/>
              <a:t>Achieve </a:t>
            </a:r>
            <a:r>
              <a:rPr lang="en-GB" dirty="0"/>
              <a:t>social protection and essential public services for persons with disabilities</a:t>
            </a:r>
            <a:endParaRPr lang="en-GB" b="1" dirty="0"/>
          </a:p>
          <a:p>
            <a:endParaRPr lang="en-GB" dirty="0"/>
          </a:p>
          <a:p>
            <a:endParaRPr lang="en-US" dirty="0"/>
          </a:p>
        </p:txBody>
      </p:sp>
    </p:spTree>
    <p:extLst>
      <p:ext uri="{BB962C8B-B14F-4D97-AF65-F5344CB8AC3E}">
        <p14:creationId xmlns:p14="http://schemas.microsoft.com/office/powerpoint/2010/main" val="595073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11: Sustainable Cities</a:t>
            </a:r>
            <a:endParaRPr lang="en-US" dirty="0"/>
          </a:p>
        </p:txBody>
      </p:sp>
      <p:pic>
        <p:nvPicPr>
          <p:cNvPr id="7" name="Content Placeholder 6" descr="SDG Goal11, Sustainable Cities, linked to Articles: 9 - Accessibility&#10;11 - Situations of risk and humanitarian emergencies&#10;19 - Living independently and being included in the community&#10;28 - Adequate standard of living and social protection&#10;30 - Participation in cultural life, recreation, leisure and sport"/>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52729" y="984104"/>
            <a:ext cx="9930257" cy="6402534"/>
          </a:xfrm>
        </p:spPr>
      </p:pic>
    </p:spTree>
    <p:extLst>
      <p:ext uri="{BB962C8B-B14F-4D97-AF65-F5344CB8AC3E}">
        <p14:creationId xmlns:p14="http://schemas.microsoft.com/office/powerpoint/2010/main" val="15675628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11: Sustainable Cities</a:t>
            </a:r>
            <a:endParaRPr lang="en-US" dirty="0"/>
          </a:p>
        </p:txBody>
      </p:sp>
      <p:sp>
        <p:nvSpPr>
          <p:cNvPr id="3" name="Content Placeholder 2"/>
          <p:cNvSpPr>
            <a:spLocks noGrp="1"/>
          </p:cNvSpPr>
          <p:nvPr>
            <p:ph idx="1"/>
          </p:nvPr>
        </p:nvSpPr>
        <p:spPr>
          <a:xfrm>
            <a:off x="484710" y="1336925"/>
            <a:ext cx="8116365" cy="5263900"/>
          </a:xfrm>
        </p:spPr>
        <p:txBody>
          <a:bodyPr>
            <a:normAutofit fontScale="85000" lnSpcReduction="10000"/>
          </a:bodyPr>
          <a:lstStyle/>
          <a:p>
            <a:pPr marL="0" indent="0">
              <a:buNone/>
            </a:pPr>
            <a:r>
              <a:rPr lang="en-GB" b="1" dirty="0"/>
              <a:t>What it means for persons with disabilities: </a:t>
            </a:r>
            <a:endParaRPr lang="en-GB" b="1" dirty="0" smtClean="0"/>
          </a:p>
          <a:p>
            <a:pPr lvl="1"/>
            <a:r>
              <a:rPr lang="en-GB" b="1" dirty="0" smtClean="0"/>
              <a:t>Ensure </a:t>
            </a:r>
            <a:r>
              <a:rPr lang="en-GB" b="1" dirty="0"/>
              <a:t>access for all </a:t>
            </a:r>
            <a:r>
              <a:rPr lang="en-GB" dirty="0"/>
              <a:t>to</a:t>
            </a:r>
            <a:r>
              <a:rPr lang="en-GB" b="1" dirty="0"/>
              <a:t> </a:t>
            </a:r>
            <a:r>
              <a:rPr lang="en-GB" dirty="0"/>
              <a:t>adequate, safe and affordable </a:t>
            </a:r>
            <a:r>
              <a:rPr lang="en-GB" b="1" dirty="0"/>
              <a:t>housing</a:t>
            </a:r>
            <a:r>
              <a:rPr lang="en-GB" dirty="0"/>
              <a:t> and basic services and upgrade slums</a:t>
            </a:r>
            <a:endParaRPr lang="en-US" dirty="0"/>
          </a:p>
          <a:p>
            <a:pPr lvl="1"/>
            <a:r>
              <a:rPr lang="en-GB" b="1" dirty="0" smtClean="0"/>
              <a:t>Provide </a:t>
            </a:r>
            <a:r>
              <a:rPr lang="en-GB" b="1" dirty="0"/>
              <a:t>access to safe, affordable, accessible and sustainable transport systems for all</a:t>
            </a:r>
            <a:r>
              <a:rPr lang="en-GB" dirty="0"/>
              <a:t>, improving road safety, notably by expanding public transport, with special attention to the needs of those in vulnerable situations, women, children, </a:t>
            </a:r>
            <a:r>
              <a:rPr lang="en-GB" b="1" dirty="0"/>
              <a:t>persons with disabilities </a:t>
            </a:r>
            <a:r>
              <a:rPr lang="en-GB" dirty="0"/>
              <a:t>and older persons</a:t>
            </a:r>
            <a:endParaRPr lang="en-US" dirty="0"/>
          </a:p>
          <a:p>
            <a:pPr lvl="1"/>
            <a:r>
              <a:rPr lang="en-US" dirty="0" smtClean="0"/>
              <a:t>R</a:t>
            </a:r>
            <a:r>
              <a:rPr lang="en-GB" dirty="0" smtClean="0"/>
              <a:t>educe </a:t>
            </a:r>
            <a:r>
              <a:rPr lang="en-GB" dirty="0"/>
              <a:t>the number of deaths </a:t>
            </a:r>
            <a:r>
              <a:rPr lang="en-GB" dirty="0" smtClean="0"/>
              <a:t>caused </a:t>
            </a:r>
            <a:r>
              <a:rPr lang="en-GB" dirty="0"/>
              <a:t>by </a:t>
            </a:r>
            <a:r>
              <a:rPr lang="en-GB" b="1" dirty="0"/>
              <a:t>disasters</a:t>
            </a:r>
            <a:r>
              <a:rPr lang="en-GB" dirty="0"/>
              <a:t>, including water-related disasters, with a focus on protecting the poor and </a:t>
            </a:r>
            <a:r>
              <a:rPr lang="en-GB" b="1" dirty="0"/>
              <a:t>people in vulnerable situations</a:t>
            </a:r>
            <a:endParaRPr lang="en-US" b="1" dirty="0"/>
          </a:p>
          <a:p>
            <a:pPr lvl="1"/>
            <a:r>
              <a:rPr lang="en-US" dirty="0" smtClean="0"/>
              <a:t>Provide </a:t>
            </a:r>
            <a:r>
              <a:rPr lang="en-GB" b="1" dirty="0" smtClean="0"/>
              <a:t>universal </a:t>
            </a:r>
            <a:r>
              <a:rPr lang="en-GB" b="1" dirty="0"/>
              <a:t>access to safe, inclusive and accessible, green and public spaces</a:t>
            </a:r>
            <a:r>
              <a:rPr lang="en-GB" dirty="0"/>
              <a:t>, in particular for women and children, older persons and </a:t>
            </a:r>
            <a:r>
              <a:rPr lang="en-GB" b="1" dirty="0"/>
              <a:t>persons with </a:t>
            </a:r>
            <a:r>
              <a:rPr lang="en-GB" b="1" dirty="0" smtClean="0"/>
              <a:t>disabilities</a:t>
            </a:r>
          </a:p>
          <a:p>
            <a:pPr marL="0" indent="0">
              <a:buNone/>
            </a:pPr>
            <a:r>
              <a:rPr lang="en-GB" b="1" dirty="0" smtClean="0"/>
              <a:t>When </a:t>
            </a:r>
            <a:r>
              <a:rPr lang="en-GB" b="1" dirty="0"/>
              <a:t>is the goal achieved for persons with disabilities?</a:t>
            </a:r>
          </a:p>
          <a:p>
            <a:pPr lvl="1"/>
            <a:r>
              <a:rPr lang="en-US" dirty="0"/>
              <a:t>Cities and human </a:t>
            </a:r>
            <a:r>
              <a:rPr lang="en-US" dirty="0" smtClean="0"/>
              <a:t>settlements are </a:t>
            </a:r>
            <a:r>
              <a:rPr lang="en-US" dirty="0"/>
              <a:t>livable, </a:t>
            </a:r>
            <a:r>
              <a:rPr lang="en-US" dirty="0" smtClean="0"/>
              <a:t>inclusive, accessible with universal design principles that </a:t>
            </a:r>
            <a:r>
              <a:rPr lang="en-US" dirty="0"/>
              <a:t>can lead to a safer, more resilient world for </a:t>
            </a:r>
            <a:r>
              <a:rPr lang="en-US" dirty="0" smtClean="0"/>
              <a:t>all.</a:t>
            </a:r>
          </a:p>
          <a:p>
            <a:pPr lvl="1"/>
            <a:r>
              <a:rPr lang="en-US" dirty="0" smtClean="0"/>
              <a:t>There is inclusion </a:t>
            </a:r>
            <a:r>
              <a:rPr lang="en-US" dirty="0"/>
              <a:t>and </a:t>
            </a:r>
            <a:r>
              <a:rPr lang="en-US" dirty="0" smtClean="0"/>
              <a:t>meaningful participation of persons with disabilities in all disaster risk reduction and disaster risk management </a:t>
            </a:r>
            <a:r>
              <a:rPr lang="en-US" dirty="0" err="1" smtClean="0"/>
              <a:t>programmes</a:t>
            </a:r>
            <a:r>
              <a:rPr lang="en-US" dirty="0" smtClean="0"/>
              <a:t> (Sendai Framework and Dhaka Declaration)</a:t>
            </a:r>
          </a:p>
          <a:p>
            <a:pPr lvl="1"/>
            <a:endParaRPr lang="en-US" dirty="0" smtClean="0"/>
          </a:p>
          <a:p>
            <a:pPr lvl="1"/>
            <a:endParaRPr lang="en-US" dirty="0"/>
          </a:p>
        </p:txBody>
      </p:sp>
    </p:spTree>
    <p:extLst>
      <p:ext uri="{BB962C8B-B14F-4D97-AF65-F5344CB8AC3E}">
        <p14:creationId xmlns:p14="http://schemas.microsoft.com/office/powerpoint/2010/main" val="19868880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13: Climate </a:t>
            </a:r>
            <a:r>
              <a:rPr lang="en-US" dirty="0"/>
              <a:t>C</a:t>
            </a:r>
            <a:r>
              <a:rPr lang="en-US" dirty="0" smtClean="0"/>
              <a:t>hange</a:t>
            </a:r>
            <a:endParaRPr lang="en-US" dirty="0"/>
          </a:p>
        </p:txBody>
      </p:sp>
      <p:pic>
        <p:nvPicPr>
          <p:cNvPr id="7" name="Content Placeholder 6" descr="SDG Goal 13 linked to CRPD Article 21, Freedom of expression and opinion, and access to information, and Article 25, Health"/>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3622" y="1152983"/>
            <a:ext cx="9692044" cy="6248946"/>
          </a:xfrm>
        </p:spPr>
      </p:pic>
    </p:spTree>
    <p:extLst>
      <p:ext uri="{BB962C8B-B14F-4D97-AF65-F5344CB8AC3E}">
        <p14:creationId xmlns:p14="http://schemas.microsoft.com/office/powerpoint/2010/main" val="17955290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13: Climate </a:t>
            </a:r>
            <a:r>
              <a:rPr lang="en-US" dirty="0"/>
              <a:t>C</a:t>
            </a:r>
            <a:r>
              <a:rPr lang="en-US" dirty="0" smtClean="0"/>
              <a:t>hange</a:t>
            </a:r>
            <a:endParaRPr lang="en-US" dirty="0"/>
          </a:p>
        </p:txBody>
      </p:sp>
      <p:sp>
        <p:nvSpPr>
          <p:cNvPr id="3" name="Content Placeholder 2"/>
          <p:cNvSpPr>
            <a:spLocks noGrp="1"/>
          </p:cNvSpPr>
          <p:nvPr>
            <p:ph idx="1"/>
          </p:nvPr>
        </p:nvSpPr>
        <p:spPr>
          <a:xfrm>
            <a:off x="484709" y="1328738"/>
            <a:ext cx="8187804" cy="4745492"/>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Strengthen </a:t>
            </a:r>
            <a:r>
              <a:rPr lang="en-GB" b="1" dirty="0"/>
              <a:t>resilience</a:t>
            </a:r>
            <a:r>
              <a:rPr lang="en-GB" dirty="0"/>
              <a:t> and adaptive capacity to climate-related hazards and natural disasters in all countries</a:t>
            </a:r>
            <a:endParaRPr lang="en-US" dirty="0"/>
          </a:p>
          <a:p>
            <a:pPr lvl="1"/>
            <a:r>
              <a:rPr lang="en-GB" dirty="0" smtClean="0"/>
              <a:t>Integrate </a:t>
            </a:r>
            <a:r>
              <a:rPr lang="en-GB" dirty="0"/>
              <a:t>climate change measures into national policies, strategies and planning</a:t>
            </a:r>
            <a:endParaRPr lang="en-US" dirty="0"/>
          </a:p>
          <a:p>
            <a:pPr lvl="1"/>
            <a:r>
              <a:rPr lang="en-GB" dirty="0" smtClean="0"/>
              <a:t>Improve </a:t>
            </a:r>
            <a:r>
              <a:rPr lang="en-GB" dirty="0"/>
              <a:t>education, awareness-raising and human and institutional capacity on climate change mitigation, adaptation, impact reduction and early </a:t>
            </a:r>
            <a:r>
              <a:rPr lang="en-GB" dirty="0" smtClean="0"/>
              <a:t>warning</a:t>
            </a:r>
            <a:endParaRPr lang="en-US" dirty="0"/>
          </a:p>
          <a:p>
            <a:pPr lvl="1"/>
            <a:r>
              <a:rPr lang="en-GB" dirty="0" smtClean="0"/>
              <a:t>Promote </a:t>
            </a:r>
            <a:r>
              <a:rPr lang="en-GB" dirty="0"/>
              <a:t>mechanisms for raising capacity for effective climate change-related planning and management in least developed countries and small island developing States, including focusing on women, youth and local and </a:t>
            </a:r>
            <a:r>
              <a:rPr lang="en-GB" b="1" dirty="0"/>
              <a:t>marginalized </a:t>
            </a:r>
            <a:r>
              <a:rPr lang="en-GB" b="1" dirty="0" smtClean="0"/>
              <a:t>communities</a:t>
            </a:r>
          </a:p>
          <a:p>
            <a:pPr marL="0" indent="0">
              <a:buNone/>
            </a:pPr>
            <a:r>
              <a:rPr lang="en-GB" b="1" dirty="0" smtClean="0"/>
              <a:t>When </a:t>
            </a:r>
            <a:r>
              <a:rPr lang="en-GB" b="1" dirty="0"/>
              <a:t>is the goal achieved for persons with disabilities</a:t>
            </a:r>
            <a:r>
              <a:rPr lang="en-GB" b="1" dirty="0" smtClean="0"/>
              <a:t>?</a:t>
            </a:r>
          </a:p>
          <a:p>
            <a:r>
              <a:rPr lang="en-US" dirty="0"/>
              <a:t>Provision of food, water and shelter security for people with disabilities and their </a:t>
            </a:r>
            <a:r>
              <a:rPr lang="en-US" dirty="0" smtClean="0"/>
              <a:t>families</a:t>
            </a:r>
            <a:r>
              <a:rPr lang="en-US" dirty="0"/>
              <a:t> </a:t>
            </a:r>
          </a:p>
          <a:p>
            <a:r>
              <a:rPr lang="en-US" dirty="0"/>
              <a:t>Ensuring that people with disabilities are front and </a:t>
            </a:r>
            <a:r>
              <a:rPr lang="en-US" dirty="0" err="1"/>
              <a:t>centre</a:t>
            </a:r>
            <a:r>
              <a:rPr lang="en-US" dirty="0"/>
              <a:t> in seeking to create awareness, understanding and solutions.</a:t>
            </a:r>
          </a:p>
          <a:p>
            <a:pPr lvl="1"/>
            <a:endParaRPr lang="en-GB" b="1" dirty="0">
              <a:solidFill>
                <a:srgbClr val="FF0000"/>
              </a:solidFill>
            </a:endParaRPr>
          </a:p>
          <a:p>
            <a:endParaRPr lang="en-GB" dirty="0"/>
          </a:p>
          <a:p>
            <a:endParaRPr lang="en-US" dirty="0"/>
          </a:p>
        </p:txBody>
      </p:sp>
    </p:spTree>
    <p:extLst>
      <p:ext uri="{BB962C8B-B14F-4D97-AF65-F5344CB8AC3E}">
        <p14:creationId xmlns:p14="http://schemas.microsoft.com/office/powerpoint/2010/main" val="17942040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16: Peace</a:t>
            </a:r>
            <a:r>
              <a:rPr lang="en-US" dirty="0"/>
              <a:t>, Justice and Strong </a:t>
            </a:r>
            <a:r>
              <a:rPr lang="en-US" dirty="0" smtClean="0"/>
              <a:t>Institutions</a:t>
            </a:r>
            <a:endParaRPr lang="en-US" dirty="0"/>
          </a:p>
        </p:txBody>
      </p:sp>
      <p:pic>
        <p:nvPicPr>
          <p:cNvPr id="7" name="Content Placeholder 6" descr="SDG Goal 16, Peace, Justice and Strong Institutions is linked to Articles: 4 - General obligations&#10;10 - Right to life&#10;13 - Access to justice&#10;15 - Freedom from torture or cruel, inhuman or degrading treatment or punishment&#10;16 - Freedom from exploitation, violence and abuse&#10;18 - Liberty of movement and nationality&#10;29 - Participation in political and public life"/>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76472" y="1295858"/>
            <a:ext cx="9577744" cy="6175251"/>
          </a:xfrm>
        </p:spPr>
      </p:pic>
    </p:spTree>
    <p:extLst>
      <p:ext uri="{BB962C8B-B14F-4D97-AF65-F5344CB8AC3E}">
        <p14:creationId xmlns:p14="http://schemas.microsoft.com/office/powerpoint/2010/main" val="58281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16: Peace, Justice and Strong Institutions</a:t>
            </a:r>
            <a:endParaRPr lang="en-US" dirty="0"/>
          </a:p>
        </p:txBody>
      </p:sp>
      <p:sp>
        <p:nvSpPr>
          <p:cNvPr id="3" name="Content Placeholder 2"/>
          <p:cNvSpPr>
            <a:spLocks noGrp="1"/>
          </p:cNvSpPr>
          <p:nvPr>
            <p:ph idx="1"/>
          </p:nvPr>
        </p:nvSpPr>
        <p:spPr>
          <a:xfrm>
            <a:off x="484710" y="1853248"/>
            <a:ext cx="8415338" cy="5004752"/>
          </a:xfrm>
        </p:spPr>
        <p:txBody>
          <a:bodyPr>
            <a:noAutofit/>
          </a:bodyPr>
          <a:lstStyle/>
          <a:p>
            <a:pPr marL="0" indent="0">
              <a:buNone/>
            </a:pPr>
            <a:r>
              <a:rPr lang="en-GB" sz="1600" b="1" dirty="0"/>
              <a:t>What it means for persons with disabilities: </a:t>
            </a:r>
            <a:endParaRPr lang="en-GB" sz="1600" b="1" dirty="0" smtClean="0"/>
          </a:p>
          <a:p>
            <a:pPr lvl="1"/>
            <a:r>
              <a:rPr lang="en-GB" sz="1400" dirty="0" smtClean="0"/>
              <a:t>Significantly </a:t>
            </a:r>
            <a:r>
              <a:rPr lang="en-GB" sz="1400" b="1" dirty="0"/>
              <a:t>reduce all forms of violence </a:t>
            </a:r>
            <a:r>
              <a:rPr lang="en-GB" sz="1400" dirty="0"/>
              <a:t>and related death rates everywhere</a:t>
            </a:r>
            <a:endParaRPr lang="en-US" sz="1400" dirty="0"/>
          </a:p>
          <a:p>
            <a:pPr lvl="1"/>
            <a:r>
              <a:rPr lang="en-GB" sz="1400" b="1" dirty="0" smtClean="0"/>
              <a:t>End </a:t>
            </a:r>
            <a:r>
              <a:rPr lang="en-GB" sz="1400" b="1" dirty="0"/>
              <a:t>abuse, exploitation, trafficking </a:t>
            </a:r>
            <a:r>
              <a:rPr lang="en-GB" sz="1400" dirty="0"/>
              <a:t>and all forms of violence against and torture of children</a:t>
            </a:r>
            <a:endParaRPr lang="en-US" sz="1400" dirty="0"/>
          </a:p>
          <a:p>
            <a:pPr lvl="1"/>
            <a:r>
              <a:rPr lang="en-GB" sz="1400" b="1" dirty="0" smtClean="0"/>
              <a:t>Promote </a:t>
            </a:r>
            <a:r>
              <a:rPr lang="en-GB" sz="1400" b="1" dirty="0"/>
              <a:t>the rule of law </a:t>
            </a:r>
            <a:r>
              <a:rPr lang="en-GB" sz="1400" dirty="0"/>
              <a:t>at the national and international levels and </a:t>
            </a:r>
            <a:r>
              <a:rPr lang="en-GB" sz="1400" b="1" dirty="0"/>
              <a:t>ensure equal access to justice for all</a:t>
            </a:r>
            <a:endParaRPr lang="en-US" sz="1400" b="1" dirty="0"/>
          </a:p>
          <a:p>
            <a:pPr lvl="1"/>
            <a:r>
              <a:rPr lang="en-GB" sz="1400" dirty="0" smtClean="0"/>
              <a:t>Develop </a:t>
            </a:r>
            <a:r>
              <a:rPr lang="en-GB" sz="1400" b="1" dirty="0"/>
              <a:t>effective, accountable and transparent institutions </a:t>
            </a:r>
            <a:r>
              <a:rPr lang="en-GB" sz="1400" dirty="0"/>
              <a:t>at all levels</a:t>
            </a:r>
            <a:endParaRPr lang="en-US" sz="1400" dirty="0"/>
          </a:p>
          <a:p>
            <a:pPr lvl="1"/>
            <a:r>
              <a:rPr lang="en-GB" sz="1400" dirty="0" smtClean="0"/>
              <a:t>Ensure </a:t>
            </a:r>
            <a:r>
              <a:rPr lang="en-GB" sz="1400" b="1" dirty="0"/>
              <a:t>responsive, inclusive, participatory and representative decision-making </a:t>
            </a:r>
            <a:r>
              <a:rPr lang="en-GB" sz="1400" dirty="0"/>
              <a:t>at all levels</a:t>
            </a:r>
            <a:endParaRPr lang="en-US" sz="1400" dirty="0"/>
          </a:p>
          <a:p>
            <a:pPr lvl="1"/>
            <a:r>
              <a:rPr lang="en-GB" sz="1400" dirty="0" smtClean="0"/>
              <a:t>Provide </a:t>
            </a:r>
            <a:r>
              <a:rPr lang="en-GB" sz="1400" b="1" dirty="0"/>
              <a:t>legal identity for all</a:t>
            </a:r>
            <a:r>
              <a:rPr lang="en-GB" sz="1400" dirty="0"/>
              <a:t>, including birth registration</a:t>
            </a:r>
            <a:endParaRPr lang="en-US" sz="1400" dirty="0"/>
          </a:p>
          <a:p>
            <a:pPr lvl="1"/>
            <a:r>
              <a:rPr lang="en-GB" sz="1400" dirty="0" smtClean="0"/>
              <a:t>Ensure </a:t>
            </a:r>
            <a:r>
              <a:rPr lang="en-GB" sz="1400" b="1" dirty="0"/>
              <a:t>public access to information </a:t>
            </a:r>
            <a:r>
              <a:rPr lang="en-GB" sz="1400" dirty="0"/>
              <a:t>and protect fundamental freedoms, in accordance with national legislation and international agreements</a:t>
            </a:r>
            <a:endParaRPr lang="en-US" sz="1400" dirty="0"/>
          </a:p>
          <a:p>
            <a:pPr lvl="1"/>
            <a:r>
              <a:rPr lang="en-GB" sz="1400" dirty="0" smtClean="0"/>
              <a:t>Promote </a:t>
            </a:r>
            <a:r>
              <a:rPr lang="en-GB" sz="1400" dirty="0"/>
              <a:t>and enforce </a:t>
            </a:r>
            <a:r>
              <a:rPr lang="en-GB" sz="1400" b="1" dirty="0"/>
              <a:t>non-discriminatory laws </a:t>
            </a:r>
            <a:r>
              <a:rPr lang="en-GB" sz="1400" dirty="0"/>
              <a:t>and policies for sustainable </a:t>
            </a:r>
            <a:r>
              <a:rPr lang="en-GB" sz="1400" dirty="0" smtClean="0"/>
              <a:t>development</a:t>
            </a:r>
            <a:endParaRPr lang="en-GB" sz="1400" b="1" dirty="0" smtClean="0"/>
          </a:p>
        </p:txBody>
      </p:sp>
    </p:spTree>
    <p:extLst>
      <p:ext uri="{BB962C8B-B14F-4D97-AF65-F5344CB8AC3E}">
        <p14:creationId xmlns:p14="http://schemas.microsoft.com/office/powerpoint/2010/main" val="1626497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16: Peace, Justice and Strong Institutions</a:t>
            </a:r>
            <a:endParaRPr lang="en-US" dirty="0"/>
          </a:p>
        </p:txBody>
      </p:sp>
      <p:sp>
        <p:nvSpPr>
          <p:cNvPr id="3" name="Content Placeholder 2"/>
          <p:cNvSpPr>
            <a:spLocks noGrp="1"/>
          </p:cNvSpPr>
          <p:nvPr>
            <p:ph idx="1"/>
          </p:nvPr>
        </p:nvSpPr>
        <p:spPr>
          <a:xfrm>
            <a:off x="484709" y="2400300"/>
            <a:ext cx="7649999" cy="3776215"/>
          </a:xfrm>
        </p:spPr>
        <p:txBody>
          <a:bodyPr>
            <a:noAutofit/>
          </a:bodyPr>
          <a:lstStyle/>
          <a:p>
            <a:pPr marL="0" indent="0">
              <a:buNone/>
            </a:pPr>
            <a:r>
              <a:rPr lang="en-GB" sz="1800" b="1" dirty="0" smtClean="0"/>
              <a:t>When </a:t>
            </a:r>
            <a:r>
              <a:rPr lang="en-GB" sz="1800" b="1" dirty="0"/>
              <a:t>is the goal achieved for persons with disabilities</a:t>
            </a:r>
            <a:r>
              <a:rPr lang="en-GB" sz="1800" b="1" dirty="0" smtClean="0"/>
              <a:t>?</a:t>
            </a:r>
          </a:p>
          <a:p>
            <a:pPr lvl="1"/>
            <a:r>
              <a:rPr lang="en-US" sz="1600" dirty="0"/>
              <a:t>Persons with disabilities are included in public services, are represented in key </a:t>
            </a:r>
            <a:r>
              <a:rPr lang="en-US" sz="1600" dirty="0" smtClean="0"/>
              <a:t>decision-making bodies and processes. Significant reduction of instances </a:t>
            </a:r>
            <a:r>
              <a:rPr lang="en-US" sz="1600" dirty="0"/>
              <a:t>that persons with disabilities are subjected to violence and </a:t>
            </a:r>
            <a:r>
              <a:rPr lang="en-US" sz="1600" dirty="0" smtClean="0"/>
              <a:t>discrimination. All persons with disabilities must be registered at birth. </a:t>
            </a:r>
            <a:endParaRPr lang="en-GB" sz="1600" dirty="0"/>
          </a:p>
          <a:p>
            <a:pPr lvl="1"/>
            <a:r>
              <a:rPr lang="en-GB" sz="1600" dirty="0"/>
              <a:t>E</a:t>
            </a:r>
            <a:r>
              <a:rPr lang="en-GB" sz="1600" dirty="0" smtClean="0"/>
              <a:t>nd </a:t>
            </a:r>
            <a:r>
              <a:rPr lang="en-GB" sz="1600" dirty="0"/>
              <a:t>to forced sterilisations of persons with </a:t>
            </a:r>
            <a:r>
              <a:rPr lang="en-GB" sz="1600" dirty="0" smtClean="0"/>
              <a:t>disabilities</a:t>
            </a:r>
          </a:p>
          <a:p>
            <a:pPr lvl="1"/>
            <a:r>
              <a:rPr lang="en-GB" sz="1600" dirty="0"/>
              <a:t>J</a:t>
            </a:r>
            <a:r>
              <a:rPr lang="en-GB" sz="1600" dirty="0" smtClean="0"/>
              <a:t>ustice institutions </a:t>
            </a:r>
            <a:r>
              <a:rPr lang="en-GB" sz="1600" dirty="0"/>
              <a:t>are accessible to persons with disabilities to </a:t>
            </a:r>
            <a:r>
              <a:rPr lang="en-GB" sz="1600" dirty="0" smtClean="0"/>
              <a:t>protect </a:t>
            </a:r>
            <a:r>
              <a:rPr lang="en-GB" sz="1600" dirty="0"/>
              <a:t>and defend their rights and participate in justice system [including as judges, administrators, jurors </a:t>
            </a:r>
            <a:r>
              <a:rPr lang="en-GB" sz="1600" dirty="0" err="1"/>
              <a:t>etc</a:t>
            </a:r>
            <a:r>
              <a:rPr lang="en-GB" sz="1600" dirty="0" smtClean="0"/>
              <a:t>]</a:t>
            </a:r>
          </a:p>
          <a:p>
            <a:pPr lvl="1"/>
            <a:r>
              <a:rPr lang="en-GB" sz="1600" dirty="0"/>
              <a:t>J</a:t>
            </a:r>
            <a:r>
              <a:rPr lang="en-GB" sz="1600" dirty="0" smtClean="0"/>
              <a:t>ustice </a:t>
            </a:r>
            <a:r>
              <a:rPr lang="en-GB" sz="1600" dirty="0"/>
              <a:t>system actors understand and implement disability rights consistent with </a:t>
            </a:r>
            <a:r>
              <a:rPr lang="en-GB" sz="1600" dirty="0" smtClean="0"/>
              <a:t>CRPD</a:t>
            </a:r>
            <a:endParaRPr lang="en-GB" sz="1600" dirty="0"/>
          </a:p>
        </p:txBody>
      </p:sp>
    </p:spTree>
    <p:extLst>
      <p:ext uri="{BB962C8B-B14F-4D97-AF65-F5344CB8AC3E}">
        <p14:creationId xmlns:p14="http://schemas.microsoft.com/office/powerpoint/2010/main" val="941941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of Implementation (</a:t>
            </a:r>
            <a:r>
              <a:rPr lang="en-US" dirty="0" err="1" smtClean="0"/>
              <a:t>MoI</a:t>
            </a:r>
            <a:r>
              <a:rPr lang="en-US" dirty="0" smtClean="0"/>
              <a:t>) and the Global Partnership: Background</a:t>
            </a:r>
            <a:endParaRPr lang="en-US" dirty="0"/>
          </a:p>
        </p:txBody>
      </p:sp>
      <p:sp>
        <p:nvSpPr>
          <p:cNvPr id="3" name="Content Placeholder 2"/>
          <p:cNvSpPr>
            <a:spLocks noGrp="1"/>
          </p:cNvSpPr>
          <p:nvPr>
            <p:ph idx="1"/>
          </p:nvPr>
        </p:nvSpPr>
        <p:spPr>
          <a:xfrm>
            <a:off x="484710" y="2286000"/>
            <a:ext cx="7761220" cy="3771900"/>
          </a:xfrm>
        </p:spPr>
        <p:txBody>
          <a:bodyPr>
            <a:normAutofit fontScale="85000" lnSpcReduction="10000"/>
          </a:bodyPr>
          <a:lstStyle/>
          <a:p>
            <a:pPr marL="0" indent="0">
              <a:buNone/>
            </a:pPr>
            <a:r>
              <a:rPr lang="en-US" dirty="0"/>
              <a:t> </a:t>
            </a:r>
          </a:p>
          <a:p>
            <a:pPr lvl="0"/>
            <a:r>
              <a:rPr lang="en-US" dirty="0" err="1"/>
              <a:t>MoI</a:t>
            </a:r>
            <a:r>
              <a:rPr lang="en-US" dirty="0"/>
              <a:t> was addressed throughout the Agenda: </a:t>
            </a:r>
          </a:p>
          <a:p>
            <a:pPr lvl="1"/>
            <a:r>
              <a:rPr lang="en-GB" dirty="0"/>
              <a:t>Declaration Chapter has a section on </a:t>
            </a:r>
            <a:r>
              <a:rPr lang="en-GB" dirty="0" err="1"/>
              <a:t>MoI</a:t>
            </a:r>
            <a:endParaRPr lang="en-GB" dirty="0"/>
          </a:p>
          <a:p>
            <a:pPr lvl="1"/>
            <a:r>
              <a:rPr lang="en-GB" dirty="0" smtClean="0"/>
              <a:t>SDGs, </a:t>
            </a:r>
            <a:r>
              <a:rPr lang="en-GB" dirty="0"/>
              <a:t>under each </a:t>
            </a:r>
            <a:r>
              <a:rPr lang="en-GB" dirty="0" smtClean="0"/>
              <a:t>Goal, </a:t>
            </a:r>
            <a:r>
              <a:rPr lang="en-GB" dirty="0"/>
              <a:t>and a stand alone Goal 17</a:t>
            </a:r>
          </a:p>
          <a:p>
            <a:pPr lvl="1"/>
            <a:r>
              <a:rPr lang="en-GB" dirty="0"/>
              <a:t>Chapter on </a:t>
            </a:r>
            <a:r>
              <a:rPr lang="en-GB" dirty="0" err="1" smtClean="0"/>
              <a:t>MoI</a:t>
            </a:r>
            <a:endParaRPr lang="en-US" dirty="0" smtClean="0"/>
          </a:p>
          <a:p>
            <a:pPr lvl="0"/>
            <a:r>
              <a:rPr lang="en-US" dirty="0" smtClean="0"/>
              <a:t>This was the most controversial and the most political aspect of the Agenda</a:t>
            </a:r>
          </a:p>
          <a:p>
            <a:pPr lvl="0"/>
            <a:r>
              <a:rPr lang="en-US" dirty="0" smtClean="0"/>
              <a:t>While the developing countries argued for the need of strengthened, detailed, explicit and external financial commitments, developed countries argued that the complexity of the Agenda required significant change in international and domestic financial thinking, beyond existing financial systems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3754503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477360"/>
          </a:xfrm>
        </p:spPr>
        <p:txBody>
          <a:bodyPr>
            <a:normAutofit fontScale="90000"/>
          </a:bodyPr>
          <a:lstStyle/>
          <a:p>
            <a:r>
              <a:rPr lang="en-US" dirty="0" smtClean="0"/>
              <a:t>Means of Implementation and the Global Partnership</a:t>
            </a:r>
            <a:endParaRPr lang="en-US" dirty="0"/>
          </a:p>
        </p:txBody>
      </p:sp>
      <p:sp>
        <p:nvSpPr>
          <p:cNvPr id="3" name="Content Placeholder 2"/>
          <p:cNvSpPr>
            <a:spLocks noGrp="1"/>
          </p:cNvSpPr>
          <p:nvPr>
            <p:ph idx="1"/>
          </p:nvPr>
        </p:nvSpPr>
        <p:spPr>
          <a:xfrm>
            <a:off x="484710" y="2052925"/>
            <a:ext cx="7581604" cy="4195481"/>
          </a:xfrm>
        </p:spPr>
        <p:txBody>
          <a:bodyPr>
            <a:normAutofit fontScale="92500" lnSpcReduction="20000"/>
          </a:bodyPr>
          <a:lstStyle/>
          <a:p>
            <a:pPr marL="0" lvl="0" indent="0">
              <a:buNone/>
            </a:pPr>
            <a:r>
              <a:rPr lang="en-GB" b="1" dirty="0"/>
              <a:t>The </a:t>
            </a:r>
            <a:r>
              <a:rPr lang="en-GB" b="1" dirty="0" smtClean="0"/>
              <a:t>chapter on </a:t>
            </a:r>
            <a:r>
              <a:rPr lang="en-GB" b="1" dirty="0" err="1" smtClean="0"/>
              <a:t>MoI</a:t>
            </a:r>
            <a:r>
              <a:rPr lang="en-GB" b="1" dirty="0" smtClean="0"/>
              <a:t> </a:t>
            </a:r>
            <a:r>
              <a:rPr lang="en-GB" b="1" dirty="0"/>
              <a:t>deals with the means required </a:t>
            </a:r>
            <a:r>
              <a:rPr lang="en-GB" b="1" dirty="0" smtClean="0"/>
              <a:t>to implement the </a:t>
            </a:r>
            <a:r>
              <a:rPr lang="en-GB" b="1" dirty="0"/>
              <a:t>Goals and </a:t>
            </a:r>
            <a:r>
              <a:rPr lang="en-GB" b="1" dirty="0" smtClean="0"/>
              <a:t>targets</a:t>
            </a:r>
            <a:r>
              <a:rPr lang="en-US" b="1" dirty="0" smtClean="0"/>
              <a:t>, which </a:t>
            </a:r>
            <a:r>
              <a:rPr lang="en-GB" b="1" dirty="0" smtClean="0"/>
              <a:t>include </a:t>
            </a:r>
            <a:r>
              <a:rPr lang="en-GB" b="1" dirty="0"/>
              <a:t>the mobilization </a:t>
            </a:r>
            <a:r>
              <a:rPr lang="en-GB" b="1" dirty="0" smtClean="0"/>
              <a:t>of: </a:t>
            </a:r>
          </a:p>
          <a:p>
            <a:pPr lvl="1"/>
            <a:r>
              <a:rPr lang="en-GB" dirty="0" smtClean="0"/>
              <a:t>financial resources (</a:t>
            </a:r>
            <a:r>
              <a:rPr lang="en-US" dirty="0" smtClean="0"/>
              <a:t>international </a:t>
            </a:r>
            <a:r>
              <a:rPr lang="en-US" dirty="0"/>
              <a:t>financing, domestic resources mobilization, debt relief, </a:t>
            </a:r>
            <a:r>
              <a:rPr lang="en-US" dirty="0" smtClean="0"/>
              <a:t>trade)</a:t>
            </a:r>
            <a:endParaRPr lang="en-GB" dirty="0" smtClean="0"/>
          </a:p>
          <a:p>
            <a:pPr lvl="1"/>
            <a:r>
              <a:rPr lang="en-GB" dirty="0" smtClean="0"/>
              <a:t>domestic and international capacity-building</a:t>
            </a:r>
          </a:p>
          <a:p>
            <a:pPr lvl="1"/>
            <a:r>
              <a:rPr lang="en-GB" dirty="0" smtClean="0"/>
              <a:t>transfer </a:t>
            </a:r>
            <a:r>
              <a:rPr lang="en-GB" dirty="0"/>
              <a:t>of </a:t>
            </a:r>
            <a:r>
              <a:rPr lang="en-GB" dirty="0" smtClean="0"/>
              <a:t>technologies</a:t>
            </a:r>
          </a:p>
          <a:p>
            <a:pPr lvl="1"/>
            <a:r>
              <a:rPr lang="en-GB" dirty="0" smtClean="0"/>
              <a:t>private </a:t>
            </a:r>
            <a:r>
              <a:rPr lang="en-GB" dirty="0"/>
              <a:t>sector, civil society organizations and philanthropic </a:t>
            </a:r>
            <a:r>
              <a:rPr lang="en-GB" dirty="0" smtClean="0"/>
              <a:t>organizations</a:t>
            </a:r>
          </a:p>
          <a:p>
            <a:pPr marL="0" indent="0">
              <a:buNone/>
            </a:pPr>
            <a:r>
              <a:rPr lang="en-GB" b="1" dirty="0" smtClean="0"/>
              <a:t>Mobilization of resources can be achieved by revitalized </a:t>
            </a:r>
            <a:r>
              <a:rPr lang="en-GB" b="1" dirty="0"/>
              <a:t>Global </a:t>
            </a:r>
            <a:r>
              <a:rPr lang="en-GB" b="1" dirty="0" smtClean="0"/>
              <a:t>Partnership:</a:t>
            </a:r>
          </a:p>
          <a:p>
            <a:pPr lvl="1"/>
            <a:r>
              <a:rPr lang="en-GB" dirty="0" smtClean="0"/>
              <a:t>bringing </a:t>
            </a:r>
            <a:r>
              <a:rPr lang="en-GB" dirty="0"/>
              <a:t>together Governments, the private sector, civil society, the United Nations system and other </a:t>
            </a:r>
            <a:r>
              <a:rPr lang="en-GB" dirty="0" smtClean="0"/>
              <a:t>actors, </a:t>
            </a:r>
            <a:r>
              <a:rPr lang="en-GB" b="1" dirty="0" smtClean="0"/>
              <a:t>including the poorest and most vulnerable</a:t>
            </a:r>
            <a:endParaRPr lang="en-US" b="1" dirty="0"/>
          </a:p>
          <a:p>
            <a:endParaRPr lang="en-US" dirty="0"/>
          </a:p>
        </p:txBody>
      </p:sp>
    </p:spTree>
    <p:extLst>
      <p:ext uri="{BB962C8B-B14F-4D97-AF65-F5344CB8AC3E}">
        <p14:creationId xmlns:p14="http://schemas.microsoft.com/office/powerpoint/2010/main" val="168014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rapezoid 50"/>
          <p:cNvSpPr/>
          <p:nvPr/>
        </p:nvSpPr>
        <p:spPr>
          <a:xfrm>
            <a:off x="4496042" y="3667607"/>
            <a:ext cx="2469833" cy="2183566"/>
          </a:xfrm>
          <a:prstGeom prst="trapezoid">
            <a:avLst>
              <a:gd name="adj" fmla="val 62988"/>
            </a:avLst>
          </a:prstGeom>
          <a:solidFill>
            <a:srgbClr val="FBC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48" name="Trapezoid 47"/>
          <p:cNvSpPr/>
          <p:nvPr/>
        </p:nvSpPr>
        <p:spPr>
          <a:xfrm>
            <a:off x="2046799" y="3674118"/>
            <a:ext cx="2468369" cy="2183557"/>
          </a:xfrm>
          <a:prstGeom prst="trapezoid">
            <a:avLst>
              <a:gd name="adj" fmla="val 59432"/>
            </a:avLst>
          </a:prstGeom>
          <a:solidFill>
            <a:srgbClr val="FDE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46" name="Isosceles Triangle 45"/>
          <p:cNvSpPr/>
          <p:nvPr/>
        </p:nvSpPr>
        <p:spPr>
          <a:xfrm>
            <a:off x="3280982" y="1504498"/>
            <a:ext cx="2468372" cy="2183560"/>
          </a:xfrm>
          <a:prstGeom prst="triangle">
            <a:avLst/>
          </a:prstGeom>
          <a:solidFill>
            <a:srgbClr val="C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44" name="Trapezoid 43"/>
          <p:cNvSpPr/>
          <p:nvPr/>
        </p:nvSpPr>
        <p:spPr>
          <a:xfrm rot="10800000">
            <a:off x="3280710" y="3688057"/>
            <a:ext cx="2468371" cy="2171609"/>
          </a:xfrm>
          <a:prstGeom prst="trapezoid">
            <a:avLst>
              <a:gd name="adj" fmla="val 59432"/>
            </a:avLst>
          </a:prstGeom>
          <a:solidFill>
            <a:srgbClr val="BA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45" name="TextShape 2"/>
          <p:cNvSpPr txBox="1"/>
          <p:nvPr/>
        </p:nvSpPr>
        <p:spPr>
          <a:xfrm>
            <a:off x="3446864" y="3997921"/>
            <a:ext cx="2177553" cy="800991"/>
          </a:xfrm>
          <a:prstGeom prst="rect">
            <a:avLst/>
          </a:prstGeom>
          <a:noFill/>
          <a:ln>
            <a:noFill/>
          </a:ln>
        </p:spPr>
        <p:txBody>
          <a:bodyPr lIns="47464" tIns="23732" rIns="47464" bIns="23732" anchor="ctr"/>
          <a:lstStyle/>
          <a:p>
            <a:pPr algn="ctr">
              <a:spcAft>
                <a:spcPts val="316"/>
              </a:spcAft>
            </a:pPr>
            <a:r>
              <a:rPr lang="en-GB" sz="2848" b="1" dirty="0">
                <a:solidFill>
                  <a:srgbClr val="1A75BC"/>
                </a:solidFill>
                <a:latin typeface="Lato" pitchFamily="34" charset="0"/>
                <a:ea typeface="Lato" pitchFamily="34" charset="0"/>
                <a:cs typeface="Lato" pitchFamily="34" charset="0"/>
              </a:rPr>
              <a:t>SDGs</a:t>
            </a:r>
            <a:endParaRPr sz="2848" dirty="0">
              <a:solidFill>
                <a:srgbClr val="1A75BC"/>
              </a:solidFill>
              <a:latin typeface="Lato" pitchFamily="34" charset="0"/>
              <a:ea typeface="Lato" pitchFamily="34" charset="0"/>
              <a:cs typeface="Lato" pitchFamily="34" charset="0"/>
            </a:endParaRPr>
          </a:p>
        </p:txBody>
      </p:sp>
      <p:grpSp>
        <p:nvGrpSpPr>
          <p:cNvPr id="26" name="Group 16" title="central triangle of pyramid"/>
          <p:cNvGrpSpPr/>
          <p:nvPr/>
        </p:nvGrpSpPr>
        <p:grpSpPr>
          <a:xfrm rot="10800000">
            <a:off x="3272050" y="3679036"/>
            <a:ext cx="2468371" cy="2171609"/>
            <a:chOff x="3873499" y="4700608"/>
            <a:chExt cx="5957954" cy="1404938"/>
          </a:xfrm>
        </p:grpSpPr>
        <p:sp>
          <p:nvSpPr>
            <p:cNvPr id="27" name="Trapezoid 26"/>
            <p:cNvSpPr/>
            <p:nvPr/>
          </p:nvSpPr>
          <p:spPr>
            <a:xfrm>
              <a:off x="3873499" y="4700608"/>
              <a:ext cx="5957954" cy="1404938"/>
            </a:xfrm>
            <a:prstGeom prst="trapezoid">
              <a:avLst>
                <a:gd name="adj" fmla="val 59432"/>
              </a:avLst>
            </a:prstGeom>
            <a:solidFill>
              <a:srgbClr val="1A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28" name="TextShape 2"/>
            <p:cNvSpPr txBox="1"/>
            <p:nvPr/>
          </p:nvSpPr>
          <p:spPr>
            <a:xfrm rot="10800000">
              <a:off x="4157468" y="5380640"/>
              <a:ext cx="5256002" cy="518207"/>
            </a:xfrm>
            <a:prstGeom prst="rect">
              <a:avLst/>
            </a:prstGeom>
            <a:noFill/>
            <a:ln>
              <a:noFill/>
            </a:ln>
          </p:spPr>
          <p:txBody>
            <a:bodyPr lIns="47464" tIns="23732" rIns="47464" bIns="23732" anchor="ctr"/>
            <a:lstStyle/>
            <a:p>
              <a:pPr algn="ctr">
                <a:spcAft>
                  <a:spcPts val="316"/>
                </a:spcAft>
              </a:pPr>
              <a:r>
                <a:rPr lang="en-CA" sz="1688" b="1" dirty="0">
                  <a:solidFill>
                    <a:srgbClr val="FFFFFF"/>
                  </a:solidFill>
                  <a:latin typeface="Lato" pitchFamily="34" charset="0"/>
                  <a:ea typeface="Lato" pitchFamily="34" charset="0"/>
                  <a:cs typeface="Lato" pitchFamily="34" charset="0"/>
                </a:rPr>
                <a:t>RESULTS FRAMEWORK</a:t>
              </a:r>
              <a:endParaRPr sz="1688" dirty="0">
                <a:latin typeface="Lato" pitchFamily="34" charset="0"/>
                <a:ea typeface="Lato" pitchFamily="34" charset="0"/>
                <a:cs typeface="Lato" pitchFamily="34" charset="0"/>
              </a:endParaRPr>
            </a:p>
            <a:p>
              <a:pPr algn="ctr">
                <a:lnSpc>
                  <a:spcPct val="100000"/>
                </a:lnSpc>
              </a:pPr>
              <a:r>
                <a:rPr lang="en-CA" sz="1266" i="1" dirty="0">
                  <a:solidFill>
                    <a:srgbClr val="FFFFFF"/>
                  </a:solidFill>
                  <a:latin typeface="Lato" pitchFamily="34" charset="0"/>
                  <a:ea typeface="Microsoft YaHei"/>
                  <a:cs typeface="Lato" pitchFamily="34" charset="0"/>
                </a:rPr>
                <a:t>Sustainable </a:t>
              </a:r>
            </a:p>
            <a:p>
              <a:pPr algn="ctr">
                <a:lnSpc>
                  <a:spcPct val="100000"/>
                </a:lnSpc>
              </a:pPr>
              <a:r>
                <a:rPr lang="en-CA" sz="1266" i="1" dirty="0">
                  <a:solidFill>
                    <a:srgbClr val="FFFFFF"/>
                  </a:solidFill>
                  <a:latin typeface="Lato" pitchFamily="34" charset="0"/>
                  <a:ea typeface="Microsoft YaHei"/>
                  <a:cs typeface="Lato" pitchFamily="34" charset="0"/>
                </a:rPr>
                <a:t>Development </a:t>
              </a:r>
            </a:p>
            <a:p>
              <a:pPr algn="ctr">
                <a:lnSpc>
                  <a:spcPct val="100000"/>
                </a:lnSpc>
              </a:pPr>
              <a:r>
                <a:rPr lang="en-CA" sz="1266" i="1" dirty="0">
                  <a:solidFill>
                    <a:srgbClr val="FFFFFF"/>
                  </a:solidFill>
                  <a:latin typeface="Lato" pitchFamily="34" charset="0"/>
                  <a:ea typeface="Microsoft YaHei"/>
                  <a:cs typeface="Lato" pitchFamily="34" charset="0"/>
                </a:rPr>
                <a:t>Goals</a:t>
              </a:r>
              <a:endParaRPr sz="949" dirty="0">
                <a:latin typeface="Lato" pitchFamily="34" charset="0"/>
                <a:ea typeface="Lato" pitchFamily="34" charset="0"/>
                <a:cs typeface="Lato" pitchFamily="34" charset="0"/>
              </a:endParaRPr>
            </a:p>
          </p:txBody>
        </p:sp>
      </p:grpSp>
      <p:grpSp>
        <p:nvGrpSpPr>
          <p:cNvPr id="29" name="Group 28" title="top triangle of pyramid"/>
          <p:cNvGrpSpPr/>
          <p:nvPr/>
        </p:nvGrpSpPr>
        <p:grpSpPr>
          <a:xfrm>
            <a:off x="3274183" y="1492064"/>
            <a:ext cx="2468372" cy="2183560"/>
            <a:chOff x="4767263" y="1740996"/>
            <a:chExt cx="3619501" cy="2923886"/>
          </a:xfrm>
        </p:grpSpPr>
        <p:sp>
          <p:nvSpPr>
            <p:cNvPr id="30" name="Isosceles Triangle 29"/>
            <p:cNvSpPr/>
            <p:nvPr/>
          </p:nvSpPr>
          <p:spPr>
            <a:xfrm>
              <a:off x="4767263" y="1740996"/>
              <a:ext cx="3619501" cy="2923886"/>
            </a:xfrm>
            <a:prstGeom prst="triangle">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31" name="TextShape 2"/>
            <p:cNvSpPr txBox="1"/>
            <p:nvPr/>
          </p:nvSpPr>
          <p:spPr>
            <a:xfrm>
              <a:off x="4833130" y="3005111"/>
              <a:ext cx="3456000" cy="1299946"/>
            </a:xfrm>
            <a:prstGeom prst="rect">
              <a:avLst/>
            </a:prstGeom>
            <a:noFill/>
            <a:ln>
              <a:noFill/>
            </a:ln>
          </p:spPr>
          <p:txBody>
            <a:bodyPr lIns="47464" tIns="23732" rIns="47464" bIns="23732"/>
            <a:lstStyle/>
            <a:p>
              <a:pPr algn="ctr"/>
              <a:r>
                <a:rPr lang="en-CA" sz="1688" b="1" dirty="0">
                  <a:solidFill>
                    <a:srgbClr val="FFFFFF"/>
                  </a:solidFill>
                  <a:latin typeface="Lato" pitchFamily="34" charset="0"/>
                  <a:ea typeface="Lato" pitchFamily="34" charset="0"/>
                  <a:cs typeface="Lato" pitchFamily="34" charset="0"/>
                </a:rPr>
                <a:t>VISION</a:t>
              </a:r>
              <a:endParaRPr sz="1688" dirty="0">
                <a:latin typeface="Lato" pitchFamily="34" charset="0"/>
                <a:ea typeface="Lato" pitchFamily="34" charset="0"/>
                <a:cs typeface="Lato" pitchFamily="34" charset="0"/>
              </a:endParaRPr>
            </a:p>
            <a:p>
              <a:pPr algn="ctr"/>
              <a:r>
                <a:rPr lang="en-CA" sz="1688" dirty="0">
                  <a:solidFill>
                    <a:srgbClr val="FFFFFF"/>
                  </a:solidFill>
                  <a:latin typeface="Lato" pitchFamily="34" charset="0"/>
                  <a:ea typeface="Lato" pitchFamily="34" charset="0"/>
                  <a:cs typeface="Lato" pitchFamily="34" charset="0"/>
                </a:rPr>
                <a:t>— &amp; —</a:t>
              </a:r>
              <a:endParaRPr sz="1688" dirty="0">
                <a:latin typeface="Lato" pitchFamily="34" charset="0"/>
                <a:ea typeface="Lato" pitchFamily="34" charset="0"/>
                <a:cs typeface="Lato" pitchFamily="34" charset="0"/>
              </a:endParaRPr>
            </a:p>
            <a:p>
              <a:pPr algn="ctr">
                <a:spcAft>
                  <a:spcPts val="316"/>
                </a:spcAft>
              </a:pPr>
              <a:r>
                <a:rPr lang="en-CA" sz="1688" b="1" dirty="0">
                  <a:solidFill>
                    <a:srgbClr val="FFFFFF"/>
                  </a:solidFill>
                  <a:latin typeface="Lato" pitchFamily="34" charset="0"/>
                  <a:ea typeface="Lato" pitchFamily="34" charset="0"/>
                  <a:cs typeface="Lato" pitchFamily="34" charset="0"/>
                </a:rPr>
                <a:t>PRINCIPLES</a:t>
              </a:r>
              <a:endParaRPr sz="1688" dirty="0">
                <a:latin typeface="Lato" pitchFamily="34" charset="0"/>
                <a:ea typeface="Lato" pitchFamily="34" charset="0"/>
                <a:cs typeface="Lato" pitchFamily="34" charset="0"/>
              </a:endParaRPr>
            </a:p>
            <a:p>
              <a:pPr algn="ctr">
                <a:lnSpc>
                  <a:spcPct val="100000"/>
                </a:lnSpc>
              </a:pPr>
              <a:r>
                <a:rPr lang="en-CA" sz="1055" i="1" dirty="0">
                  <a:solidFill>
                    <a:srgbClr val="FFFFFF"/>
                  </a:solidFill>
                  <a:latin typeface="Lato" pitchFamily="34" charset="0"/>
                  <a:ea typeface="Microsoft YaHei"/>
                  <a:cs typeface="Lato" pitchFamily="34" charset="0"/>
                </a:rPr>
                <a:t>Reflected in declaration</a:t>
              </a:r>
              <a:endParaRPr sz="949" dirty="0">
                <a:latin typeface="Lato" pitchFamily="34" charset="0"/>
                <a:ea typeface="Lato" pitchFamily="34" charset="0"/>
                <a:cs typeface="Lato" pitchFamily="34" charset="0"/>
              </a:endParaRPr>
            </a:p>
          </p:txBody>
        </p:sp>
      </p:grpSp>
      <p:grpSp>
        <p:nvGrpSpPr>
          <p:cNvPr id="32" name="Group 31" title="bottom left triangle of pyramid"/>
          <p:cNvGrpSpPr/>
          <p:nvPr/>
        </p:nvGrpSpPr>
        <p:grpSpPr>
          <a:xfrm>
            <a:off x="2043787" y="3675623"/>
            <a:ext cx="2468369" cy="2285474"/>
            <a:chOff x="2901208" y="6186529"/>
            <a:chExt cx="8334389" cy="1737198"/>
          </a:xfrm>
        </p:grpSpPr>
        <p:sp>
          <p:nvSpPr>
            <p:cNvPr id="33" name="Trapezoid 32"/>
            <p:cNvSpPr/>
            <p:nvPr/>
          </p:nvSpPr>
          <p:spPr>
            <a:xfrm>
              <a:off x="2901208" y="6186529"/>
              <a:ext cx="8334389" cy="1659731"/>
            </a:xfrm>
            <a:prstGeom prst="trapezoid">
              <a:avLst>
                <a:gd name="adj" fmla="val 59432"/>
              </a:avLst>
            </a:prstGeom>
            <a:solidFill>
              <a:srgbClr val="F792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34" name="TextShape 3"/>
            <p:cNvSpPr txBox="1"/>
            <p:nvPr/>
          </p:nvSpPr>
          <p:spPr>
            <a:xfrm>
              <a:off x="3346856" y="7042891"/>
              <a:ext cx="7372726" cy="880836"/>
            </a:xfrm>
            <a:prstGeom prst="rect">
              <a:avLst/>
            </a:prstGeom>
            <a:noFill/>
            <a:ln>
              <a:noFill/>
            </a:ln>
          </p:spPr>
          <p:txBody>
            <a:bodyPr lIns="47464" tIns="23732" rIns="47464" bIns="23732" anchor="ctr"/>
            <a:lstStyle/>
            <a:p>
              <a:pPr algn="ctr">
                <a:spcAft>
                  <a:spcPts val="316"/>
                </a:spcAft>
              </a:pPr>
              <a:endParaRPr sz="949" dirty="0">
                <a:latin typeface="Lato" pitchFamily="34" charset="0"/>
                <a:ea typeface="Lato" pitchFamily="34" charset="0"/>
                <a:cs typeface="Lato" pitchFamily="34" charset="0"/>
              </a:endParaRPr>
            </a:p>
            <a:p>
              <a:pPr algn="ctr">
                <a:lnSpc>
                  <a:spcPct val="100000"/>
                </a:lnSpc>
              </a:pPr>
              <a:r>
                <a:rPr lang="en-CA" sz="1055" i="1" dirty="0">
                  <a:solidFill>
                    <a:srgbClr val="FFFFFF"/>
                  </a:solidFill>
                  <a:latin typeface="Lato" pitchFamily="34" charset="0"/>
                  <a:ea typeface="Microsoft YaHei"/>
                  <a:cs typeface="Lato" pitchFamily="34" charset="0"/>
                </a:rPr>
                <a:t>Global Partnership</a:t>
              </a:r>
              <a:endParaRPr sz="949" dirty="0">
                <a:latin typeface="Lato" pitchFamily="34" charset="0"/>
                <a:ea typeface="Lato" pitchFamily="34" charset="0"/>
                <a:cs typeface="Lato" pitchFamily="34" charset="0"/>
              </a:endParaRPr>
            </a:p>
            <a:p>
              <a:pPr algn="ctr">
                <a:lnSpc>
                  <a:spcPct val="100000"/>
                </a:lnSpc>
              </a:pPr>
              <a:r>
                <a:rPr lang="en-CA" sz="1055" i="1" dirty="0">
                  <a:solidFill>
                    <a:srgbClr val="FFFFFF"/>
                  </a:solidFill>
                  <a:latin typeface="Lato" pitchFamily="34" charset="0"/>
                  <a:ea typeface="Microsoft YaHei"/>
                  <a:cs typeface="Lato" pitchFamily="34" charset="0"/>
                </a:rPr>
                <a:t>Means of Implementation (MoIs)</a:t>
              </a:r>
            </a:p>
            <a:p>
              <a:pPr algn="ctr">
                <a:lnSpc>
                  <a:spcPct val="100000"/>
                </a:lnSpc>
              </a:pPr>
              <a:r>
                <a:rPr lang="en-CA" sz="1688" b="1" dirty="0">
                  <a:solidFill>
                    <a:srgbClr val="FFFFFF"/>
                  </a:solidFill>
                  <a:latin typeface="Lato" pitchFamily="34" charset="0"/>
                  <a:ea typeface="Lato" pitchFamily="34" charset="0"/>
                  <a:cs typeface="Lato" pitchFamily="34" charset="0"/>
                </a:rPr>
                <a:t>IMPLEMENTATION</a:t>
              </a:r>
              <a:endParaRPr sz="1688" dirty="0">
                <a:latin typeface="Lato" pitchFamily="34" charset="0"/>
                <a:ea typeface="Lato" pitchFamily="34" charset="0"/>
                <a:cs typeface="Lato" pitchFamily="34" charset="0"/>
              </a:endParaRPr>
            </a:p>
          </p:txBody>
        </p:sp>
      </p:grpSp>
      <p:grpSp>
        <p:nvGrpSpPr>
          <p:cNvPr id="35" name="Group 34" title="bottom right triangle of pyramid"/>
          <p:cNvGrpSpPr/>
          <p:nvPr/>
        </p:nvGrpSpPr>
        <p:grpSpPr>
          <a:xfrm>
            <a:off x="4496042" y="3675624"/>
            <a:ext cx="2469833" cy="2359198"/>
            <a:chOff x="2037110" y="7849772"/>
            <a:chExt cx="10092857" cy="1510710"/>
          </a:xfrm>
        </p:grpSpPr>
        <p:sp>
          <p:nvSpPr>
            <p:cNvPr id="36" name="Trapezoid 35"/>
            <p:cNvSpPr/>
            <p:nvPr/>
          </p:nvSpPr>
          <p:spPr>
            <a:xfrm>
              <a:off x="2037110" y="7849772"/>
              <a:ext cx="10092857" cy="1398244"/>
            </a:xfrm>
            <a:prstGeom prst="trapezoid">
              <a:avLst>
                <a:gd name="adj" fmla="val 62988"/>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dirty="0">
                <a:latin typeface="Lato" pitchFamily="34" charset="0"/>
                <a:ea typeface="Lato" pitchFamily="34" charset="0"/>
                <a:cs typeface="Lato" pitchFamily="34" charset="0"/>
              </a:endParaRPr>
            </a:p>
          </p:txBody>
        </p:sp>
        <p:sp>
          <p:nvSpPr>
            <p:cNvPr id="37" name="TextShape 4"/>
            <p:cNvSpPr txBox="1"/>
            <p:nvPr/>
          </p:nvSpPr>
          <p:spPr>
            <a:xfrm>
              <a:off x="3590246" y="8677715"/>
              <a:ext cx="6984001" cy="682767"/>
            </a:xfrm>
            <a:prstGeom prst="rect">
              <a:avLst/>
            </a:prstGeom>
            <a:noFill/>
            <a:ln>
              <a:noFill/>
            </a:ln>
          </p:spPr>
          <p:txBody>
            <a:bodyPr lIns="47464" tIns="23732" rIns="47464" bIns="23732" anchor="ctr"/>
            <a:lstStyle/>
            <a:p>
              <a:pPr algn="ctr">
                <a:lnSpc>
                  <a:spcPct val="100000"/>
                </a:lnSpc>
              </a:pPr>
              <a:r>
                <a:rPr lang="en-CA" sz="1688" b="1" dirty="0">
                  <a:solidFill>
                    <a:srgbClr val="FFFFFF"/>
                  </a:solidFill>
                  <a:latin typeface="Lato" pitchFamily="34" charset="0"/>
                  <a:ea typeface="Microsoft YaHei"/>
                  <a:cs typeface="Lato" pitchFamily="34" charset="0"/>
                </a:rPr>
                <a:t>FOLLOW-UP &amp; REVIEW </a:t>
              </a:r>
              <a:endParaRPr sz="1688" b="1" dirty="0">
                <a:solidFill>
                  <a:srgbClr val="FFFFFF"/>
                </a:solidFill>
                <a:latin typeface="Lato" pitchFamily="34" charset="0"/>
                <a:ea typeface="Microsoft YaHei"/>
                <a:cs typeface="Lato" pitchFamily="34" charset="0"/>
              </a:endParaRPr>
            </a:p>
          </p:txBody>
        </p:sp>
      </p:grpSp>
      <p:sp>
        <p:nvSpPr>
          <p:cNvPr id="22" name="Title 1"/>
          <p:cNvSpPr txBox="1">
            <a:spLocks/>
          </p:cNvSpPr>
          <p:nvPr/>
        </p:nvSpPr>
        <p:spPr>
          <a:xfrm>
            <a:off x="1185558" y="475719"/>
            <a:ext cx="6620968" cy="74913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2C4A8E"/>
                </a:solidFill>
              </a:rPr>
              <a:t>The 2030 Agenda </a:t>
            </a:r>
            <a:endParaRPr lang="en-US" dirty="0">
              <a:solidFill>
                <a:srgbClr val="2C4A8E"/>
              </a:solidFill>
            </a:endParaRPr>
          </a:p>
        </p:txBody>
      </p:sp>
      <p:sp>
        <p:nvSpPr>
          <p:cNvPr id="23" name="TextBox 22"/>
          <p:cNvSpPr txBox="1"/>
          <p:nvPr/>
        </p:nvSpPr>
        <p:spPr>
          <a:xfrm>
            <a:off x="346509" y="6371924"/>
            <a:ext cx="8654027" cy="369332"/>
          </a:xfrm>
          <a:prstGeom prst="rect">
            <a:avLst/>
          </a:prstGeom>
          <a:noFill/>
        </p:spPr>
        <p:txBody>
          <a:bodyPr wrap="square" rtlCol="0">
            <a:spAutoFit/>
          </a:bodyPr>
          <a:lstStyle/>
          <a:p>
            <a:r>
              <a:rPr lang="en-US" dirty="0" smtClean="0">
                <a:solidFill>
                  <a:srgbClr val="2C4A8E"/>
                </a:solidFill>
              </a:rPr>
              <a:t>Image with </a:t>
            </a:r>
            <a:r>
              <a:rPr lang="en-US" dirty="0">
                <a:solidFill>
                  <a:srgbClr val="2C4A8E"/>
                </a:solidFill>
              </a:rPr>
              <a:t>thanks to the UN: </a:t>
            </a:r>
            <a:r>
              <a:rPr lang="en-US" dirty="0" err="1" smtClean="0">
                <a:solidFill>
                  <a:srgbClr val="2C4A8E"/>
                </a:solidFill>
              </a:rPr>
              <a:t>sustainabledevelopment.un.org</a:t>
            </a:r>
            <a:endParaRPr lang="en-US" dirty="0">
              <a:solidFill>
                <a:srgbClr val="2C4A8E"/>
              </a:solidFill>
            </a:endParaRPr>
          </a:p>
        </p:txBody>
      </p:sp>
    </p:spTree>
    <p:extLst>
      <p:ext uri="{BB962C8B-B14F-4D97-AF65-F5344CB8AC3E}">
        <p14:creationId xmlns:p14="http://schemas.microsoft.com/office/powerpoint/2010/main" val="6137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Addis Ababa Action Agenda</a:t>
            </a:r>
            <a:endParaRPr lang="en-US" dirty="0"/>
          </a:p>
        </p:txBody>
      </p:sp>
      <p:sp>
        <p:nvSpPr>
          <p:cNvPr id="3" name="Content Placeholder 2"/>
          <p:cNvSpPr>
            <a:spLocks noGrp="1"/>
          </p:cNvSpPr>
          <p:nvPr>
            <p:ph idx="1"/>
          </p:nvPr>
        </p:nvSpPr>
        <p:spPr>
          <a:xfrm>
            <a:off x="484710" y="2052925"/>
            <a:ext cx="7744890" cy="4195481"/>
          </a:xfrm>
        </p:spPr>
        <p:txBody>
          <a:bodyPr>
            <a:normAutofit/>
          </a:bodyPr>
          <a:lstStyle/>
          <a:p>
            <a:r>
              <a:rPr lang="en-GB" dirty="0" smtClean="0"/>
              <a:t>The </a:t>
            </a:r>
            <a:r>
              <a:rPr lang="en-GB" dirty="0"/>
              <a:t>Addis Ababa Action Agenda </a:t>
            </a:r>
            <a:r>
              <a:rPr lang="en-GB" dirty="0" smtClean="0"/>
              <a:t>is the outcome of the </a:t>
            </a:r>
            <a:r>
              <a:rPr lang="en-GB" dirty="0"/>
              <a:t>Third International Conference on Financing for Development </a:t>
            </a:r>
            <a:r>
              <a:rPr lang="en-GB" dirty="0" smtClean="0"/>
              <a:t>which is </a:t>
            </a:r>
            <a:r>
              <a:rPr lang="en-GB" dirty="0"/>
              <a:t>an </a:t>
            </a:r>
            <a:r>
              <a:rPr lang="en-GB" b="1" dirty="0"/>
              <a:t>integral part of the 2030 </a:t>
            </a:r>
            <a:r>
              <a:rPr lang="en-GB" b="1" dirty="0" smtClean="0"/>
              <a:t>Agenda</a:t>
            </a:r>
            <a:r>
              <a:rPr lang="en-GB" dirty="0" smtClean="0"/>
              <a:t>.</a:t>
            </a:r>
            <a:endParaRPr lang="en-GB" dirty="0"/>
          </a:p>
          <a:p>
            <a:r>
              <a:rPr lang="en-GB" dirty="0" smtClean="0"/>
              <a:t>The </a:t>
            </a:r>
            <a:r>
              <a:rPr lang="en-GB" dirty="0"/>
              <a:t>Addis Ababa Action Agenda </a:t>
            </a:r>
            <a:r>
              <a:rPr lang="en-GB" b="1" dirty="0"/>
              <a:t>supports, complements and helps to contextualize the 2030 Agenda’s means of </a:t>
            </a:r>
            <a:r>
              <a:rPr lang="en-GB" b="1" dirty="0" smtClean="0"/>
              <a:t>implementation in depth</a:t>
            </a:r>
            <a:r>
              <a:rPr lang="en-GB" dirty="0" smtClean="0"/>
              <a:t>.</a:t>
            </a:r>
            <a:r>
              <a:rPr lang="en-US" dirty="0" smtClean="0"/>
              <a:t> </a:t>
            </a:r>
          </a:p>
          <a:p>
            <a:r>
              <a:rPr lang="en-US" dirty="0" smtClean="0"/>
              <a:t>Persons </a:t>
            </a:r>
            <a:r>
              <a:rPr lang="en-US" dirty="0"/>
              <a:t>with disabilities are mentioned in the following </a:t>
            </a:r>
            <a:r>
              <a:rPr lang="en-US" dirty="0" smtClean="0"/>
              <a:t>areas </a:t>
            </a:r>
            <a:r>
              <a:rPr lang="en-US" dirty="0"/>
              <a:t>of the Addis Ababa Action Agenda: </a:t>
            </a:r>
            <a:r>
              <a:rPr lang="en-US" b="1" dirty="0"/>
              <a:t>social protection, employment, education, infrastructure, technology and </a:t>
            </a:r>
            <a:r>
              <a:rPr lang="en-US" b="1" dirty="0" smtClean="0"/>
              <a:t>data</a:t>
            </a:r>
            <a:r>
              <a:rPr lang="en-US" dirty="0" smtClean="0"/>
              <a:t>.</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853480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and </a:t>
            </a:r>
            <a:r>
              <a:rPr lang="en-US" dirty="0"/>
              <a:t>R</a:t>
            </a:r>
            <a:r>
              <a:rPr lang="en-US" dirty="0" smtClean="0"/>
              <a:t>eview: Overview</a:t>
            </a:r>
            <a:endParaRPr lang="en-US" dirty="0"/>
          </a:p>
        </p:txBody>
      </p:sp>
      <p:sp>
        <p:nvSpPr>
          <p:cNvPr id="3" name="Content Placeholder 2"/>
          <p:cNvSpPr>
            <a:spLocks noGrp="1"/>
          </p:cNvSpPr>
          <p:nvPr>
            <p:ph idx="1"/>
          </p:nvPr>
        </p:nvSpPr>
        <p:spPr>
          <a:xfrm>
            <a:off x="484710" y="2052925"/>
            <a:ext cx="7908176" cy="4195481"/>
          </a:xfrm>
        </p:spPr>
        <p:txBody>
          <a:bodyPr>
            <a:normAutofit fontScale="92500" lnSpcReduction="20000"/>
          </a:bodyPr>
          <a:lstStyle/>
          <a:p>
            <a:r>
              <a:rPr lang="en-US" dirty="0" smtClean="0"/>
              <a:t>The Agenda’s </a:t>
            </a:r>
            <a:r>
              <a:rPr lang="en-US" dirty="0"/>
              <a:t>final </a:t>
            </a:r>
            <a:r>
              <a:rPr lang="en-US" dirty="0" smtClean="0"/>
              <a:t>chapter outlines its aims:</a:t>
            </a:r>
          </a:p>
          <a:p>
            <a:pPr marL="857250" lvl="1" indent="-457200">
              <a:buFont typeface="+mj-lt"/>
              <a:buAutoNum type="arabicPeriod"/>
            </a:pPr>
            <a:r>
              <a:rPr lang="en-US" dirty="0" smtClean="0"/>
              <a:t>to </a:t>
            </a:r>
            <a:r>
              <a:rPr lang="en-GB" dirty="0"/>
              <a:t>track progress in </a:t>
            </a:r>
            <a:r>
              <a:rPr lang="en-GB" dirty="0" smtClean="0"/>
              <a:t>implementation and </a:t>
            </a:r>
          </a:p>
          <a:p>
            <a:pPr marL="857250" lvl="1" indent="-457200">
              <a:buFont typeface="+mj-lt"/>
              <a:buAutoNum type="arabicPeriod"/>
            </a:pPr>
            <a:r>
              <a:rPr lang="en-GB" dirty="0" smtClean="0"/>
              <a:t>to </a:t>
            </a:r>
            <a:r>
              <a:rPr lang="en-GB" dirty="0"/>
              <a:t>ensure that no one is left behind</a:t>
            </a:r>
            <a:r>
              <a:rPr lang="en-US" dirty="0"/>
              <a:t> </a:t>
            </a:r>
            <a:endParaRPr lang="en-US" dirty="0" smtClean="0"/>
          </a:p>
          <a:p>
            <a:r>
              <a:rPr lang="en-US" dirty="0" smtClean="0"/>
              <a:t>The follow-up and review mechanism (paragraphs 47 &amp; 77) is the litmus test of the Agenda, it will only work with:</a:t>
            </a:r>
            <a:endParaRPr lang="en-US" dirty="0"/>
          </a:p>
          <a:p>
            <a:pPr lvl="1"/>
            <a:r>
              <a:rPr lang="en-GB" b="1" dirty="0" smtClean="0"/>
              <a:t>Vision</a:t>
            </a:r>
            <a:r>
              <a:rPr lang="en-GB" dirty="0" smtClean="0"/>
              <a:t>: robust</a:t>
            </a:r>
            <a:r>
              <a:rPr lang="en-GB" dirty="0"/>
              <a:t>, voluntary, effective, participatory, transparent and integrated follow-up and review framework </a:t>
            </a:r>
            <a:r>
              <a:rPr lang="en-GB" dirty="0" smtClean="0"/>
              <a:t>is realized</a:t>
            </a:r>
            <a:endParaRPr lang="en-GB" dirty="0"/>
          </a:p>
          <a:p>
            <a:pPr lvl="1"/>
            <a:r>
              <a:rPr lang="en-GB" b="1" dirty="0" smtClean="0"/>
              <a:t>Inclusive partnerships</a:t>
            </a:r>
            <a:r>
              <a:rPr lang="en-GB" dirty="0" smtClean="0"/>
              <a:t>: effective </a:t>
            </a:r>
            <a:r>
              <a:rPr lang="en-GB" dirty="0"/>
              <a:t>international cooperation and </a:t>
            </a:r>
            <a:r>
              <a:rPr lang="en-GB" dirty="0" smtClean="0"/>
              <a:t>exchanges </a:t>
            </a:r>
            <a:r>
              <a:rPr lang="en-GB" dirty="0"/>
              <a:t>of best practices and mutual </a:t>
            </a:r>
            <a:r>
              <a:rPr lang="en-GB" dirty="0" smtClean="0"/>
              <a:t>learning</a:t>
            </a:r>
            <a:endParaRPr lang="en-GB" dirty="0"/>
          </a:p>
          <a:p>
            <a:r>
              <a:rPr lang="en-GB" dirty="0" smtClean="0"/>
              <a:t>The follow-up and review mechanism doesn't </a:t>
            </a:r>
            <a:r>
              <a:rPr lang="en-US" dirty="0" smtClean="0"/>
              <a:t>make States accountable but once again ensures national ownership. However, as a political compromise, it does </a:t>
            </a:r>
            <a:r>
              <a:rPr lang="en-GB" dirty="0" smtClean="0"/>
              <a:t>promote their accountability to their citizens, including persons with disabilities</a:t>
            </a:r>
            <a:endParaRPr lang="en-US" dirty="0"/>
          </a:p>
        </p:txBody>
      </p:sp>
    </p:spTree>
    <p:extLst>
      <p:ext uri="{BB962C8B-B14F-4D97-AF65-F5344CB8AC3E}">
        <p14:creationId xmlns:p14="http://schemas.microsoft.com/office/powerpoint/2010/main" val="1402409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with Disabilities and Accountability </a:t>
            </a:r>
            <a:endParaRPr lang="en-US" dirty="0"/>
          </a:p>
        </p:txBody>
      </p:sp>
      <p:sp>
        <p:nvSpPr>
          <p:cNvPr id="3" name="Content Placeholder 2"/>
          <p:cNvSpPr>
            <a:spLocks noGrp="1"/>
          </p:cNvSpPr>
          <p:nvPr>
            <p:ph idx="1"/>
          </p:nvPr>
        </p:nvSpPr>
        <p:spPr>
          <a:xfrm>
            <a:off x="484711" y="2052925"/>
            <a:ext cx="7614260" cy="4195481"/>
          </a:xfrm>
        </p:spPr>
        <p:txBody>
          <a:bodyPr>
            <a:normAutofit/>
          </a:bodyPr>
          <a:lstStyle/>
          <a:p>
            <a:pPr marL="0" indent="0">
              <a:buNone/>
            </a:pPr>
            <a:r>
              <a:rPr lang="en-US" b="1" dirty="0" smtClean="0"/>
              <a:t>“Persons with disabilities were instrumental in creating this transformational roadmap to a better future. Now the hard work of real change lies directly ahead. Persons with disabilities must be leaders, guiding the world towards achieving these goals for everyone. This journey demands our persistent and unwavering duty to hold our governments accountable to their own commitments. Our full engagement in the follow-up and review mechanism is fundamental. We cannot afford to be left behind again.”</a:t>
            </a:r>
          </a:p>
          <a:p>
            <a:pPr marL="0" lvl="1" indent="0">
              <a:buNone/>
            </a:pPr>
            <a:r>
              <a:rPr lang="en-US" dirty="0" smtClean="0"/>
              <a:t> - Maryanne Diamond, Chair of the International Disability Alliance, 2015</a:t>
            </a:r>
          </a:p>
        </p:txBody>
      </p:sp>
    </p:spTree>
    <p:extLst>
      <p:ext uri="{BB962C8B-B14F-4D97-AF65-F5344CB8AC3E}">
        <p14:creationId xmlns:p14="http://schemas.microsoft.com/office/powerpoint/2010/main" val="8011824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with Disabilities and Accountability </a:t>
            </a:r>
            <a:endParaRPr lang="en-US" dirty="0"/>
          </a:p>
        </p:txBody>
      </p:sp>
      <p:sp>
        <p:nvSpPr>
          <p:cNvPr id="3" name="Content Placeholder 2"/>
          <p:cNvSpPr>
            <a:spLocks noGrp="1"/>
          </p:cNvSpPr>
          <p:nvPr>
            <p:ph idx="1"/>
          </p:nvPr>
        </p:nvSpPr>
        <p:spPr>
          <a:xfrm>
            <a:off x="484711" y="2052925"/>
            <a:ext cx="7614260" cy="4195481"/>
          </a:xfrm>
        </p:spPr>
        <p:txBody>
          <a:bodyPr>
            <a:normAutofit/>
          </a:bodyPr>
          <a:lstStyle/>
          <a:p>
            <a:r>
              <a:rPr lang="en-US" sz="2400" dirty="0"/>
              <a:t>The participation of persons with disabilities in the follow-up and review mechanism is critical and will serve as a litmus test to whether the 2030 Agenda fulfilled what the MDGs have failed </a:t>
            </a:r>
            <a:r>
              <a:rPr lang="en-US" sz="2400" dirty="0" smtClean="0"/>
              <a:t>for </a:t>
            </a:r>
            <a:r>
              <a:rPr lang="en-US" sz="2400" dirty="0"/>
              <a:t>persons with disabilities</a:t>
            </a:r>
          </a:p>
          <a:p>
            <a:r>
              <a:rPr lang="en-US" sz="2400" dirty="0"/>
              <a:t>Persons with disabilities must engage with their governments and monitor that the 2030 Agenda is implemented for them and with them.</a:t>
            </a:r>
          </a:p>
        </p:txBody>
      </p:sp>
    </p:spTree>
    <p:extLst>
      <p:ext uri="{BB962C8B-B14F-4D97-AF65-F5344CB8AC3E}">
        <p14:creationId xmlns:p14="http://schemas.microsoft.com/office/powerpoint/2010/main" val="894688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a:t>
            </a:r>
            <a:r>
              <a:rPr lang="en-US" dirty="0"/>
              <a:t>-up and </a:t>
            </a:r>
            <a:r>
              <a:rPr lang="en-US" dirty="0" smtClean="0"/>
              <a:t>Review: Principles</a:t>
            </a:r>
            <a:endParaRPr lang="en-US" dirty="0"/>
          </a:p>
        </p:txBody>
      </p:sp>
      <p:sp>
        <p:nvSpPr>
          <p:cNvPr id="3" name="Content Placeholder 2"/>
          <p:cNvSpPr>
            <a:spLocks noGrp="1"/>
          </p:cNvSpPr>
          <p:nvPr>
            <p:ph idx="1"/>
          </p:nvPr>
        </p:nvSpPr>
        <p:spPr>
          <a:xfrm>
            <a:off x="484709" y="1853249"/>
            <a:ext cx="7987779" cy="4395158"/>
          </a:xfrm>
        </p:spPr>
        <p:txBody>
          <a:bodyPr>
            <a:normAutofit fontScale="85000" lnSpcReduction="20000"/>
          </a:bodyPr>
          <a:lstStyle/>
          <a:p>
            <a:r>
              <a:rPr lang="en-GB" b="1" dirty="0" smtClean="0"/>
              <a:t>Voluntary</a:t>
            </a:r>
            <a:r>
              <a:rPr lang="en-GB" dirty="0" smtClean="0"/>
              <a:t>: </a:t>
            </a:r>
            <a:r>
              <a:rPr lang="en-US" dirty="0"/>
              <a:t>National ownership </a:t>
            </a:r>
            <a:r>
              <a:rPr lang="en-GB" dirty="0" smtClean="0"/>
              <a:t>and country-led</a:t>
            </a:r>
            <a:endParaRPr lang="en-US" dirty="0"/>
          </a:p>
          <a:p>
            <a:r>
              <a:rPr lang="en-US" b="1" dirty="0" smtClean="0"/>
              <a:t>Robust</a:t>
            </a:r>
            <a:r>
              <a:rPr lang="en-US" dirty="0" smtClean="0"/>
              <a:t>: applies universally across all countries and all three </a:t>
            </a:r>
            <a:r>
              <a:rPr lang="en-US" dirty="0"/>
              <a:t>dimension of sustainable </a:t>
            </a:r>
            <a:r>
              <a:rPr lang="en-US" dirty="0" smtClean="0"/>
              <a:t>development (social, economic, environmental)</a:t>
            </a:r>
          </a:p>
          <a:p>
            <a:r>
              <a:rPr lang="en-US" b="1" dirty="0" smtClean="0"/>
              <a:t>Effective</a:t>
            </a:r>
            <a:r>
              <a:rPr lang="en-US" dirty="0" smtClean="0"/>
              <a:t>: aiming </a:t>
            </a:r>
            <a:r>
              <a:rPr lang="en-GB" dirty="0" smtClean="0"/>
              <a:t>to </a:t>
            </a:r>
            <a:r>
              <a:rPr lang="en-GB" dirty="0"/>
              <a:t>identification of solutions and best practices and promote the coordination and effectiveness of the international development system</a:t>
            </a:r>
            <a:r>
              <a:rPr lang="en-US" dirty="0"/>
              <a:t> </a:t>
            </a:r>
          </a:p>
          <a:p>
            <a:r>
              <a:rPr lang="en-GB" b="1" dirty="0" smtClean="0"/>
              <a:t>Participatory</a:t>
            </a:r>
            <a:r>
              <a:rPr lang="en-GB" dirty="0"/>
              <a:t>:</a:t>
            </a:r>
            <a:r>
              <a:rPr lang="en-GB" dirty="0" smtClean="0"/>
              <a:t> Be </a:t>
            </a:r>
            <a:r>
              <a:rPr lang="en-GB" dirty="0"/>
              <a:t>open, inclusive, participatory and transparent for all people </a:t>
            </a:r>
          </a:p>
          <a:p>
            <a:r>
              <a:rPr lang="en-GB" b="1" dirty="0" smtClean="0"/>
              <a:t>Integrated</a:t>
            </a:r>
            <a:r>
              <a:rPr lang="en-GB" dirty="0" smtClean="0"/>
              <a:t>: People-centred</a:t>
            </a:r>
            <a:r>
              <a:rPr lang="en-GB" dirty="0"/>
              <a:t>, gender-sensitive, respect human </a:t>
            </a:r>
            <a:r>
              <a:rPr lang="en-GB" dirty="0" smtClean="0"/>
              <a:t>rights + focus </a:t>
            </a:r>
            <a:r>
              <a:rPr lang="en-GB" dirty="0"/>
              <a:t>on the poorest, most vulnerable and those furthest behind</a:t>
            </a:r>
            <a:r>
              <a:rPr lang="en-US" dirty="0"/>
              <a:t> </a:t>
            </a:r>
          </a:p>
          <a:p>
            <a:r>
              <a:rPr lang="en-GB" b="1" dirty="0" smtClean="0"/>
              <a:t>Efficient</a:t>
            </a:r>
            <a:r>
              <a:rPr lang="en-GB" dirty="0" smtClean="0"/>
              <a:t>: Build </a:t>
            </a:r>
            <a:r>
              <a:rPr lang="en-GB" dirty="0"/>
              <a:t>on existing platforms and </a:t>
            </a:r>
            <a:r>
              <a:rPr lang="en-GB" dirty="0" smtClean="0"/>
              <a:t>processes </a:t>
            </a:r>
            <a:r>
              <a:rPr lang="en-GB" dirty="0"/>
              <a:t>build </a:t>
            </a:r>
            <a:r>
              <a:rPr lang="en-GB" dirty="0" smtClean="0"/>
              <a:t>and </a:t>
            </a:r>
            <a:r>
              <a:rPr lang="en-GB" dirty="0"/>
              <a:t>respond to national circumstances, capacities, needs and priorities</a:t>
            </a:r>
            <a:r>
              <a:rPr lang="en-US" dirty="0"/>
              <a:t> </a:t>
            </a:r>
            <a:r>
              <a:rPr lang="en-US" dirty="0" smtClean="0"/>
              <a:t> </a:t>
            </a:r>
            <a:endParaRPr lang="en-US" dirty="0"/>
          </a:p>
          <a:p>
            <a:r>
              <a:rPr lang="en-GB" b="1" dirty="0" smtClean="0"/>
              <a:t>Data-driven</a:t>
            </a:r>
            <a:r>
              <a:rPr lang="en-GB" dirty="0" smtClean="0"/>
              <a:t>: Based </a:t>
            </a:r>
            <a:r>
              <a:rPr lang="en-GB" dirty="0"/>
              <a:t>on evidence</a:t>
            </a:r>
            <a:r>
              <a:rPr lang="en-US" dirty="0"/>
              <a:t> – global </a:t>
            </a:r>
            <a:r>
              <a:rPr lang="en-US" dirty="0" smtClean="0"/>
              <a:t>indicators, </a:t>
            </a:r>
            <a:r>
              <a:rPr lang="en-GB" dirty="0"/>
              <a:t>enhanced capacity-building </a:t>
            </a:r>
            <a:r>
              <a:rPr lang="en-GB" dirty="0" smtClean="0"/>
              <a:t>on data collection</a:t>
            </a:r>
          </a:p>
          <a:p>
            <a:r>
              <a:rPr lang="en-GB" b="1" dirty="0" smtClean="0"/>
              <a:t>Multilateral</a:t>
            </a:r>
            <a:r>
              <a:rPr lang="en-GB" dirty="0" smtClean="0"/>
              <a:t>: Active </a:t>
            </a:r>
            <a:r>
              <a:rPr lang="en-GB" dirty="0"/>
              <a:t>support of the United Nations system and other multilateral institutions</a:t>
            </a:r>
            <a:r>
              <a:rPr lang="en-US" dirty="0"/>
              <a:t> </a:t>
            </a:r>
          </a:p>
          <a:p>
            <a:endParaRPr lang="en-US" dirty="0"/>
          </a:p>
        </p:txBody>
      </p:sp>
    </p:spTree>
    <p:extLst>
      <p:ext uri="{BB962C8B-B14F-4D97-AF65-F5344CB8AC3E}">
        <p14:creationId xmlns:p14="http://schemas.microsoft.com/office/powerpoint/2010/main" val="1418445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Levels of the Follow-up and Review Framework</a:t>
            </a:r>
            <a:endParaRPr lang="en-US" dirty="0"/>
          </a:p>
        </p:txBody>
      </p:sp>
      <p:sp>
        <p:nvSpPr>
          <p:cNvPr id="3" name="Content Placeholder 2"/>
          <p:cNvSpPr>
            <a:spLocks noGrp="1"/>
          </p:cNvSpPr>
          <p:nvPr>
            <p:ph idx="1"/>
          </p:nvPr>
        </p:nvSpPr>
        <p:spPr>
          <a:xfrm>
            <a:off x="484709" y="2052925"/>
            <a:ext cx="7826533" cy="4195481"/>
          </a:xfrm>
        </p:spPr>
        <p:txBody>
          <a:bodyPr>
            <a:normAutofit/>
          </a:bodyPr>
          <a:lstStyle/>
          <a:p>
            <a:r>
              <a:rPr lang="en-GB" b="1" dirty="0" smtClean="0"/>
              <a:t>National/sub-national </a:t>
            </a:r>
            <a:r>
              <a:rPr lang="en-GB" b="1" dirty="0"/>
              <a:t>levels</a:t>
            </a:r>
            <a:r>
              <a:rPr lang="en-GB" dirty="0"/>
              <a:t>: </a:t>
            </a:r>
            <a:r>
              <a:rPr lang="en-GB" dirty="0" smtClean="0"/>
              <a:t>governments conduct </a:t>
            </a:r>
            <a:r>
              <a:rPr lang="en-GB" dirty="0"/>
              <a:t>regular and inclusive reviews of </a:t>
            </a:r>
            <a:r>
              <a:rPr lang="en-GB" dirty="0" smtClean="0"/>
              <a:t>progress; the review mechanism will differ in every country, the inclusion of stakeholders is encouraged in the 2030 Agenda</a:t>
            </a:r>
            <a:endParaRPr lang="en-GB" dirty="0"/>
          </a:p>
          <a:p>
            <a:r>
              <a:rPr lang="en-GB" b="1" dirty="0" smtClean="0"/>
              <a:t>Regional/Sub-regional </a:t>
            </a:r>
            <a:r>
              <a:rPr lang="en-GB" b="1" dirty="0"/>
              <a:t>levels</a:t>
            </a:r>
            <a:r>
              <a:rPr lang="en-GB" dirty="0"/>
              <a:t>: </a:t>
            </a:r>
            <a:r>
              <a:rPr lang="en-GB" dirty="0" smtClean="0"/>
              <a:t>governments undertake peer </a:t>
            </a:r>
            <a:r>
              <a:rPr lang="en-GB" dirty="0"/>
              <a:t>learning, including through voluntary reviews, sharing of best practices and discussion </a:t>
            </a:r>
            <a:r>
              <a:rPr lang="en-GB" dirty="0" smtClean="0"/>
              <a:t>of </a:t>
            </a:r>
            <a:r>
              <a:rPr lang="en-GB" dirty="0"/>
              <a:t>shared targets</a:t>
            </a:r>
            <a:r>
              <a:rPr lang="en-US" dirty="0"/>
              <a:t> </a:t>
            </a:r>
            <a:r>
              <a:rPr lang="en-US" dirty="0" smtClean="0"/>
              <a:t>and cooperation each region will designate a body or </a:t>
            </a:r>
            <a:r>
              <a:rPr lang="en-US" dirty="0" err="1" smtClean="0"/>
              <a:t>organisaton</a:t>
            </a:r>
            <a:r>
              <a:rPr lang="en-US" dirty="0" smtClean="0"/>
              <a:t> to achieve this</a:t>
            </a:r>
          </a:p>
          <a:p>
            <a:r>
              <a:rPr lang="en-US" b="1" dirty="0" smtClean="0"/>
              <a:t>Global </a:t>
            </a:r>
            <a:r>
              <a:rPr lang="en-US" b="1" dirty="0"/>
              <a:t>level</a:t>
            </a:r>
            <a:r>
              <a:rPr lang="en-US" dirty="0"/>
              <a:t>: </a:t>
            </a:r>
            <a:r>
              <a:rPr lang="en-GB" dirty="0"/>
              <a:t>The High-level Political Forum (HLPF) </a:t>
            </a:r>
            <a:r>
              <a:rPr lang="en-GB" dirty="0" smtClean="0"/>
              <a:t>undertakes the </a:t>
            </a:r>
            <a:r>
              <a:rPr lang="en-GB" dirty="0"/>
              <a:t>global follow-up and review of </a:t>
            </a:r>
            <a:r>
              <a:rPr lang="en-GB" dirty="0" smtClean="0"/>
              <a:t>governments’ implementation </a:t>
            </a:r>
            <a:r>
              <a:rPr lang="en-GB" dirty="0"/>
              <a:t>of the </a:t>
            </a:r>
            <a:r>
              <a:rPr lang="en-GB" dirty="0" smtClean="0"/>
              <a:t>SDGs</a:t>
            </a:r>
            <a:endParaRPr lang="en-GB" dirty="0"/>
          </a:p>
          <a:p>
            <a:endParaRPr lang="en-US" dirty="0"/>
          </a:p>
        </p:txBody>
      </p:sp>
    </p:spTree>
    <p:extLst>
      <p:ext uri="{BB962C8B-B14F-4D97-AF65-F5344CB8AC3E}">
        <p14:creationId xmlns:p14="http://schemas.microsoft.com/office/powerpoint/2010/main" val="14007852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709" y="4984793"/>
            <a:ext cx="8059216" cy="10270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4710" y="3877310"/>
            <a:ext cx="8059215" cy="9992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4710" y="2257659"/>
            <a:ext cx="8059215" cy="15142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710" y="66952"/>
            <a:ext cx="6287026" cy="1686360"/>
          </a:xfrm>
        </p:spPr>
        <p:txBody>
          <a:bodyPr/>
          <a:lstStyle/>
          <a:p>
            <a:r>
              <a:rPr lang="en-US" sz="3600" dirty="0" smtClean="0"/>
              <a:t>Follow-up and </a:t>
            </a:r>
            <a:r>
              <a:rPr lang="en-US" sz="3600" dirty="0"/>
              <a:t>R</a:t>
            </a:r>
            <a:r>
              <a:rPr lang="en-US" sz="3600" dirty="0" smtClean="0"/>
              <a:t>eview: participation of persons with disabilities</a:t>
            </a:r>
            <a:endParaRPr lang="en-US" sz="3600" dirty="0"/>
          </a:p>
        </p:txBody>
      </p:sp>
      <p:sp>
        <p:nvSpPr>
          <p:cNvPr id="4" name="TextBox 3"/>
          <p:cNvSpPr txBox="1"/>
          <p:nvPr/>
        </p:nvSpPr>
        <p:spPr>
          <a:xfrm>
            <a:off x="556150" y="2371962"/>
            <a:ext cx="1529826" cy="646331"/>
          </a:xfrm>
          <a:prstGeom prst="rect">
            <a:avLst/>
          </a:prstGeom>
          <a:noFill/>
        </p:spPr>
        <p:txBody>
          <a:bodyPr wrap="square" rtlCol="0">
            <a:spAutoFit/>
          </a:bodyPr>
          <a:lstStyle/>
          <a:p>
            <a:r>
              <a:rPr lang="en-US" dirty="0" smtClean="0"/>
              <a:t>Global Advocacy</a:t>
            </a:r>
            <a:endParaRPr lang="en-US" dirty="0"/>
          </a:p>
        </p:txBody>
      </p:sp>
      <p:sp>
        <p:nvSpPr>
          <p:cNvPr id="6" name="TextBox 5"/>
          <p:cNvSpPr txBox="1"/>
          <p:nvPr/>
        </p:nvSpPr>
        <p:spPr>
          <a:xfrm>
            <a:off x="556150" y="3965749"/>
            <a:ext cx="1929876" cy="646331"/>
          </a:xfrm>
          <a:prstGeom prst="rect">
            <a:avLst/>
          </a:prstGeom>
          <a:noFill/>
        </p:spPr>
        <p:txBody>
          <a:bodyPr wrap="square" rtlCol="0">
            <a:spAutoFit/>
          </a:bodyPr>
          <a:lstStyle/>
          <a:p>
            <a:r>
              <a:rPr lang="en-US" smtClean="0"/>
              <a:t>Regional Advocacy</a:t>
            </a:r>
            <a:endParaRPr lang="en-US" dirty="0"/>
          </a:p>
        </p:txBody>
      </p:sp>
      <p:sp>
        <p:nvSpPr>
          <p:cNvPr id="7" name="TextBox 6"/>
          <p:cNvSpPr txBox="1"/>
          <p:nvPr/>
        </p:nvSpPr>
        <p:spPr>
          <a:xfrm>
            <a:off x="556150" y="5057777"/>
            <a:ext cx="1415526" cy="646331"/>
          </a:xfrm>
          <a:prstGeom prst="rect">
            <a:avLst/>
          </a:prstGeom>
          <a:noFill/>
        </p:spPr>
        <p:txBody>
          <a:bodyPr wrap="square" rtlCol="0">
            <a:spAutoFit/>
          </a:bodyPr>
          <a:lstStyle/>
          <a:p>
            <a:r>
              <a:rPr lang="en-US" dirty="0" smtClean="0"/>
              <a:t>National Advocacy</a:t>
            </a:r>
            <a:endParaRPr lang="en-US" dirty="0"/>
          </a:p>
        </p:txBody>
      </p:sp>
      <p:sp>
        <p:nvSpPr>
          <p:cNvPr id="12" name="TextBox 11"/>
          <p:cNvSpPr txBox="1"/>
          <p:nvPr/>
        </p:nvSpPr>
        <p:spPr>
          <a:xfrm>
            <a:off x="3157538" y="3914775"/>
            <a:ext cx="3843338"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Share knowledge</a:t>
            </a:r>
          </a:p>
          <a:p>
            <a:pPr algn="ctr"/>
            <a:r>
              <a:rPr lang="en-US" sz="1400" dirty="0"/>
              <a:t>Participate in peer review</a:t>
            </a:r>
          </a:p>
          <a:p>
            <a:pPr algn="ctr"/>
            <a:r>
              <a:rPr lang="en-US" sz="1400" dirty="0"/>
              <a:t>Form and develop regional collaboration and projects</a:t>
            </a:r>
          </a:p>
        </p:txBody>
      </p:sp>
      <p:sp>
        <p:nvSpPr>
          <p:cNvPr id="13" name="TextBox 12"/>
          <p:cNvSpPr txBox="1"/>
          <p:nvPr/>
        </p:nvSpPr>
        <p:spPr>
          <a:xfrm>
            <a:off x="1971676" y="5000625"/>
            <a:ext cx="6086477"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Prepare </a:t>
            </a:r>
            <a:r>
              <a:rPr lang="en-US" sz="1400" dirty="0" smtClean="0"/>
              <a:t>parallel </a:t>
            </a:r>
            <a:r>
              <a:rPr lang="en-US" sz="1400" dirty="0"/>
              <a:t>and shadow reports</a:t>
            </a:r>
          </a:p>
          <a:p>
            <a:pPr algn="ctr"/>
            <a:r>
              <a:rPr lang="en-US" sz="1400" dirty="0"/>
              <a:t>Provide expert knowledge and engagement</a:t>
            </a:r>
          </a:p>
          <a:p>
            <a:pPr algn="ctr"/>
            <a:r>
              <a:rPr lang="en-US" sz="1400" dirty="0"/>
              <a:t>Participate in government-led consultations</a:t>
            </a:r>
          </a:p>
          <a:p>
            <a:pPr algn="ctr"/>
            <a:r>
              <a:rPr lang="en-US" sz="1400" dirty="0"/>
              <a:t>Partner with civil society, academia, stakeholders and UN agencies</a:t>
            </a:r>
          </a:p>
        </p:txBody>
      </p:sp>
      <p:sp>
        <p:nvSpPr>
          <p:cNvPr id="14" name="Triangle 13"/>
          <p:cNvSpPr/>
          <p:nvPr/>
        </p:nvSpPr>
        <p:spPr>
          <a:xfrm>
            <a:off x="1628775" y="1302407"/>
            <a:ext cx="7300914" cy="4826927"/>
          </a:xfrm>
          <a:prstGeom prst="triangle">
            <a:avLst>
              <a:gd name="adj" fmla="val 5020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314695" y="2316363"/>
            <a:ext cx="3986212" cy="1414923"/>
          </a:xfrm>
          <a:prstGeom prst="trapezoid">
            <a:avLst>
              <a:gd name="adj" fmla="val 734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Participate in the global coordination mechanism established for persons with disabilities</a:t>
            </a:r>
          </a:p>
          <a:p>
            <a:pPr algn="ctr"/>
            <a:r>
              <a:rPr lang="en-US" sz="1200" dirty="0">
                <a:solidFill>
                  <a:schemeClr val="tx1"/>
                </a:solidFill>
              </a:rPr>
              <a:t>Contribute to annual, thematic and national reviews</a:t>
            </a:r>
          </a:p>
        </p:txBody>
      </p:sp>
    </p:spTree>
    <p:extLst>
      <p:ext uri="{BB962C8B-B14F-4D97-AF65-F5344CB8AC3E}">
        <p14:creationId xmlns:p14="http://schemas.microsoft.com/office/powerpoint/2010/main" val="18652575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t>
            </a:r>
            <a:r>
              <a:rPr lang="en-US" dirty="0"/>
              <a:t>Political Forum </a:t>
            </a:r>
            <a:r>
              <a:rPr lang="en-US" dirty="0" smtClean="0"/>
              <a:t>(HLPF): Global Level</a:t>
            </a:r>
            <a:endParaRPr lang="en-US" dirty="0"/>
          </a:p>
        </p:txBody>
      </p:sp>
      <p:sp>
        <p:nvSpPr>
          <p:cNvPr id="3" name="Content Placeholder 2"/>
          <p:cNvSpPr>
            <a:spLocks noGrp="1"/>
          </p:cNvSpPr>
          <p:nvPr>
            <p:ph idx="1"/>
          </p:nvPr>
        </p:nvSpPr>
        <p:spPr>
          <a:xfrm>
            <a:off x="484709" y="2114549"/>
            <a:ext cx="7891539" cy="4133857"/>
          </a:xfrm>
        </p:spPr>
        <p:txBody>
          <a:bodyPr>
            <a:normAutofit/>
          </a:bodyPr>
          <a:lstStyle/>
          <a:p>
            <a:r>
              <a:rPr lang="en-US" dirty="0" smtClean="0"/>
              <a:t>The 2012 UN Conference on Sustainable Development, or ‘Rio+20’, produced “The Future We Want” agreement, establishing the HLPF to replace the </a:t>
            </a:r>
            <a:r>
              <a:rPr lang="en-US" dirty="0"/>
              <a:t>Commission on Sustainable Development</a:t>
            </a:r>
          </a:p>
          <a:p>
            <a:r>
              <a:rPr lang="en-US" dirty="0" smtClean="0"/>
              <a:t>In 2013 the HLPF working methods were defined by Member States and adopted by the UN General Assembly</a:t>
            </a:r>
          </a:p>
          <a:p>
            <a:r>
              <a:rPr lang="en-US" dirty="0" smtClean="0"/>
              <a:t>HLPF (made up of all UN Member States) meets at the United Nations in New York: </a:t>
            </a:r>
          </a:p>
          <a:p>
            <a:pPr lvl="1"/>
            <a:r>
              <a:rPr lang="en-US" dirty="0" smtClean="0"/>
              <a:t>Under the Economic </a:t>
            </a:r>
            <a:r>
              <a:rPr lang="en-US" dirty="0"/>
              <a:t>and Social Council - annually  </a:t>
            </a:r>
          </a:p>
          <a:p>
            <a:pPr lvl="1"/>
            <a:r>
              <a:rPr lang="en-US" dirty="0" smtClean="0"/>
              <a:t>Under the General </a:t>
            </a:r>
            <a:r>
              <a:rPr lang="en-US" dirty="0"/>
              <a:t>Assembly – every four </a:t>
            </a:r>
            <a:r>
              <a:rPr lang="en-US" dirty="0" smtClean="0"/>
              <a:t>years</a:t>
            </a:r>
            <a:endParaRPr lang="en-US" dirty="0"/>
          </a:p>
        </p:txBody>
      </p:sp>
    </p:spTree>
    <p:extLst>
      <p:ext uri="{BB962C8B-B14F-4D97-AF65-F5344CB8AC3E}">
        <p14:creationId xmlns:p14="http://schemas.microsoft.com/office/powerpoint/2010/main" val="1544314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t>
            </a:r>
            <a:r>
              <a:rPr lang="en-US" dirty="0"/>
              <a:t>Political Forum </a:t>
            </a:r>
            <a:r>
              <a:rPr lang="en-US" dirty="0" smtClean="0"/>
              <a:t>(HLPF): Global Level</a:t>
            </a:r>
            <a:endParaRPr lang="en-US" dirty="0"/>
          </a:p>
        </p:txBody>
      </p:sp>
      <p:sp>
        <p:nvSpPr>
          <p:cNvPr id="3" name="Content Placeholder 2"/>
          <p:cNvSpPr>
            <a:spLocks noGrp="1"/>
          </p:cNvSpPr>
          <p:nvPr>
            <p:ph idx="1"/>
          </p:nvPr>
        </p:nvSpPr>
        <p:spPr>
          <a:xfrm>
            <a:off x="484709" y="2257425"/>
            <a:ext cx="7891539" cy="3990982"/>
          </a:xfrm>
        </p:spPr>
        <p:txBody>
          <a:bodyPr>
            <a:normAutofit/>
          </a:bodyPr>
          <a:lstStyle/>
          <a:p>
            <a:r>
              <a:rPr lang="en-US" dirty="0"/>
              <a:t>Reason for establishing it: </a:t>
            </a:r>
          </a:p>
          <a:p>
            <a:pPr lvl="1"/>
            <a:r>
              <a:rPr lang="en-US" dirty="0"/>
              <a:t>To improve and make a more effective institutional framework for sustainable development</a:t>
            </a:r>
          </a:p>
          <a:p>
            <a:pPr lvl="1"/>
            <a:r>
              <a:rPr lang="en-US" dirty="0"/>
              <a:t>To promote synergies and coherence within the UN system</a:t>
            </a:r>
          </a:p>
          <a:p>
            <a:pPr lvl="1"/>
            <a:r>
              <a:rPr lang="en-US" b="1" dirty="0"/>
              <a:t>To mandate the highest level of implementation monitoring</a:t>
            </a:r>
          </a:p>
          <a:p>
            <a:pPr lvl="1"/>
            <a:r>
              <a:rPr lang="en-US" b="1" dirty="0"/>
              <a:t>To provide a forum for open, transparent, participative and internationally comparable reviews and proposals </a:t>
            </a:r>
            <a:r>
              <a:rPr lang="en-US" dirty="0"/>
              <a:t>(although not a legally binding accountability mechanism, the global level review provides opportunities for high profile attention)</a:t>
            </a:r>
          </a:p>
        </p:txBody>
      </p:sp>
    </p:spTree>
    <p:extLst>
      <p:ext uri="{BB962C8B-B14F-4D97-AF65-F5344CB8AC3E}">
        <p14:creationId xmlns:p14="http://schemas.microsoft.com/office/powerpoint/2010/main" val="2082798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HLPF: Roles</a:t>
            </a:r>
            <a:endParaRPr lang="en-US" dirty="0"/>
          </a:p>
        </p:txBody>
      </p:sp>
      <p:sp>
        <p:nvSpPr>
          <p:cNvPr id="3" name="Content Placeholder 2"/>
          <p:cNvSpPr>
            <a:spLocks noGrp="1"/>
          </p:cNvSpPr>
          <p:nvPr>
            <p:ph idx="1"/>
          </p:nvPr>
        </p:nvSpPr>
        <p:spPr>
          <a:xfrm>
            <a:off x="484710" y="1552222"/>
            <a:ext cx="7875519" cy="4267907"/>
          </a:xfrm>
        </p:spPr>
        <p:txBody>
          <a:bodyPr>
            <a:noAutofit/>
          </a:bodyPr>
          <a:lstStyle/>
          <a:p>
            <a:pPr marL="457200" indent="-457200">
              <a:buFont typeface="+mj-lt"/>
              <a:buAutoNum type="arabicPeriod"/>
            </a:pPr>
            <a:r>
              <a:rPr lang="en-GB" sz="2800" dirty="0" smtClean="0"/>
              <a:t>Facilitate </a:t>
            </a:r>
            <a:r>
              <a:rPr lang="en-GB" sz="2800" dirty="0"/>
              <a:t>sharing of experiences </a:t>
            </a:r>
            <a:endParaRPr lang="en-GB" sz="2800" dirty="0" smtClean="0"/>
          </a:p>
          <a:p>
            <a:pPr marL="457200" indent="-457200">
              <a:buFont typeface="+mj-lt"/>
              <a:buAutoNum type="arabicPeriod"/>
            </a:pPr>
            <a:r>
              <a:rPr lang="en-GB" sz="2800" dirty="0" smtClean="0"/>
              <a:t>Provide </a:t>
            </a:r>
            <a:r>
              <a:rPr lang="en-GB" sz="2800" dirty="0"/>
              <a:t>political leadership, guidance and recommendations </a:t>
            </a:r>
            <a:endParaRPr lang="en-GB" sz="2800" dirty="0" smtClean="0"/>
          </a:p>
          <a:p>
            <a:pPr marL="457200" indent="-457200">
              <a:buFont typeface="+mj-lt"/>
              <a:buAutoNum type="arabicPeriod"/>
            </a:pPr>
            <a:r>
              <a:rPr lang="en-GB" sz="2800" dirty="0" smtClean="0"/>
              <a:t>Promote </a:t>
            </a:r>
            <a:r>
              <a:rPr lang="en-GB" sz="2800" dirty="0"/>
              <a:t>system-wide coherence </a:t>
            </a:r>
            <a:endParaRPr lang="en-GB" sz="2800" dirty="0" smtClean="0"/>
          </a:p>
          <a:p>
            <a:pPr marL="457200" indent="-457200">
              <a:buFont typeface="+mj-lt"/>
              <a:buAutoNum type="arabicPeriod"/>
            </a:pPr>
            <a:r>
              <a:rPr lang="en-GB" sz="2800" dirty="0" smtClean="0"/>
              <a:t>Coordinate sustainable </a:t>
            </a:r>
            <a:r>
              <a:rPr lang="en-GB" sz="2800" dirty="0"/>
              <a:t>development </a:t>
            </a:r>
            <a:r>
              <a:rPr lang="en-GB" sz="2800" dirty="0" smtClean="0"/>
              <a:t>policies</a:t>
            </a:r>
          </a:p>
          <a:p>
            <a:pPr marL="457200" indent="-457200">
              <a:buFont typeface="+mj-lt"/>
              <a:buAutoNum type="arabicPeriod"/>
            </a:pPr>
            <a:r>
              <a:rPr lang="en-GB" sz="2800" dirty="0" smtClean="0"/>
              <a:t>Assess progress, challenges and emerging issues</a:t>
            </a:r>
          </a:p>
        </p:txBody>
      </p:sp>
    </p:spTree>
    <p:extLst>
      <p:ext uri="{BB962C8B-B14F-4D97-AF65-F5344CB8AC3E}">
        <p14:creationId xmlns:p14="http://schemas.microsoft.com/office/powerpoint/2010/main" val="220682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 balance of the 2030 Agenda</a:t>
            </a:r>
            <a:endParaRPr lang="en-US" dirty="0"/>
          </a:p>
        </p:txBody>
      </p:sp>
      <p:sp>
        <p:nvSpPr>
          <p:cNvPr id="3" name="Content Placeholder 2"/>
          <p:cNvSpPr>
            <a:spLocks noGrp="1"/>
          </p:cNvSpPr>
          <p:nvPr>
            <p:ph idx="1"/>
          </p:nvPr>
        </p:nvSpPr>
        <p:spPr>
          <a:xfrm>
            <a:off x="484710" y="2052925"/>
            <a:ext cx="7400506" cy="4195481"/>
          </a:xfrm>
        </p:spPr>
        <p:txBody>
          <a:bodyPr>
            <a:normAutofit/>
          </a:bodyPr>
          <a:lstStyle/>
          <a:p>
            <a:r>
              <a:rPr lang="en-US" dirty="0" smtClean="0"/>
              <a:t>The political balance of the Agenda can be summarized as: </a:t>
            </a:r>
            <a:r>
              <a:rPr lang="en-US" dirty="0" smtClean="0">
                <a:solidFill>
                  <a:schemeClr val="accent5">
                    <a:lumMod val="50000"/>
                  </a:schemeClr>
                </a:solidFill>
              </a:rPr>
              <a:t>Universal Ambition </a:t>
            </a:r>
            <a:r>
              <a:rPr lang="en-US" dirty="0"/>
              <a:t>vs. </a:t>
            </a:r>
            <a:r>
              <a:rPr lang="en-US" dirty="0">
                <a:solidFill>
                  <a:srgbClr val="FF0000"/>
                </a:solidFill>
              </a:rPr>
              <a:t>National </a:t>
            </a:r>
            <a:r>
              <a:rPr lang="en-US" dirty="0" smtClean="0">
                <a:solidFill>
                  <a:srgbClr val="FF0000"/>
                </a:solidFill>
              </a:rPr>
              <a:t>Ownership</a:t>
            </a:r>
          </a:p>
          <a:p>
            <a:r>
              <a:rPr lang="en-GB" dirty="0" smtClean="0"/>
              <a:t>The Declaration defines the concept of national ownership as a counterweight to its universality, which is reflected and reinforced throughout the entire Agenda:</a:t>
            </a:r>
          </a:p>
          <a:p>
            <a:r>
              <a:rPr lang="en-GB" dirty="0" smtClean="0"/>
              <a:t>“This is an Agenda of </a:t>
            </a:r>
            <a:r>
              <a:rPr lang="en-GB" dirty="0" smtClean="0">
                <a:solidFill>
                  <a:schemeClr val="accent5">
                    <a:lumMod val="50000"/>
                  </a:schemeClr>
                </a:solidFill>
              </a:rPr>
              <a:t>unprecedented scope and significance.</a:t>
            </a:r>
            <a:r>
              <a:rPr lang="en-US" dirty="0" smtClean="0">
                <a:solidFill>
                  <a:schemeClr val="accent5">
                    <a:lumMod val="50000"/>
                  </a:schemeClr>
                </a:solidFill>
              </a:rPr>
              <a:t> </a:t>
            </a:r>
            <a:r>
              <a:rPr lang="en-GB" dirty="0" smtClean="0">
                <a:solidFill>
                  <a:schemeClr val="accent5">
                    <a:lumMod val="50000"/>
                  </a:schemeClr>
                </a:solidFill>
              </a:rPr>
              <a:t>It is accepted by all countries and is applicable to all</a:t>
            </a:r>
            <a:r>
              <a:rPr lang="en-GB" dirty="0" smtClean="0"/>
              <a:t>, taking into account</a:t>
            </a:r>
            <a:r>
              <a:rPr lang="en-GB" dirty="0" smtClean="0">
                <a:solidFill>
                  <a:srgbClr val="FF0000"/>
                </a:solidFill>
              </a:rPr>
              <a:t> different national realities, capacities and levels of development and respecting national policies and priorities</a:t>
            </a:r>
            <a:r>
              <a:rPr lang="en-GB" dirty="0" smtClean="0"/>
              <a:t>” (</a:t>
            </a:r>
            <a:r>
              <a:rPr lang="en-GB" dirty="0" err="1" smtClean="0"/>
              <a:t>para</a:t>
            </a:r>
            <a:r>
              <a:rPr lang="en-GB" dirty="0" smtClean="0"/>
              <a:t> 5)</a:t>
            </a:r>
            <a:endParaRPr lang="en-US" dirty="0" smtClean="0"/>
          </a:p>
          <a:p>
            <a:endParaRPr lang="en-US" dirty="0"/>
          </a:p>
        </p:txBody>
      </p:sp>
      <p:sp>
        <p:nvSpPr>
          <p:cNvPr id="4" name="TextBox 3"/>
          <p:cNvSpPr txBox="1"/>
          <p:nvPr/>
        </p:nvSpPr>
        <p:spPr>
          <a:xfrm>
            <a:off x="609600" y="-4910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31008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HLPF: Roles</a:t>
            </a:r>
            <a:endParaRPr lang="en-US" dirty="0"/>
          </a:p>
        </p:txBody>
      </p:sp>
      <p:sp>
        <p:nvSpPr>
          <p:cNvPr id="3" name="Content Placeholder 2"/>
          <p:cNvSpPr>
            <a:spLocks noGrp="1"/>
          </p:cNvSpPr>
          <p:nvPr>
            <p:ph idx="1"/>
          </p:nvPr>
        </p:nvSpPr>
        <p:spPr>
          <a:xfrm>
            <a:off x="484710" y="1312333"/>
            <a:ext cx="7875519" cy="4507797"/>
          </a:xfrm>
        </p:spPr>
        <p:txBody>
          <a:bodyPr>
            <a:noAutofit/>
          </a:bodyPr>
          <a:lstStyle/>
          <a:p>
            <a:pPr marL="0" indent="0">
              <a:buNone/>
            </a:pPr>
            <a:r>
              <a:rPr lang="en-GB" sz="2200" b="1" dirty="0"/>
              <a:t>The HLPF is informed by: </a:t>
            </a:r>
            <a:r>
              <a:rPr lang="en-US" sz="2200" b="1" dirty="0"/>
              <a:t> </a:t>
            </a:r>
            <a:endParaRPr lang="en-GB" sz="2200" b="1" dirty="0"/>
          </a:p>
          <a:p>
            <a:pPr lvl="1"/>
            <a:r>
              <a:rPr lang="en-GB" sz="2200" dirty="0"/>
              <a:t>Annual Progress Report on the Sustainable Development Goals to be prepared by the Secretary-General together with UN system and global indicators </a:t>
            </a:r>
          </a:p>
          <a:p>
            <a:pPr lvl="1"/>
            <a:r>
              <a:rPr lang="en-GB" sz="2200" dirty="0"/>
              <a:t>Global Sustainable Development Report (is about science-policy interface and could provide a strong evidence-based instrument to support policymakers)</a:t>
            </a:r>
          </a:p>
          <a:p>
            <a:pPr lvl="1"/>
            <a:r>
              <a:rPr lang="en-GB" sz="2200" dirty="0"/>
              <a:t>ECOSOC consultation</a:t>
            </a:r>
          </a:p>
          <a:p>
            <a:pPr lvl="1"/>
            <a:r>
              <a:rPr lang="en-GB" sz="2200" b="1" dirty="0"/>
              <a:t>Stakeholder Consultations</a:t>
            </a:r>
          </a:p>
        </p:txBody>
      </p:sp>
    </p:spTree>
    <p:extLst>
      <p:ext uri="{BB962C8B-B14F-4D97-AF65-F5344CB8AC3E}">
        <p14:creationId xmlns:p14="http://schemas.microsoft.com/office/powerpoint/2010/main" val="8137587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HLPF: Types of reviews</a:t>
            </a:r>
            <a:endParaRPr lang="en-US" dirty="0"/>
          </a:p>
        </p:txBody>
      </p:sp>
      <p:sp>
        <p:nvSpPr>
          <p:cNvPr id="3" name="Content Placeholder 2"/>
          <p:cNvSpPr>
            <a:spLocks noGrp="1"/>
          </p:cNvSpPr>
          <p:nvPr>
            <p:ph idx="1"/>
          </p:nvPr>
        </p:nvSpPr>
        <p:spPr>
          <a:xfrm>
            <a:off x="484709" y="1732548"/>
            <a:ext cx="7632747" cy="4114800"/>
          </a:xfrm>
        </p:spPr>
        <p:txBody>
          <a:bodyPr>
            <a:normAutofit/>
          </a:bodyPr>
          <a:lstStyle/>
          <a:p>
            <a:r>
              <a:rPr lang="en-GB" b="1" dirty="0" smtClean="0"/>
              <a:t>Regular reviews by the HLPF of countries</a:t>
            </a:r>
            <a:r>
              <a:rPr lang="en-US" b="1" dirty="0" smtClean="0"/>
              <a:t>:</a:t>
            </a:r>
          </a:p>
          <a:p>
            <a:pPr lvl="1"/>
            <a:r>
              <a:rPr lang="en-GB" dirty="0" smtClean="0"/>
              <a:t>Voluntary</a:t>
            </a:r>
            <a:r>
              <a:rPr lang="en-GB" dirty="0"/>
              <a:t>, State-led, involving ministerial and other relevant high-level </a:t>
            </a:r>
            <a:r>
              <a:rPr lang="en-GB" dirty="0" smtClean="0"/>
              <a:t>participants</a:t>
            </a:r>
          </a:p>
          <a:p>
            <a:pPr lvl="1"/>
            <a:r>
              <a:rPr lang="en-GB" dirty="0" smtClean="0"/>
              <a:t>Universally: for both developed </a:t>
            </a:r>
            <a:r>
              <a:rPr lang="en-GB" dirty="0"/>
              <a:t>and developing </a:t>
            </a:r>
            <a:r>
              <a:rPr lang="en-GB" dirty="0" smtClean="0"/>
              <a:t>countries</a:t>
            </a:r>
          </a:p>
          <a:p>
            <a:pPr lvl="1"/>
            <a:r>
              <a:rPr lang="en-GB" dirty="0" smtClean="0"/>
              <a:t>Provide </a:t>
            </a:r>
            <a:r>
              <a:rPr lang="en-GB" dirty="0"/>
              <a:t>a platform for partnerships, including through the participation of </a:t>
            </a:r>
            <a:r>
              <a:rPr lang="en-GB" dirty="0" smtClean="0"/>
              <a:t>stakeholders</a:t>
            </a:r>
          </a:p>
          <a:p>
            <a:pPr lvl="1"/>
            <a:r>
              <a:rPr lang="en-GB" b="1" dirty="0" smtClean="0"/>
              <a:t>Supported by reporting also of </a:t>
            </a:r>
            <a:r>
              <a:rPr lang="en-GB" b="1" dirty="0"/>
              <a:t>relevant United Nations entities and other stakeholders, including civil society and the private </a:t>
            </a:r>
            <a:r>
              <a:rPr lang="en-GB" b="1" dirty="0" smtClean="0"/>
              <a:t>sector</a:t>
            </a:r>
            <a:endParaRPr lang="en-US" dirty="0" smtClean="0"/>
          </a:p>
          <a:p>
            <a:pPr lvl="1"/>
            <a:endParaRPr lang="en-US" dirty="0"/>
          </a:p>
          <a:p>
            <a:endParaRPr lang="en-US" dirty="0"/>
          </a:p>
        </p:txBody>
      </p:sp>
    </p:spTree>
    <p:extLst>
      <p:ext uri="{BB962C8B-B14F-4D97-AF65-F5344CB8AC3E}">
        <p14:creationId xmlns:p14="http://schemas.microsoft.com/office/powerpoint/2010/main" val="13914309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853248"/>
            <a:ext cx="7632747" cy="4196750"/>
          </a:xfrm>
        </p:spPr>
        <p:txBody>
          <a:bodyPr>
            <a:normAutofit/>
          </a:bodyPr>
          <a:lstStyle/>
          <a:p>
            <a:r>
              <a:rPr lang="en-US" b="1" dirty="0" smtClean="0"/>
              <a:t>Thematic </a:t>
            </a:r>
            <a:r>
              <a:rPr lang="en-US" b="1" dirty="0"/>
              <a:t>reviews, including cross-cutting </a:t>
            </a:r>
            <a:r>
              <a:rPr lang="en-US" b="1" dirty="0" smtClean="0"/>
              <a:t>issues, by the HLPF of all countries by theme:</a:t>
            </a:r>
            <a:endParaRPr lang="en-US" b="1" dirty="0"/>
          </a:p>
          <a:p>
            <a:pPr lvl="1"/>
            <a:r>
              <a:rPr lang="en-US" dirty="0"/>
              <a:t>On progress achieved in SDGs implementation and on  cross-cutting issues</a:t>
            </a:r>
          </a:p>
          <a:p>
            <a:pPr lvl="1"/>
            <a:r>
              <a:rPr lang="en-GB" dirty="0"/>
              <a:t>Supported by reviews by the functional commissions of the ECOSOC and other intergovernmental bodies and forums</a:t>
            </a:r>
          </a:p>
          <a:p>
            <a:pPr lvl="1"/>
            <a:r>
              <a:rPr lang="en-GB" b="1" dirty="0"/>
              <a:t>Engagement of stakeholders and feed-back from </a:t>
            </a:r>
            <a:r>
              <a:rPr lang="en-GB" b="1" dirty="0" smtClean="0"/>
              <a:t>them </a:t>
            </a:r>
          </a:p>
          <a:p>
            <a:pPr lvl="2"/>
            <a:r>
              <a:rPr lang="en-GB" b="1" dirty="0" smtClean="0"/>
              <a:t>providing position papers</a:t>
            </a:r>
          </a:p>
          <a:p>
            <a:pPr lvl="2"/>
            <a:r>
              <a:rPr lang="en-GB" b="1" dirty="0" smtClean="0"/>
              <a:t>contributing to reports</a:t>
            </a:r>
          </a:p>
          <a:p>
            <a:pPr lvl="2"/>
            <a:r>
              <a:rPr lang="en-GB" b="1" dirty="0" smtClean="0"/>
              <a:t>speaking roles</a:t>
            </a:r>
          </a:p>
          <a:p>
            <a:pPr marL="914400" lvl="2" indent="0">
              <a:buNone/>
            </a:pPr>
            <a:r>
              <a:rPr lang="en-GB" b="1" dirty="0" smtClean="0"/>
              <a:t>(see following slide for details)</a:t>
            </a:r>
            <a:endParaRPr lang="en-GB" b="1" dirty="0"/>
          </a:p>
          <a:p>
            <a:pPr marL="274320" lvl="1" indent="0">
              <a:buNone/>
            </a:pPr>
            <a:endParaRPr lang="en-GB" dirty="0"/>
          </a:p>
          <a:p>
            <a:pPr marL="274320" lvl="1" indent="0">
              <a:buNone/>
            </a:pPr>
            <a:endParaRPr lang="en-US" dirty="0" smtClean="0"/>
          </a:p>
          <a:p>
            <a:pPr lvl="1"/>
            <a:endParaRPr lang="en-US" dirty="0"/>
          </a:p>
          <a:p>
            <a:endParaRPr lang="en-US" dirty="0"/>
          </a:p>
        </p:txBody>
      </p:sp>
      <p:sp>
        <p:nvSpPr>
          <p:cNvPr id="5" name="Title 1"/>
          <p:cNvSpPr>
            <a:spLocks noGrp="1"/>
          </p:cNvSpPr>
          <p:nvPr>
            <p:ph type="title"/>
          </p:nvPr>
        </p:nvSpPr>
        <p:spPr>
          <a:xfrm>
            <a:off x="484710" y="452718"/>
            <a:ext cx="7055380" cy="1400530"/>
          </a:xfrm>
        </p:spPr>
        <p:txBody>
          <a:bodyPr/>
          <a:lstStyle/>
          <a:p>
            <a:r>
              <a:rPr lang="en-US" dirty="0" smtClean="0"/>
              <a:t>HLPF: Types of reviews</a:t>
            </a:r>
            <a:endParaRPr lang="en-US" dirty="0"/>
          </a:p>
        </p:txBody>
      </p:sp>
    </p:spTree>
    <p:extLst>
      <p:ext uri="{BB962C8B-B14F-4D97-AF65-F5344CB8AC3E}">
        <p14:creationId xmlns:p14="http://schemas.microsoft.com/office/powerpoint/2010/main" val="18310318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95550"/>
            <a:ext cx="7055380" cy="1400530"/>
          </a:xfrm>
        </p:spPr>
        <p:txBody>
          <a:bodyPr/>
          <a:lstStyle/>
          <a:p>
            <a:r>
              <a:rPr lang="en-US" dirty="0" smtClean="0"/>
              <a:t>HLPF: Stakeholder Engagement</a:t>
            </a:r>
            <a:endParaRPr lang="en-US" dirty="0"/>
          </a:p>
        </p:txBody>
      </p:sp>
      <p:sp>
        <p:nvSpPr>
          <p:cNvPr id="3" name="Content Placeholder 2"/>
          <p:cNvSpPr>
            <a:spLocks noGrp="1"/>
          </p:cNvSpPr>
          <p:nvPr>
            <p:ph idx="1"/>
          </p:nvPr>
        </p:nvSpPr>
        <p:spPr>
          <a:xfrm>
            <a:off x="484709" y="1753231"/>
            <a:ext cx="7930629" cy="4533266"/>
          </a:xfrm>
        </p:spPr>
        <p:txBody>
          <a:bodyPr>
            <a:normAutofit fontScale="92500" lnSpcReduction="20000"/>
          </a:bodyPr>
          <a:lstStyle/>
          <a:p>
            <a:r>
              <a:rPr lang="en-US" dirty="0" smtClean="0"/>
              <a:t>The HLPF is composed of Member States, but is also open to relevant stakeholders,</a:t>
            </a:r>
            <a:r>
              <a:rPr lang="en-US" b="1" dirty="0" smtClean="0"/>
              <a:t> including persons with disabilities.</a:t>
            </a:r>
          </a:p>
          <a:p>
            <a:r>
              <a:rPr lang="en-US" dirty="0" smtClean="0"/>
              <a:t>In order to make </a:t>
            </a:r>
            <a:r>
              <a:rPr lang="en-US" dirty="0"/>
              <a:t>better use of their </a:t>
            </a:r>
            <a:r>
              <a:rPr lang="en-US" dirty="0" smtClean="0"/>
              <a:t>expertise, </a:t>
            </a:r>
            <a:r>
              <a:rPr lang="en-US" b="1" dirty="0" smtClean="0"/>
              <a:t>the UN General Assembly has mandated stakeholders - including </a:t>
            </a:r>
            <a:r>
              <a:rPr lang="en-US" b="1" dirty="0"/>
              <a:t>persons with </a:t>
            </a:r>
            <a:r>
              <a:rPr lang="en-US" b="1" dirty="0" smtClean="0"/>
              <a:t>disabilities</a:t>
            </a:r>
            <a:r>
              <a:rPr lang="en-US" dirty="0" smtClean="0"/>
              <a:t>: </a:t>
            </a:r>
          </a:p>
          <a:p>
            <a:pPr marL="1085850" lvl="1" indent="-342900">
              <a:buFont typeface="+mj-lt"/>
              <a:buAutoNum type="arabicPeriod"/>
            </a:pPr>
            <a:r>
              <a:rPr lang="en-US" b="1" dirty="0"/>
              <a:t>“To attend all official meetings of the forum”</a:t>
            </a:r>
          </a:p>
          <a:p>
            <a:pPr marL="1085850" lvl="1" indent="-342900">
              <a:buFont typeface="+mj-lt"/>
              <a:buAutoNum type="arabicPeriod"/>
            </a:pPr>
            <a:r>
              <a:rPr lang="en-US" b="1" dirty="0"/>
              <a:t>“To have access to all official information and documents”</a:t>
            </a:r>
          </a:p>
          <a:p>
            <a:pPr marL="1085850" lvl="1" indent="-342900">
              <a:buFont typeface="+mj-lt"/>
              <a:buAutoNum type="arabicPeriod"/>
            </a:pPr>
            <a:r>
              <a:rPr lang="en-US" b="1" dirty="0"/>
              <a:t>“To intervene in official meetings”</a:t>
            </a:r>
          </a:p>
          <a:p>
            <a:pPr marL="1085850" lvl="1" indent="-342900">
              <a:buFont typeface="+mj-lt"/>
              <a:buAutoNum type="arabicPeriod"/>
            </a:pPr>
            <a:r>
              <a:rPr lang="en-US" b="1" dirty="0"/>
              <a:t>“To submit documents and present written and oral contributions”</a:t>
            </a:r>
          </a:p>
          <a:p>
            <a:pPr marL="1085850" lvl="1" indent="-342900">
              <a:buFont typeface="+mj-lt"/>
              <a:buAutoNum type="arabicPeriod"/>
            </a:pPr>
            <a:r>
              <a:rPr lang="en-US" b="1" dirty="0"/>
              <a:t>“To make recommendations”</a:t>
            </a:r>
          </a:p>
          <a:p>
            <a:pPr marL="1085850" lvl="1" indent="-342900">
              <a:buFont typeface="+mj-lt"/>
              <a:buAutoNum type="arabicPeriod"/>
            </a:pPr>
            <a:r>
              <a:rPr lang="en-US" b="1" dirty="0"/>
              <a:t>“To organize side events and round tables, in cooperation with Member States and the Secretariat</a:t>
            </a:r>
            <a:r>
              <a:rPr lang="en-US" b="1" dirty="0" smtClean="0"/>
              <a:t>”</a:t>
            </a:r>
            <a:endParaRPr lang="en-US" dirty="0"/>
          </a:p>
          <a:p>
            <a:r>
              <a:rPr lang="en-US" dirty="0" smtClean="0"/>
              <a:t>This means </a:t>
            </a:r>
            <a:r>
              <a:rPr lang="en-US" b="1" dirty="0" smtClean="0"/>
              <a:t>the HLPF is the highest forum to raise any issues about SDG implementation related to persons with disabilities</a:t>
            </a:r>
            <a:endParaRPr lang="en-US" dirty="0"/>
          </a:p>
          <a:p>
            <a:endParaRPr lang="en-US" dirty="0"/>
          </a:p>
        </p:txBody>
      </p:sp>
    </p:spTree>
    <p:extLst>
      <p:ext uri="{BB962C8B-B14F-4D97-AF65-F5344CB8AC3E}">
        <p14:creationId xmlns:p14="http://schemas.microsoft.com/office/powerpoint/2010/main" val="8900760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84188" y="134938"/>
            <a:ext cx="7056437" cy="1717675"/>
          </a:xfrm>
        </p:spPr>
        <p:txBody>
          <a:bodyPr/>
          <a:lstStyle/>
          <a:p>
            <a:r>
              <a:rPr lang="en-US" altLang="en-US" dirty="0">
                <a:ea typeface="ＭＳ Ｐゴシック" charset="-128"/>
              </a:rPr>
              <a:t>Statistics and data </a:t>
            </a:r>
            <a:r>
              <a:rPr lang="en-US" altLang="en-US" dirty="0" smtClean="0">
                <a:ea typeface="ＭＳ Ｐゴシック" charset="-128"/>
              </a:rPr>
              <a:t>collection</a:t>
            </a:r>
            <a:endParaRPr lang="en-US" altLang="en-US" dirty="0">
              <a:ea typeface="ＭＳ Ｐゴシック" charset="-128"/>
            </a:endParaRPr>
          </a:p>
        </p:txBody>
      </p:sp>
      <p:sp>
        <p:nvSpPr>
          <p:cNvPr id="3" name="Content Placeholder 2"/>
          <p:cNvSpPr>
            <a:spLocks noGrp="1"/>
          </p:cNvSpPr>
          <p:nvPr>
            <p:ph idx="1"/>
          </p:nvPr>
        </p:nvSpPr>
        <p:spPr>
          <a:xfrm>
            <a:off x="827088" y="1961148"/>
            <a:ext cx="6711950" cy="4287252"/>
          </a:xfrm>
        </p:spPr>
        <p:txBody>
          <a:bodyPr>
            <a:normAutofit lnSpcReduction="10000"/>
          </a:bodyPr>
          <a:lstStyle/>
          <a:p>
            <a:pPr marL="0" indent="0">
              <a:buFont typeface="Wingdings 3" charset="2"/>
              <a:buNone/>
            </a:pPr>
            <a:r>
              <a:rPr lang="en-US" altLang="en-US" b="1" dirty="0" smtClean="0">
                <a:ea typeface="ＭＳ Ｐゴシック" charset="-128"/>
              </a:rPr>
              <a:t>“</a:t>
            </a:r>
            <a:r>
              <a:rPr lang="is-IS" altLang="ja-JP" b="1" dirty="0">
                <a:ea typeface="ＭＳ Ｐゴシック" charset="-128"/>
              </a:rPr>
              <a:t>…</a:t>
            </a:r>
            <a:r>
              <a:rPr lang="en-US" altLang="ja-JP" b="1" dirty="0">
                <a:ea typeface="ＭＳ Ｐゴシック" charset="-128"/>
              </a:rPr>
              <a:t>Quality, accessible, timely and reliable disaggregated data will be needed to help with the measurement of progress and to ensure that no one is left behind. Such data is key to decision making. Data and information from existing reporting mechanisms should be used where </a:t>
            </a:r>
            <a:r>
              <a:rPr lang="en-US" altLang="ja-JP" b="1" dirty="0" smtClean="0">
                <a:ea typeface="ＭＳ Ｐゴシック" charset="-128"/>
              </a:rPr>
              <a:t>possible</a:t>
            </a:r>
            <a:r>
              <a:rPr lang="is-IS" altLang="ja-JP" b="1" dirty="0" smtClean="0">
                <a:ea typeface="ＭＳ Ｐゴシック" charset="-128"/>
              </a:rPr>
              <a:t>…</a:t>
            </a:r>
            <a:r>
              <a:rPr lang="is-IS" altLang="en-US" b="1" dirty="0" smtClean="0">
                <a:ea typeface="ＭＳ Ｐゴシック" charset="-128"/>
              </a:rPr>
              <a:t>”</a:t>
            </a:r>
            <a:r>
              <a:rPr lang="en-US" altLang="ja-JP" b="1" dirty="0">
                <a:ea typeface="ＭＳ Ｐゴシック" charset="-128"/>
              </a:rPr>
              <a:t> </a:t>
            </a:r>
            <a:endParaRPr lang="en-US" altLang="ja-JP" b="1" dirty="0" smtClean="0">
              <a:ea typeface="ＭＳ Ｐゴシック" charset="-128"/>
            </a:endParaRPr>
          </a:p>
          <a:p>
            <a:pPr marL="0" indent="0">
              <a:buNone/>
            </a:pPr>
            <a:r>
              <a:rPr lang="en-US" altLang="en-US" dirty="0" smtClean="0">
                <a:ea typeface="ＭＳ Ｐゴシック" charset="-128"/>
              </a:rPr>
              <a:t>		 - 2030 </a:t>
            </a:r>
            <a:r>
              <a:rPr lang="en-US" altLang="en-US" dirty="0">
                <a:ea typeface="ＭＳ Ｐゴシック" charset="-128"/>
              </a:rPr>
              <a:t>Agenda, </a:t>
            </a:r>
            <a:r>
              <a:rPr lang="en-US" altLang="en-US" dirty="0" err="1" smtClean="0">
                <a:ea typeface="ＭＳ Ｐゴシック" charset="-128"/>
              </a:rPr>
              <a:t>pargraph</a:t>
            </a:r>
            <a:r>
              <a:rPr lang="en-US" altLang="en-US" dirty="0" smtClean="0">
                <a:ea typeface="ＭＳ Ｐゴシック" charset="-128"/>
              </a:rPr>
              <a:t> 48</a:t>
            </a:r>
          </a:p>
          <a:p>
            <a:pPr marL="0" indent="0">
              <a:buNone/>
            </a:pPr>
            <a:endParaRPr lang="en-US" altLang="en-US" dirty="0">
              <a:ea typeface="ＭＳ Ｐゴシック" charset="-128"/>
            </a:endParaRPr>
          </a:p>
          <a:p>
            <a:pPr marL="0" indent="0">
              <a:buNone/>
            </a:pPr>
            <a:r>
              <a:rPr lang="en-US" altLang="en-US" dirty="0" smtClean="0">
                <a:ea typeface="ＭＳ Ｐゴシック" charset="-128"/>
              </a:rPr>
              <a:t>It is important to collect data which measures the progress of SDG implementation for persons with disabilities. Persons with disabilities must be both active users and contributors to the data concerning them, as in line with the UN CRPD. </a:t>
            </a:r>
            <a:endParaRPr lang="en-US" altLang="en-US" dirty="0">
              <a:ea typeface="ＭＳ Ｐゴシック" charset="-128"/>
            </a:endParaRPr>
          </a:p>
          <a:p>
            <a:pPr marL="0" indent="0">
              <a:buFont typeface="Wingdings 3" charset="2"/>
              <a:buNone/>
            </a:pPr>
            <a:endParaRPr lang="en-US" altLang="ja-JP" dirty="0" smtClean="0">
              <a:ea typeface="ＭＳ Ｐゴシック" charset="-128"/>
            </a:endParaRPr>
          </a:p>
          <a:p>
            <a:pPr marL="0" indent="0">
              <a:buFont typeface="Wingdings 3" charset="2"/>
              <a:buNone/>
            </a:pPr>
            <a:endParaRPr lang="en-US" altLang="ja-JP" dirty="0">
              <a:ea typeface="ＭＳ Ｐゴシック" charset="-128"/>
            </a:endParaRPr>
          </a:p>
          <a:p>
            <a:pPr marL="0" indent="0"/>
            <a:endParaRPr lang="en-US" altLang="en-US" dirty="0">
              <a:ea typeface="ＭＳ Ｐゴシック" charset="-128"/>
            </a:endParaRPr>
          </a:p>
        </p:txBody>
      </p:sp>
    </p:spTree>
    <p:extLst>
      <p:ext uri="{BB962C8B-B14F-4D97-AF65-F5344CB8AC3E}">
        <p14:creationId xmlns:p14="http://schemas.microsoft.com/office/powerpoint/2010/main" val="753234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84188" y="209550"/>
            <a:ext cx="7056437" cy="1443038"/>
          </a:xfrm>
        </p:spPr>
        <p:txBody>
          <a:bodyPr/>
          <a:lstStyle/>
          <a:p>
            <a:r>
              <a:rPr lang="en-US" altLang="en-US" dirty="0">
                <a:ea typeface="ＭＳ Ｐゴシック" charset="-128"/>
              </a:rPr>
              <a:t>Statistics and data </a:t>
            </a:r>
            <a:r>
              <a:rPr lang="en-US" altLang="en-US" dirty="0" smtClean="0">
                <a:ea typeface="ＭＳ Ｐゴシック" charset="-128"/>
              </a:rPr>
              <a:t>collection</a:t>
            </a:r>
            <a:endParaRPr lang="en-US" altLang="en-US" dirty="0">
              <a:ea typeface="ＭＳ Ｐゴシック" charset="-128"/>
            </a:endParaRPr>
          </a:p>
        </p:txBody>
      </p:sp>
      <p:pic>
        <p:nvPicPr>
          <p:cNvPr id="3" name="Content Placeholder 2"/>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10" y="1652588"/>
            <a:ext cx="8073535" cy="5205411"/>
          </a:xfrm>
        </p:spPr>
      </p:pic>
    </p:spTree>
    <p:extLst>
      <p:ext uri="{BB962C8B-B14F-4D97-AF65-F5344CB8AC3E}">
        <p14:creationId xmlns:p14="http://schemas.microsoft.com/office/powerpoint/2010/main" val="1740378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Framework</a:t>
            </a:r>
            <a:endParaRPr lang="en-US" dirty="0"/>
          </a:p>
        </p:txBody>
      </p:sp>
      <p:sp>
        <p:nvSpPr>
          <p:cNvPr id="3" name="Content Placeholder 2"/>
          <p:cNvSpPr>
            <a:spLocks noGrp="1"/>
          </p:cNvSpPr>
          <p:nvPr>
            <p:ph idx="1"/>
          </p:nvPr>
        </p:nvSpPr>
        <p:spPr>
          <a:xfrm>
            <a:off x="484709" y="1853248"/>
            <a:ext cx="7728561" cy="4195481"/>
          </a:xfrm>
        </p:spPr>
        <p:txBody>
          <a:bodyPr>
            <a:normAutofit fontScale="85000" lnSpcReduction="20000"/>
          </a:bodyPr>
          <a:lstStyle/>
          <a:p>
            <a:pPr lvl="0"/>
            <a:r>
              <a:rPr lang="en-GB" dirty="0" smtClean="0"/>
              <a:t>Although the 2030 Agenda references it, the global indicator framework is a separate process.</a:t>
            </a:r>
          </a:p>
          <a:p>
            <a:pPr lvl="0"/>
            <a:r>
              <a:rPr lang="en-GB" dirty="0" smtClean="0"/>
              <a:t>The global framework was developed by statistical experts and will require approval from the UN Statistical Commission in March 2016, agreement by the Economic and Social Council, and adoption by the UN General Assembly.</a:t>
            </a:r>
          </a:p>
          <a:p>
            <a:r>
              <a:rPr lang="en-GB" dirty="0" smtClean="0"/>
              <a:t>Global indicators will measure the progress made in implementing the </a:t>
            </a:r>
            <a:r>
              <a:rPr lang="en-GB" dirty="0"/>
              <a:t>SDGs. Such data is key to decision-</a:t>
            </a:r>
            <a:r>
              <a:rPr lang="en-GB" dirty="0" smtClean="0"/>
              <a:t>making and to help </a:t>
            </a:r>
            <a:r>
              <a:rPr lang="en-GB" dirty="0"/>
              <a:t>with the measurement of </a:t>
            </a:r>
            <a:r>
              <a:rPr lang="en-GB" dirty="0" smtClean="0"/>
              <a:t>progress, making international comparisons and ensuring </a:t>
            </a:r>
            <a:r>
              <a:rPr lang="en-GB" dirty="0"/>
              <a:t>that no one is left </a:t>
            </a:r>
            <a:r>
              <a:rPr lang="en-GB" dirty="0" smtClean="0"/>
              <a:t>behind.</a:t>
            </a:r>
            <a:endParaRPr lang="en-US" dirty="0"/>
          </a:p>
          <a:p>
            <a:pPr lvl="0"/>
            <a:r>
              <a:rPr lang="en-GB" dirty="0" smtClean="0"/>
              <a:t>Data </a:t>
            </a:r>
            <a:r>
              <a:rPr lang="en-GB" dirty="0"/>
              <a:t>and information from existing </a:t>
            </a:r>
            <a:r>
              <a:rPr lang="en-GB" dirty="0" smtClean="0"/>
              <a:t>national and international reporting </a:t>
            </a:r>
            <a:r>
              <a:rPr lang="en-GB" dirty="0"/>
              <a:t>mechanisms should be used where possible. </a:t>
            </a:r>
            <a:r>
              <a:rPr lang="en-GB" dirty="0" smtClean="0"/>
              <a:t>In order to enable data collection, statistical </a:t>
            </a:r>
            <a:r>
              <a:rPr lang="en-GB" dirty="0"/>
              <a:t>capacities </a:t>
            </a:r>
            <a:r>
              <a:rPr lang="en-GB" dirty="0" smtClean="0"/>
              <a:t>require strengthening.</a:t>
            </a:r>
          </a:p>
          <a:p>
            <a:pPr lvl="0"/>
            <a:r>
              <a:rPr lang="en-GB" dirty="0"/>
              <a:t>We need very robust data sets on disability to help monitor progress. It is important to measure whether people with disability are really being left behind or whether they are progressing equally with </a:t>
            </a:r>
            <a:r>
              <a:rPr lang="en-GB" dirty="0" smtClean="0"/>
              <a:t>others.</a:t>
            </a:r>
            <a:endParaRPr lang="en-US" dirty="0"/>
          </a:p>
          <a:p>
            <a:endParaRPr lang="en-US" dirty="0"/>
          </a:p>
        </p:txBody>
      </p:sp>
    </p:spTree>
    <p:extLst>
      <p:ext uri="{BB962C8B-B14F-4D97-AF65-F5344CB8AC3E}">
        <p14:creationId xmlns:p14="http://schemas.microsoft.com/office/powerpoint/2010/main" val="16475943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84188" y="284163"/>
            <a:ext cx="7056437" cy="1281112"/>
          </a:xfrm>
        </p:spPr>
        <p:txBody>
          <a:bodyPr/>
          <a:lstStyle/>
          <a:p>
            <a:r>
              <a:rPr lang="en-US" altLang="en-US" dirty="0" smtClean="0">
                <a:ea typeface="ＭＳ Ｐゴシック" charset="-128"/>
              </a:rPr>
              <a:t>International </a:t>
            </a:r>
            <a:r>
              <a:rPr lang="en-US" altLang="en-US" dirty="0">
                <a:ea typeface="ＭＳ Ｐゴシック" charset="-128"/>
              </a:rPr>
              <a:t>Cooperation </a:t>
            </a:r>
          </a:p>
        </p:txBody>
      </p:sp>
      <p:sp>
        <p:nvSpPr>
          <p:cNvPr id="6" name="Content Placeholder 2"/>
          <p:cNvSpPr txBox="1">
            <a:spLocks/>
          </p:cNvSpPr>
          <p:nvPr/>
        </p:nvSpPr>
        <p:spPr>
          <a:xfrm>
            <a:off x="484188" y="1191126"/>
            <a:ext cx="7054850" cy="13996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rgbClr val="2C4A8E"/>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rgbClr val="2C4A8E"/>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rgbClr val="2C4A8E"/>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altLang="en-US" smtClean="0">
                <a:ea typeface="ＭＳ Ｐゴシック" charset="-128"/>
              </a:rPr>
              <a:t>It is important to recognise that international cooperation activities need to be inclusive of and accessible to persons with disabilities to ensure the full realization of the objectives and purpose of the CRPD.</a:t>
            </a:r>
            <a:endParaRPr lang="en-US" altLang="en-US" dirty="0">
              <a:ea typeface="ＭＳ Ｐゴシック" charset="-128"/>
            </a:endParaRP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0317" y="2052637"/>
            <a:ext cx="8498070" cy="5479131"/>
          </a:xfrm>
        </p:spPr>
      </p:pic>
    </p:spTree>
    <p:extLst>
      <p:ext uri="{BB962C8B-B14F-4D97-AF65-F5344CB8AC3E}">
        <p14:creationId xmlns:p14="http://schemas.microsoft.com/office/powerpoint/2010/main" val="418355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3585411"/>
            <a:ext cx="7728561" cy="1118936"/>
          </a:xfrm>
        </p:spPr>
        <p:txBody>
          <a:bodyPr>
            <a:normAutofit/>
          </a:bodyPr>
          <a:lstStyle/>
          <a:p>
            <a:pPr marL="0" lvl="0" indent="0" algn="ctr">
              <a:buNone/>
            </a:pPr>
            <a:r>
              <a:rPr lang="en-US" sz="3200" b="1" dirty="0" smtClean="0"/>
              <a:t>Thank you</a:t>
            </a:r>
            <a:endParaRPr lang="en-US" sz="3200" b="1" dirty="0"/>
          </a:p>
          <a:p>
            <a:endParaRPr lang="en-US" dirty="0"/>
          </a:p>
        </p:txBody>
      </p:sp>
    </p:spTree>
    <p:extLst>
      <p:ext uri="{BB962C8B-B14F-4D97-AF65-F5344CB8AC3E}">
        <p14:creationId xmlns:p14="http://schemas.microsoft.com/office/powerpoint/2010/main" val="17754157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69896"/>
          </a:xfrm>
        </p:spPr>
        <p:txBody>
          <a:bodyPr/>
          <a:lstStyle/>
          <a:p>
            <a:r>
              <a:rPr lang="en-US" dirty="0" smtClean="0"/>
              <a:t>List of references</a:t>
            </a:r>
            <a:endParaRPr lang="en-US" dirty="0"/>
          </a:p>
        </p:txBody>
      </p:sp>
      <p:sp>
        <p:nvSpPr>
          <p:cNvPr id="3" name="Content Placeholder 2"/>
          <p:cNvSpPr>
            <a:spLocks noGrp="1"/>
          </p:cNvSpPr>
          <p:nvPr>
            <p:ph idx="1"/>
          </p:nvPr>
        </p:nvSpPr>
        <p:spPr>
          <a:xfrm>
            <a:off x="484710" y="1730829"/>
            <a:ext cx="8022476" cy="4517578"/>
          </a:xfrm>
        </p:spPr>
        <p:txBody>
          <a:bodyPr/>
          <a:lstStyle/>
          <a:p>
            <a:pPr marL="0" indent="0">
              <a:buNone/>
            </a:pPr>
            <a:r>
              <a:rPr lang="en-US" b="1" dirty="0" smtClean="0">
                <a:hlinkClick r:id="rId2"/>
              </a:rPr>
              <a:t>2030 Agenda </a:t>
            </a:r>
            <a:r>
              <a:rPr lang="en-US" dirty="0" smtClean="0">
                <a:hlinkClick r:id="rId2"/>
              </a:rPr>
              <a:t>sustainabledevelopment.un.org/post2015/transformingourworld</a:t>
            </a:r>
            <a:endParaRPr lang="en-US" dirty="0" smtClean="0"/>
          </a:p>
          <a:p>
            <a:pPr marL="0" indent="0">
              <a:buNone/>
            </a:pPr>
            <a:r>
              <a:rPr lang="en-US" b="1" dirty="0" smtClean="0">
                <a:hlinkClick r:id="rId3"/>
              </a:rPr>
              <a:t>Funding For Development</a:t>
            </a:r>
          </a:p>
          <a:p>
            <a:pPr marL="0" indent="0">
              <a:buNone/>
            </a:pPr>
            <a:r>
              <a:rPr lang="en-US" dirty="0" smtClean="0">
                <a:hlinkClick r:id="rId3"/>
              </a:rPr>
              <a:t>www.un.org/esa/ffd/ffd3</a:t>
            </a:r>
            <a:endParaRPr lang="en-US" dirty="0" smtClean="0"/>
          </a:p>
          <a:p>
            <a:pPr marL="0" indent="0">
              <a:buNone/>
            </a:pPr>
            <a:r>
              <a:rPr lang="en-US" b="1" dirty="0" smtClean="0">
                <a:hlinkClick r:id="rId4"/>
              </a:rPr>
              <a:t>HLPF Resolution</a:t>
            </a:r>
          </a:p>
          <a:p>
            <a:pPr marL="0" indent="0">
              <a:buNone/>
            </a:pPr>
            <a:r>
              <a:rPr lang="en-US" dirty="0">
                <a:hlinkClick r:id="rId4"/>
              </a:rPr>
              <a:t>https://</a:t>
            </a:r>
            <a:r>
              <a:rPr lang="en-US" dirty="0" err="1">
                <a:hlinkClick r:id="rId4"/>
              </a:rPr>
              <a:t>sustainabledevelopment.un.org</a:t>
            </a:r>
            <a:r>
              <a:rPr lang="en-US" dirty="0">
                <a:hlinkClick r:id="rId4"/>
              </a:rPr>
              <a:t>/</a:t>
            </a:r>
            <a:r>
              <a:rPr lang="en-US" dirty="0" err="1">
                <a:hlinkClick r:id="rId4"/>
              </a:rPr>
              <a:t>hlpf</a:t>
            </a:r>
            <a:endParaRPr lang="en-US" dirty="0" smtClean="0"/>
          </a:p>
          <a:p>
            <a:pPr marL="0" indent="0">
              <a:buNone/>
            </a:pPr>
            <a:r>
              <a:rPr lang="en-US" b="1" dirty="0" smtClean="0">
                <a:hlinkClick r:id="rId5"/>
              </a:rPr>
              <a:t>Beijing Platform for Action</a:t>
            </a:r>
          </a:p>
          <a:p>
            <a:pPr marL="0" indent="0">
              <a:buNone/>
            </a:pPr>
            <a:r>
              <a:rPr lang="en-US" dirty="0">
                <a:hlinkClick r:id="rId5"/>
              </a:rPr>
              <a:t>http://beijing20.unwomen.org/en/about</a:t>
            </a:r>
            <a:endParaRPr lang="en-US" dirty="0" smtClean="0"/>
          </a:p>
          <a:p>
            <a:pPr marL="0" indent="0">
              <a:buNone/>
            </a:pPr>
            <a:r>
              <a:rPr lang="en-US" b="1" dirty="0" smtClean="0">
                <a:hlinkClick r:id="rId6"/>
              </a:rPr>
              <a:t>DRR Outcome</a:t>
            </a:r>
          </a:p>
          <a:p>
            <a:pPr marL="0" indent="0">
              <a:buNone/>
            </a:pPr>
            <a:r>
              <a:rPr lang="en-US" dirty="0">
                <a:hlinkClick r:id="rId6"/>
              </a:rPr>
              <a:t>http://</a:t>
            </a:r>
            <a:r>
              <a:rPr lang="en-US" dirty="0" err="1">
                <a:hlinkClick r:id="rId6"/>
              </a:rPr>
              <a:t>www.unisdr.org</a:t>
            </a:r>
            <a:r>
              <a:rPr lang="en-US" dirty="0">
                <a:hlinkClick r:id="rId6"/>
              </a:rPr>
              <a:t>/we/coordinate/</a:t>
            </a:r>
            <a:r>
              <a:rPr lang="en-US" dirty="0" err="1">
                <a:hlinkClick r:id="rId6"/>
              </a:rPr>
              <a:t>sendai</a:t>
            </a:r>
            <a:r>
              <a:rPr lang="en-US" dirty="0">
                <a:hlinkClick r:id="rId6"/>
              </a:rPr>
              <a:t>-framework</a:t>
            </a:r>
            <a:endParaRPr lang="en-US" dirty="0" smtClean="0"/>
          </a:p>
          <a:p>
            <a:endParaRPr lang="en-US" dirty="0"/>
          </a:p>
        </p:txBody>
      </p:sp>
    </p:spTree>
    <p:extLst>
      <p:ext uri="{BB962C8B-B14F-4D97-AF65-F5344CB8AC3E}">
        <p14:creationId xmlns:p14="http://schemas.microsoft.com/office/powerpoint/2010/main" val="273970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 balance of the 2030 Agenda</a:t>
            </a:r>
            <a:endParaRPr lang="en-US" dirty="0"/>
          </a:p>
        </p:txBody>
      </p:sp>
      <p:sp>
        <p:nvSpPr>
          <p:cNvPr id="3" name="Content Placeholder 2"/>
          <p:cNvSpPr>
            <a:spLocks noGrp="1"/>
          </p:cNvSpPr>
          <p:nvPr>
            <p:ph idx="1"/>
          </p:nvPr>
        </p:nvSpPr>
        <p:spPr>
          <a:xfrm>
            <a:off x="484710" y="2052926"/>
            <a:ext cx="7400506" cy="3958408"/>
          </a:xfrm>
        </p:spPr>
        <p:txBody>
          <a:bodyPr>
            <a:noAutofit/>
          </a:bodyPr>
          <a:lstStyle/>
          <a:p>
            <a:r>
              <a:rPr lang="en-US" sz="2400" dirty="0"/>
              <a:t>National ownership means States are </a:t>
            </a:r>
            <a:r>
              <a:rPr lang="en-US" sz="2400" dirty="0">
                <a:solidFill>
                  <a:schemeClr val="accent5">
                    <a:lumMod val="50000"/>
                  </a:schemeClr>
                </a:solidFill>
              </a:rPr>
              <a:t>committed to implement </a:t>
            </a:r>
            <a:r>
              <a:rPr lang="en-US" sz="2400" dirty="0"/>
              <a:t>the </a:t>
            </a:r>
            <a:r>
              <a:rPr lang="en-US" sz="2400" dirty="0" smtClean="0"/>
              <a:t>Agenda, </a:t>
            </a:r>
            <a:r>
              <a:rPr lang="en-US" sz="2400" i="1" dirty="0" smtClean="0"/>
              <a:t>but </a:t>
            </a:r>
            <a:r>
              <a:rPr lang="en-US" sz="2400" dirty="0"/>
              <a:t>only </a:t>
            </a:r>
            <a:r>
              <a:rPr lang="en-US" sz="2400" dirty="0">
                <a:solidFill>
                  <a:srgbClr val="FF0000"/>
                </a:solidFill>
              </a:rPr>
              <a:t>within their own </a:t>
            </a:r>
            <a:r>
              <a:rPr lang="en-GB" sz="2400" dirty="0">
                <a:solidFill>
                  <a:srgbClr val="FF0000"/>
                </a:solidFill>
              </a:rPr>
              <a:t>nationally defined </a:t>
            </a:r>
            <a:r>
              <a:rPr lang="en-GB" sz="2400" dirty="0" smtClean="0">
                <a:solidFill>
                  <a:srgbClr val="FF0000"/>
                </a:solidFill>
              </a:rPr>
              <a:t>limits</a:t>
            </a:r>
            <a:r>
              <a:rPr lang="en-GB" sz="2400" dirty="0" smtClean="0"/>
              <a:t>. </a:t>
            </a:r>
            <a:r>
              <a:rPr lang="en-GB" sz="2400" dirty="0"/>
              <a:t>Thus, States are permitted to prioritize and carry out what they consider to be nationally acceptable.</a:t>
            </a:r>
          </a:p>
          <a:p>
            <a:r>
              <a:rPr lang="en-GB" sz="2400" dirty="0"/>
              <a:t>This </a:t>
            </a:r>
            <a:r>
              <a:rPr lang="en-US" sz="2400" dirty="0"/>
              <a:t>balance is necessary because the Agenda is a political </a:t>
            </a:r>
            <a:r>
              <a:rPr lang="en-US" sz="2400" dirty="0" smtClean="0"/>
              <a:t>commitment, not </a:t>
            </a:r>
            <a:r>
              <a:rPr lang="en-US" sz="2400" dirty="0"/>
              <a:t>a legally binding document</a:t>
            </a:r>
            <a:r>
              <a:rPr lang="en-US" sz="2400" dirty="0" smtClean="0"/>
              <a:t>.</a:t>
            </a:r>
            <a:endParaRPr lang="en-US" sz="2400" dirty="0"/>
          </a:p>
        </p:txBody>
      </p:sp>
    </p:spTree>
    <p:extLst>
      <p:ext uri="{BB962C8B-B14F-4D97-AF65-F5344CB8AC3E}">
        <p14:creationId xmlns:p14="http://schemas.microsoft.com/office/powerpoint/2010/main" val="979395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4173" y="658663"/>
            <a:ext cx="8041998" cy="1200105"/>
          </a:xfrm>
        </p:spPr>
        <p:txBody>
          <a:bodyPr/>
          <a:lstStyle/>
          <a:p>
            <a:pPr algn="ctr"/>
            <a:r>
              <a:rPr lang="en-US" dirty="0" smtClean="0"/>
              <a:t>Contact</a:t>
            </a:r>
            <a:endParaRPr lang="en-US" dirty="0"/>
          </a:p>
        </p:txBody>
      </p:sp>
      <p:sp>
        <p:nvSpPr>
          <p:cNvPr id="3" name="Content Placeholder 2"/>
          <p:cNvSpPr>
            <a:spLocks noGrp="1"/>
          </p:cNvSpPr>
          <p:nvPr>
            <p:ph idx="1"/>
          </p:nvPr>
        </p:nvSpPr>
        <p:spPr>
          <a:xfrm>
            <a:off x="4734686" y="1856797"/>
            <a:ext cx="4409314" cy="3967567"/>
          </a:xfrm>
        </p:spPr>
        <p:txBody>
          <a:bodyPr>
            <a:noAutofit/>
          </a:bodyPr>
          <a:lstStyle/>
          <a:p>
            <a:pPr marL="0" indent="0">
              <a:buNone/>
            </a:pPr>
            <a:r>
              <a:rPr lang="en-US" sz="1800" b="1" dirty="0" smtClean="0">
                <a:solidFill>
                  <a:srgbClr val="234997"/>
                </a:solidFill>
                <a:hlinkClick r:id="rId3"/>
              </a:rPr>
              <a:t>@</a:t>
            </a:r>
            <a:r>
              <a:rPr lang="en-US" sz="1800" b="1" dirty="0">
                <a:solidFill>
                  <a:srgbClr val="234997"/>
                </a:solidFill>
                <a:hlinkClick r:id="rId3"/>
              </a:rPr>
              <a:t>IDA_CRPD_Forum</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4"/>
              </a:rPr>
              <a:t>/</a:t>
            </a:r>
            <a:r>
              <a:rPr lang="en-US" sz="1800" b="1" dirty="0">
                <a:solidFill>
                  <a:srgbClr val="234997"/>
                </a:solidFill>
                <a:hlinkClick r:id="rId4"/>
              </a:rPr>
              <a:t>InternationalDisabilityAllianceIDA</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5"/>
              </a:rPr>
              <a:t>InternationalDisabilityAlliance.org</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err="1" smtClean="0">
                <a:solidFill>
                  <a:srgbClr val="FFC000"/>
                </a:solidFill>
                <a:hlinkClick r:id="rId6"/>
              </a:rPr>
              <a:t>info@ida-secretariat.org</a:t>
            </a:r>
            <a:endParaRPr lang="en-US" sz="1800" b="1" u="sng" dirty="0">
              <a:solidFill>
                <a:srgbClr val="FFC000"/>
              </a:solidFill>
            </a:endParaRPr>
          </a:p>
        </p:txBody>
      </p:sp>
      <p:pic>
        <p:nvPicPr>
          <p:cNvPr id="5" name="Picture 4" title="Twitt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2338" y="1643064"/>
            <a:ext cx="806158" cy="787733"/>
          </a:xfrm>
          <a:prstGeom prst="rect">
            <a:avLst/>
          </a:prstGeom>
        </p:spPr>
      </p:pic>
      <p:pic>
        <p:nvPicPr>
          <p:cNvPr id="6" name="Picture 5" title="Facebook.com"/>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1526" y="2914651"/>
            <a:ext cx="598758" cy="585073"/>
          </a:xfrm>
          <a:prstGeom prst="rect">
            <a:avLst/>
          </a:prstGeom>
        </p:spPr>
      </p:pic>
      <p:pic>
        <p:nvPicPr>
          <p:cNvPr id="9" name="Picture 8" title="website lin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4995" y="4128903"/>
            <a:ext cx="467117" cy="456441"/>
          </a:xfrm>
          <a:prstGeom prst="rect">
            <a:avLst/>
          </a:prstGeom>
          <a:noFill/>
        </p:spPr>
      </p:pic>
      <p:sp>
        <p:nvSpPr>
          <p:cNvPr id="8" name="Content Placeholder 2"/>
          <p:cNvSpPr txBox="1">
            <a:spLocks/>
          </p:cNvSpPr>
          <p:nvPr/>
        </p:nvSpPr>
        <p:spPr>
          <a:xfrm>
            <a:off x="1452783" y="1858768"/>
            <a:ext cx="3424017" cy="39675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rgbClr val="2C4A8E"/>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rgbClr val="2C4A8E"/>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rgbClr val="2C4A8E"/>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smtClean="0">
                <a:solidFill>
                  <a:srgbClr val="234997"/>
                </a:solidFill>
                <a:hlinkClick r:id="rId10"/>
              </a:rPr>
              <a:t>@</a:t>
            </a:r>
            <a:r>
              <a:rPr lang="en-US" sz="1800" b="1" dirty="0" err="1" smtClean="0">
                <a:solidFill>
                  <a:srgbClr val="234997"/>
                </a:solidFill>
                <a:hlinkClick r:id="rId10"/>
              </a:rPr>
              <a:t>iddcconsortium</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r>
              <a:rPr lang="en-US" sz="1800" b="1" dirty="0">
                <a:solidFill>
                  <a:srgbClr val="234997"/>
                </a:solidFill>
                <a:hlinkClick r:id="rId11"/>
              </a:rPr>
              <a:t>/</a:t>
            </a:r>
            <a:r>
              <a:rPr lang="en-US" sz="1800" b="1" dirty="0" err="1">
                <a:solidFill>
                  <a:srgbClr val="234997"/>
                </a:solidFill>
                <a:hlinkClick r:id="rId11"/>
              </a:rPr>
              <a:t>IDDCinfo</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12"/>
              </a:rPr>
              <a:t>IDDCconsortium.net</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smtClean="0">
                <a:hlinkClick r:id="rId13"/>
              </a:rPr>
              <a:t>info@iddcconsortium.net</a:t>
            </a:r>
            <a:endParaRPr lang="en-US" sz="1800" b="1" dirty="0"/>
          </a:p>
        </p:txBody>
      </p:sp>
      <p:pic>
        <p:nvPicPr>
          <p:cNvPr id="2" name="Picture 1" title="email"/>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82799" y="5414963"/>
            <a:ext cx="564309" cy="409401"/>
          </a:xfrm>
          <a:prstGeom prst="rect">
            <a:avLst/>
          </a:prstGeom>
        </p:spPr>
      </p:pic>
    </p:spTree>
    <p:extLst>
      <p:ext uri="{BB962C8B-B14F-4D97-AF65-F5344CB8AC3E}">
        <p14:creationId xmlns:p14="http://schemas.microsoft.com/office/powerpoint/2010/main" val="764831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5549</TotalTime>
  <Words>6187</Words>
  <Application>Microsoft Macintosh PowerPoint</Application>
  <PresentationFormat>On-screen Show (4:3)</PresentationFormat>
  <Paragraphs>575</Paragraphs>
  <Slides>90</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Calibri</vt:lpstr>
      <vt:lpstr>Century Gothic</vt:lpstr>
      <vt:lpstr>Lato</vt:lpstr>
      <vt:lpstr>Microsoft YaHei</vt:lpstr>
      <vt:lpstr>ＭＳ Ｐゴシック</vt:lpstr>
      <vt:lpstr>ＭＳ 明朝</vt:lpstr>
      <vt:lpstr>Times New Roman</vt:lpstr>
      <vt:lpstr>Wingdings 3</vt:lpstr>
      <vt:lpstr>Arial</vt:lpstr>
      <vt:lpstr>Ion</vt:lpstr>
      <vt:lpstr> The 2030 Agenda</vt:lpstr>
      <vt:lpstr>Introduction</vt:lpstr>
      <vt:lpstr>Transforming our World: the 2030 Agenda for Sustainable Development </vt:lpstr>
      <vt:lpstr>Transforming our World: the 2030 Agenda for Sustainable Development </vt:lpstr>
      <vt:lpstr>Overview</vt:lpstr>
      <vt:lpstr>Overview</vt:lpstr>
      <vt:lpstr>PowerPoint Presentation</vt:lpstr>
      <vt:lpstr>Political balance of the 2030 Agenda</vt:lpstr>
      <vt:lpstr>Political balance of the 2030 Agenda</vt:lpstr>
      <vt:lpstr>Inclusion of persons with disabilities</vt:lpstr>
      <vt:lpstr>Comparing the MDGs and the 2030 Agenda</vt:lpstr>
      <vt:lpstr>Explicit references to Persons with Disabilities</vt:lpstr>
      <vt:lpstr>Explicit references to Persons with Disabilities</vt:lpstr>
      <vt:lpstr>PowerPoint Presentation</vt:lpstr>
      <vt:lpstr>PowerPoint Presentation</vt:lpstr>
      <vt:lpstr>Other references to persons with disabilities</vt:lpstr>
      <vt:lpstr>Other references to persons with disabilities</vt:lpstr>
      <vt:lpstr>Preamble: Background</vt:lpstr>
      <vt:lpstr>Preamble: The Five Ps</vt:lpstr>
      <vt:lpstr>Preamble: The five Ps</vt:lpstr>
      <vt:lpstr>Preamble: Persons with Disabilities</vt:lpstr>
      <vt:lpstr>Preamble: Persons with Disabilities</vt:lpstr>
      <vt:lpstr>Declaration: Background</vt:lpstr>
      <vt:lpstr>Vision of 2030 Agenda</vt:lpstr>
      <vt:lpstr>The framing of Sustainable Development</vt:lpstr>
      <vt:lpstr>PowerPoint Presentation</vt:lpstr>
      <vt:lpstr>Declaration: About the new Agenda</vt:lpstr>
      <vt:lpstr>Declaration: About the new Agenda</vt:lpstr>
      <vt:lpstr>Interlinkages between SDGs</vt:lpstr>
      <vt:lpstr>Interlinkages between SDGs</vt:lpstr>
      <vt:lpstr>Sustainable Development Goals (SDGs): Background</vt:lpstr>
      <vt:lpstr>SDGs: General </vt:lpstr>
      <vt:lpstr>Sustainable Development Goals: Inclusive and for all </vt:lpstr>
      <vt:lpstr>Sustainable Development Goals: Inclusive and for all </vt:lpstr>
      <vt:lpstr>Sustainable Development Goals: Inclusive and for all </vt:lpstr>
      <vt:lpstr>SDGs and the inclusion of persons with disabilities</vt:lpstr>
      <vt:lpstr>All Goals and targets are related to persons with disabilities</vt:lpstr>
      <vt:lpstr>The SDGs and the UN CRPD</vt:lpstr>
      <vt:lpstr>Several UN CRPD Articles are cross-cutting in nature and must always be applied and/or considered for the implementation of every Goal and target. Some examples are included below.</vt:lpstr>
      <vt:lpstr>The SDGs and the UN CRPD</vt:lpstr>
      <vt:lpstr>Goal 1: Eradicating Poverty </vt:lpstr>
      <vt:lpstr>Goal 1: Eradicating Poverty</vt:lpstr>
      <vt:lpstr>Goal 2: Zero Hunger</vt:lpstr>
      <vt:lpstr>Goal 2: Zero Hunger</vt:lpstr>
      <vt:lpstr>Goal 3: Health</vt:lpstr>
      <vt:lpstr>Goal 3: Health</vt:lpstr>
      <vt:lpstr>Goal 4: Quality and Inclusive Education</vt:lpstr>
      <vt:lpstr>Goal 4: Quality and Inclusive Education</vt:lpstr>
      <vt:lpstr>Goal 5: Gender Equality</vt:lpstr>
      <vt:lpstr>Goal 5: Gender Equality</vt:lpstr>
      <vt:lpstr>Goal 6: Water and Sanitation</vt:lpstr>
      <vt:lpstr>Goal 6: Water and Sanitation</vt:lpstr>
      <vt:lpstr>Goal 7: Energy</vt:lpstr>
      <vt:lpstr>Goal 7: Energy</vt:lpstr>
      <vt:lpstr>Goal 8: Employment</vt:lpstr>
      <vt:lpstr>Goal 8: Employment</vt:lpstr>
      <vt:lpstr>Goal 9: Industry, Innovation and Infrastructure</vt:lpstr>
      <vt:lpstr>Goal 9: Industry, Innovation and Infrastructure</vt:lpstr>
      <vt:lpstr>Goal 10: Reduced Inequality</vt:lpstr>
      <vt:lpstr>Goal 10: Reduced Inequality</vt:lpstr>
      <vt:lpstr>Goal 11: Sustainable Cities</vt:lpstr>
      <vt:lpstr>Goal 11: Sustainable Cities</vt:lpstr>
      <vt:lpstr>Goal 13: Climate Change</vt:lpstr>
      <vt:lpstr>Goal 13: Climate Change</vt:lpstr>
      <vt:lpstr>Goal 16: Peace, Justice and Strong Institutions</vt:lpstr>
      <vt:lpstr>Goal 16: Peace, Justice and Strong Institutions</vt:lpstr>
      <vt:lpstr>Goal 16: Peace, Justice and Strong Institutions</vt:lpstr>
      <vt:lpstr>Means of Implementation (MoI) and the Global Partnership: Background</vt:lpstr>
      <vt:lpstr>Means of Implementation and the Global Partnership</vt:lpstr>
      <vt:lpstr>Addis Ababa Action Agenda</vt:lpstr>
      <vt:lpstr>Follow-up and Review: Overview</vt:lpstr>
      <vt:lpstr>Persons with Disabilities and Accountability </vt:lpstr>
      <vt:lpstr>Persons with Disabilities and Accountability </vt:lpstr>
      <vt:lpstr>Follow-up and Review: Principles</vt:lpstr>
      <vt:lpstr>Levels of the Follow-up and Review Framework</vt:lpstr>
      <vt:lpstr>Follow-up and Review: participation of persons with disabilities</vt:lpstr>
      <vt:lpstr>High-Level Political Forum (HLPF): Global Level</vt:lpstr>
      <vt:lpstr>High-Level Political Forum (HLPF): Global Level</vt:lpstr>
      <vt:lpstr>HLPF: Roles</vt:lpstr>
      <vt:lpstr>HLPF: Roles</vt:lpstr>
      <vt:lpstr>HLPF: Types of reviews</vt:lpstr>
      <vt:lpstr>HLPF: Types of reviews</vt:lpstr>
      <vt:lpstr>HLPF: Stakeholder Engagement</vt:lpstr>
      <vt:lpstr>Statistics and data collection</vt:lpstr>
      <vt:lpstr>Statistics and data collection</vt:lpstr>
      <vt:lpstr>Indicator Framework</vt:lpstr>
      <vt:lpstr>International Cooperation </vt:lpstr>
      <vt:lpstr>PowerPoint Presentation</vt:lpstr>
      <vt:lpstr>List of references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Zeidenberg</dc:creator>
  <cp:lastModifiedBy>Jaimie Grant</cp:lastModifiedBy>
  <cp:revision>545</cp:revision>
  <dcterms:created xsi:type="dcterms:W3CDTF">2015-12-03T15:37:11Z</dcterms:created>
  <dcterms:modified xsi:type="dcterms:W3CDTF">2016-02-08T17:30:10Z</dcterms:modified>
</cp:coreProperties>
</file>