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257" r:id="rId3"/>
    <p:sldId id="258" r:id="rId4"/>
    <p:sldId id="259" r:id="rId5"/>
    <p:sldId id="261" r:id="rId6"/>
    <p:sldId id="262" r:id="rId7"/>
    <p:sldId id="263" r:id="rId8"/>
    <p:sldId id="264"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82" autoAdjust="0"/>
    <p:restoredTop sz="94660"/>
  </p:normalViewPr>
  <p:slideViewPr>
    <p:cSldViewPr snapToGrid="0">
      <p:cViewPr varScale="1">
        <p:scale>
          <a:sx n="76" d="100"/>
          <a:sy n="76" d="100"/>
        </p:scale>
        <p:origin x="3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2D6E70D-3FCF-436F-9E69-5790ED481404}" type="datetimeFigureOut">
              <a:rPr lang="en-US" smtClean="0"/>
              <a:t>7/6/2018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2B6CEF-D649-4322-BFFE-38125505BE6A}" type="slidenum">
              <a:rPr lang="en-US" smtClean="0"/>
              <a:t>‹#›</a:t>
            </a:fld>
            <a:endParaRPr lang="en-US"/>
          </a:p>
        </p:txBody>
      </p:sp>
    </p:spTree>
    <p:extLst>
      <p:ext uri="{BB962C8B-B14F-4D97-AF65-F5344CB8AC3E}">
        <p14:creationId xmlns:p14="http://schemas.microsoft.com/office/powerpoint/2010/main" val="1079748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2B6CEF-D649-4322-BFFE-38125505BE6A}" type="slidenum">
              <a:rPr lang="en-US" smtClean="0"/>
              <a:t>1</a:t>
            </a:fld>
            <a:endParaRPr lang="en-US"/>
          </a:p>
        </p:txBody>
      </p:sp>
    </p:spTree>
    <p:extLst>
      <p:ext uri="{BB962C8B-B14F-4D97-AF65-F5344CB8AC3E}">
        <p14:creationId xmlns:p14="http://schemas.microsoft.com/office/powerpoint/2010/main" val="15066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2B6CEF-D649-4322-BFFE-38125505BE6A}" type="slidenum">
              <a:rPr lang="en-US" smtClean="0"/>
              <a:t>2</a:t>
            </a:fld>
            <a:endParaRPr lang="en-US"/>
          </a:p>
        </p:txBody>
      </p:sp>
    </p:spTree>
    <p:extLst>
      <p:ext uri="{BB962C8B-B14F-4D97-AF65-F5344CB8AC3E}">
        <p14:creationId xmlns:p14="http://schemas.microsoft.com/office/powerpoint/2010/main" val="1088027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2B6CEF-D649-4322-BFFE-38125505BE6A}" type="slidenum">
              <a:rPr lang="en-US" smtClean="0"/>
              <a:t>3</a:t>
            </a:fld>
            <a:endParaRPr lang="en-US"/>
          </a:p>
        </p:txBody>
      </p:sp>
    </p:spTree>
    <p:extLst>
      <p:ext uri="{BB962C8B-B14F-4D97-AF65-F5344CB8AC3E}">
        <p14:creationId xmlns:p14="http://schemas.microsoft.com/office/powerpoint/2010/main" val="345570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2B6CEF-D649-4322-BFFE-38125505BE6A}" type="slidenum">
              <a:rPr lang="en-US" smtClean="0"/>
              <a:t>4</a:t>
            </a:fld>
            <a:endParaRPr lang="en-US"/>
          </a:p>
        </p:txBody>
      </p:sp>
    </p:spTree>
    <p:extLst>
      <p:ext uri="{BB962C8B-B14F-4D97-AF65-F5344CB8AC3E}">
        <p14:creationId xmlns:p14="http://schemas.microsoft.com/office/powerpoint/2010/main" val="79274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2B6CEF-D649-4322-BFFE-38125505BE6A}" type="slidenum">
              <a:rPr lang="en-US" smtClean="0"/>
              <a:t>5</a:t>
            </a:fld>
            <a:endParaRPr lang="en-US"/>
          </a:p>
        </p:txBody>
      </p:sp>
    </p:spTree>
    <p:extLst>
      <p:ext uri="{BB962C8B-B14F-4D97-AF65-F5344CB8AC3E}">
        <p14:creationId xmlns:p14="http://schemas.microsoft.com/office/powerpoint/2010/main" val="102366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2B6CEF-D649-4322-BFFE-38125505BE6A}" type="slidenum">
              <a:rPr lang="en-US" smtClean="0"/>
              <a:t>6</a:t>
            </a:fld>
            <a:endParaRPr lang="en-US"/>
          </a:p>
        </p:txBody>
      </p:sp>
    </p:spTree>
    <p:extLst>
      <p:ext uri="{BB962C8B-B14F-4D97-AF65-F5344CB8AC3E}">
        <p14:creationId xmlns:p14="http://schemas.microsoft.com/office/powerpoint/2010/main" val="1815963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2B6CEF-D649-4322-BFFE-38125505BE6A}" type="slidenum">
              <a:rPr lang="en-US" smtClean="0"/>
              <a:t>7</a:t>
            </a:fld>
            <a:endParaRPr lang="en-US"/>
          </a:p>
        </p:txBody>
      </p:sp>
    </p:spTree>
    <p:extLst>
      <p:ext uri="{BB962C8B-B14F-4D97-AF65-F5344CB8AC3E}">
        <p14:creationId xmlns:p14="http://schemas.microsoft.com/office/powerpoint/2010/main" val="388878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2B6CEF-D649-4322-BFFE-38125505BE6A}" type="slidenum">
              <a:rPr lang="en-US" smtClean="0"/>
              <a:t>8</a:t>
            </a:fld>
            <a:endParaRPr lang="en-US"/>
          </a:p>
        </p:txBody>
      </p:sp>
    </p:spTree>
    <p:extLst>
      <p:ext uri="{BB962C8B-B14F-4D97-AF65-F5344CB8AC3E}">
        <p14:creationId xmlns:p14="http://schemas.microsoft.com/office/powerpoint/2010/main" val="1577714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0481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7/6/2018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52134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06274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18656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03999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7/6/2018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5045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7/6/2018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90570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2539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0834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7/6/2018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2640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147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33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692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7/6/2018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745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7/6/2018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274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7/6/2018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430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597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7/6/2018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216418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1AD114-628D-450F-A5A6-91DF0E4CC7E6}"/>
              </a:ext>
            </a:extLst>
          </p:cNvPr>
          <p:cNvSpPr>
            <a:spLocks noGrp="1"/>
          </p:cNvSpPr>
          <p:nvPr>
            <p:ph type="ctrTitle"/>
          </p:nvPr>
        </p:nvSpPr>
        <p:spPr>
          <a:xfrm>
            <a:off x="349278" y="3128468"/>
            <a:ext cx="11639549" cy="1236513"/>
          </a:xfrm>
          <a:noFill/>
        </p:spPr>
        <p:txBody>
          <a:bodyPr>
            <a:normAutofit fontScale="90000"/>
          </a:bodyPr>
          <a:lstStyle/>
          <a:p>
            <a:pPr algn="ctr"/>
            <a:r>
              <a:rPr lang="en-GB" sz="3600" dirty="0">
                <a:solidFill>
                  <a:schemeClr val="bg2"/>
                </a:solidFill>
              </a:rPr>
              <a:t/>
            </a:r>
            <a:br>
              <a:rPr lang="en-GB" sz="3600" dirty="0">
                <a:solidFill>
                  <a:schemeClr val="bg2"/>
                </a:solidFill>
              </a:rPr>
            </a:br>
            <a:r>
              <a:rPr lang="en-GB" sz="3600" dirty="0">
                <a:solidFill>
                  <a:schemeClr val="bg2"/>
                </a:solidFill>
              </a:rPr>
              <a:t/>
            </a:r>
            <a:br>
              <a:rPr lang="en-GB" sz="3600" dirty="0">
                <a:solidFill>
                  <a:schemeClr val="bg2"/>
                </a:solidFill>
              </a:rPr>
            </a:br>
            <a:r>
              <a:rPr lang="en-GB" sz="3600" dirty="0">
                <a:solidFill>
                  <a:schemeClr val="bg2"/>
                </a:solidFill>
              </a:rPr>
              <a:t/>
            </a:r>
            <a:br>
              <a:rPr lang="en-GB" sz="3600" dirty="0">
                <a:solidFill>
                  <a:schemeClr val="bg2"/>
                </a:solidFill>
              </a:rPr>
            </a:br>
            <a:r>
              <a:rPr lang="en-GB" sz="3600" dirty="0">
                <a:solidFill>
                  <a:schemeClr val="bg2"/>
                </a:solidFill>
              </a:rPr>
              <a:t/>
            </a:r>
            <a:br>
              <a:rPr lang="en-GB" sz="3600" dirty="0">
                <a:solidFill>
                  <a:schemeClr val="bg2"/>
                </a:solidFill>
              </a:rPr>
            </a:br>
            <a:r>
              <a:rPr lang="en-GB" sz="3600" dirty="0">
                <a:solidFill>
                  <a:schemeClr val="bg2"/>
                </a:solidFill>
              </a:rPr>
              <a:t/>
            </a:r>
            <a:br>
              <a:rPr lang="en-GB" sz="3600" dirty="0">
                <a:solidFill>
                  <a:schemeClr val="bg2"/>
                </a:solidFill>
              </a:rPr>
            </a:br>
            <a:r>
              <a:rPr lang="en-US" sz="2400" b="1" dirty="0">
                <a:solidFill>
                  <a:schemeClr val="bg2"/>
                </a:solidFill>
              </a:rPr>
              <a:t>“Countries in special situations: perspectives from LDCs, LLDCs and MICs</a:t>
            </a:r>
            <a:r>
              <a:rPr lang="en-US" sz="2400" b="1" dirty="0" smtClean="0">
                <a:solidFill>
                  <a:schemeClr val="bg2"/>
                </a:solidFill>
              </a:rPr>
              <a:t>”</a:t>
            </a:r>
            <a:r>
              <a:rPr lang="en-US" b="1" dirty="0"/>
              <a:t/>
            </a:r>
            <a:br>
              <a:rPr lang="en-US" b="1" dirty="0"/>
            </a:br>
            <a:r>
              <a:rPr lang="en-GB" sz="3600" dirty="0">
                <a:solidFill>
                  <a:srgbClr val="00B0F0"/>
                </a:solidFill>
              </a:rPr>
              <a:t>Including Persons with Disabilities </a:t>
            </a:r>
          </a:p>
        </p:txBody>
      </p:sp>
      <p:sp>
        <p:nvSpPr>
          <p:cNvPr id="3" name="Subtitle 2">
            <a:extLst>
              <a:ext uri="{FF2B5EF4-FFF2-40B4-BE49-F238E27FC236}">
                <a16:creationId xmlns:a16="http://schemas.microsoft.com/office/drawing/2014/main" xmlns="" id="{D374FC87-8AC8-4D9B-9CC5-E5DD6DBDCAF2}"/>
              </a:ext>
            </a:extLst>
          </p:cNvPr>
          <p:cNvSpPr>
            <a:spLocks noGrp="1"/>
          </p:cNvSpPr>
          <p:nvPr>
            <p:ph type="subTitle" idx="1"/>
          </p:nvPr>
        </p:nvSpPr>
        <p:spPr>
          <a:xfrm>
            <a:off x="1407164" y="4215352"/>
            <a:ext cx="9989295" cy="861420"/>
          </a:xfrm>
        </p:spPr>
        <p:txBody>
          <a:bodyPr/>
          <a:lstStyle/>
          <a:p>
            <a:endParaRPr lang="en-GB" dirty="0"/>
          </a:p>
          <a:p>
            <a:pPr algn="ctr"/>
            <a:r>
              <a:rPr lang="en-GB" b="1" dirty="0">
                <a:solidFill>
                  <a:schemeClr val="bg2"/>
                </a:solidFill>
              </a:rPr>
              <a:t>By  ALZOUMA MAIGA </a:t>
            </a:r>
            <a:r>
              <a:rPr lang="en-GB" b="1" dirty="0" smtClean="0">
                <a:solidFill>
                  <a:schemeClr val="bg2"/>
                </a:solidFill>
              </a:rPr>
              <a:t>IDRISS</a:t>
            </a:r>
            <a:r>
              <a:rPr lang="en-GB" b="1" dirty="0">
                <a:solidFill>
                  <a:schemeClr val="bg2"/>
                </a:solidFill>
              </a:rPr>
              <a:t> </a:t>
            </a:r>
          </a:p>
        </p:txBody>
      </p:sp>
      <p:pic>
        <p:nvPicPr>
          <p:cNvPr id="4" name="Picture 3" descr="/Users/idacommunications/Dropbox/IDA Comms folder/2) Activity Comms/2.2) 2030 Agenda/HLPF 2017/SG logo/SGPwD_rev3-01.png">
            <a:extLst>
              <a:ext uri="{FF2B5EF4-FFF2-40B4-BE49-F238E27FC236}">
                <a16:creationId xmlns:a16="http://schemas.microsoft.com/office/drawing/2014/main" xmlns="" id="{D16955E1-FD94-4446-801B-27E9F0032B5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67664" y="335484"/>
            <a:ext cx="5602778" cy="2457591"/>
          </a:xfrm>
          <a:prstGeom prst="rect">
            <a:avLst/>
          </a:prstGeom>
          <a:noFill/>
          <a:ln>
            <a:noFill/>
          </a:ln>
        </p:spPr>
      </p:pic>
    </p:spTree>
    <p:extLst>
      <p:ext uri="{BB962C8B-B14F-4D97-AF65-F5344CB8AC3E}">
        <p14:creationId xmlns:p14="http://schemas.microsoft.com/office/powerpoint/2010/main" val="496689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B346B2-FE73-4643-A550-5AF6A16F4D04}"/>
              </a:ext>
            </a:extLst>
          </p:cNvPr>
          <p:cNvSpPr>
            <a:spLocks noGrp="1"/>
          </p:cNvSpPr>
          <p:nvPr>
            <p:ph type="title"/>
          </p:nvPr>
        </p:nvSpPr>
        <p:spPr>
          <a:xfrm>
            <a:off x="6988421" y="959342"/>
            <a:ext cx="9404723" cy="1400530"/>
          </a:xfrm>
        </p:spPr>
        <p:txBody>
          <a:bodyPr/>
          <a:lstStyle/>
          <a:p>
            <a:r>
              <a:rPr lang="en-GB" b="1" dirty="0">
                <a:solidFill>
                  <a:schemeClr val="bg2"/>
                </a:solidFill>
              </a:rPr>
              <a:t/>
            </a:r>
            <a:br>
              <a:rPr lang="en-GB" b="1" dirty="0">
                <a:solidFill>
                  <a:schemeClr val="bg2"/>
                </a:solidFill>
              </a:rPr>
            </a:br>
            <a:r>
              <a:rPr lang="en-GB" b="1" dirty="0">
                <a:solidFill>
                  <a:schemeClr val="bg2"/>
                </a:solidFill>
              </a:rPr>
              <a:t>Introduction </a:t>
            </a:r>
          </a:p>
        </p:txBody>
      </p:sp>
      <p:sp>
        <p:nvSpPr>
          <p:cNvPr id="3" name="Content Placeholder 2">
            <a:extLst>
              <a:ext uri="{FF2B5EF4-FFF2-40B4-BE49-F238E27FC236}">
                <a16:creationId xmlns:a16="http://schemas.microsoft.com/office/drawing/2014/main" xmlns="" id="{813A7714-0BA5-4846-BF7D-A8387B273531}"/>
              </a:ext>
            </a:extLst>
          </p:cNvPr>
          <p:cNvSpPr>
            <a:spLocks noGrp="1"/>
          </p:cNvSpPr>
          <p:nvPr>
            <p:ph idx="1"/>
          </p:nvPr>
        </p:nvSpPr>
        <p:spPr>
          <a:xfrm>
            <a:off x="6835873" y="2355381"/>
            <a:ext cx="4626280" cy="4172379"/>
          </a:xfrm>
        </p:spPr>
        <p:txBody>
          <a:bodyPr/>
          <a:lstStyle/>
          <a:p>
            <a:pPr algn="just">
              <a:lnSpc>
                <a:spcPct val="150000"/>
              </a:lnSpc>
            </a:pPr>
            <a:r>
              <a:rPr lang="en-GB" dirty="0">
                <a:solidFill>
                  <a:schemeClr val="bg2"/>
                </a:solidFill>
              </a:rPr>
              <a:t>Persons with Disabilities comprise of 1billion people globally </a:t>
            </a:r>
          </a:p>
          <a:p>
            <a:pPr algn="just">
              <a:lnSpc>
                <a:spcPct val="150000"/>
              </a:lnSpc>
            </a:pPr>
            <a:r>
              <a:rPr lang="en-GB" dirty="0">
                <a:solidFill>
                  <a:schemeClr val="bg2"/>
                </a:solidFill>
              </a:rPr>
              <a:t>Majority lives in Least Developed Countries (LDCs), Landlocked Developing States (LLDCs) and Middle-Income Countries (MICs)</a:t>
            </a:r>
          </a:p>
          <a:p>
            <a:pPr marL="0" indent="0">
              <a:buNone/>
            </a:pPr>
            <a:endParaRPr lang="en-GB" dirty="0">
              <a:solidFill>
                <a:schemeClr val="bg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67" y="1386712"/>
            <a:ext cx="6249332" cy="4173165"/>
          </a:xfrm>
          <a:prstGeom prst="rect">
            <a:avLst/>
          </a:prstGeom>
        </p:spPr>
      </p:pic>
    </p:spTree>
    <p:extLst>
      <p:ext uri="{BB962C8B-B14F-4D97-AF65-F5344CB8AC3E}">
        <p14:creationId xmlns:p14="http://schemas.microsoft.com/office/powerpoint/2010/main" val="3991533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B346B2-FE73-4643-A550-5AF6A16F4D04}"/>
              </a:ext>
            </a:extLst>
          </p:cNvPr>
          <p:cNvSpPr>
            <a:spLocks noGrp="1"/>
          </p:cNvSpPr>
          <p:nvPr>
            <p:ph type="title"/>
          </p:nvPr>
        </p:nvSpPr>
        <p:spPr>
          <a:xfrm>
            <a:off x="646112" y="402608"/>
            <a:ext cx="9404723" cy="1400530"/>
          </a:xfrm>
        </p:spPr>
        <p:txBody>
          <a:bodyPr/>
          <a:lstStyle/>
          <a:p>
            <a:r>
              <a:rPr lang="en-GB" b="1" dirty="0">
                <a:solidFill>
                  <a:schemeClr val="bg2"/>
                </a:solidFill>
              </a:rPr>
              <a:t/>
            </a:r>
            <a:br>
              <a:rPr lang="en-GB" b="1" dirty="0">
                <a:solidFill>
                  <a:schemeClr val="bg2"/>
                </a:solidFill>
              </a:rPr>
            </a:br>
            <a:r>
              <a:rPr lang="en-GB" b="1" dirty="0">
                <a:solidFill>
                  <a:schemeClr val="bg2"/>
                </a:solidFill>
              </a:rPr>
              <a:t>Challenges </a:t>
            </a:r>
          </a:p>
        </p:txBody>
      </p:sp>
      <p:sp>
        <p:nvSpPr>
          <p:cNvPr id="3" name="Content Placeholder 2">
            <a:extLst>
              <a:ext uri="{FF2B5EF4-FFF2-40B4-BE49-F238E27FC236}">
                <a16:creationId xmlns:a16="http://schemas.microsoft.com/office/drawing/2014/main" xmlns="" id="{813A7714-0BA5-4846-BF7D-A8387B273531}"/>
              </a:ext>
            </a:extLst>
          </p:cNvPr>
          <p:cNvSpPr>
            <a:spLocks noGrp="1"/>
          </p:cNvSpPr>
          <p:nvPr>
            <p:ph idx="1"/>
          </p:nvPr>
        </p:nvSpPr>
        <p:spPr>
          <a:xfrm>
            <a:off x="471014" y="1793410"/>
            <a:ext cx="5501770" cy="4824132"/>
          </a:xfrm>
        </p:spPr>
        <p:txBody>
          <a:bodyPr>
            <a:normAutofit lnSpcReduction="10000"/>
          </a:bodyPr>
          <a:lstStyle/>
          <a:p>
            <a:pPr algn="just">
              <a:lnSpc>
                <a:spcPct val="150000"/>
              </a:lnSpc>
            </a:pPr>
            <a:r>
              <a:rPr lang="en-GB" dirty="0">
                <a:solidFill>
                  <a:schemeClr val="bg2"/>
                </a:solidFill>
              </a:rPr>
              <a:t>Least Developed Countries, Landlocked Developing States and Middle-Income Countries, conflict and post-conflict countries face numerous challenges, </a:t>
            </a:r>
          </a:p>
          <a:p>
            <a:pPr marL="0" indent="0" algn="just">
              <a:lnSpc>
                <a:spcPct val="150000"/>
              </a:lnSpc>
              <a:buNone/>
            </a:pPr>
            <a:r>
              <a:rPr lang="en-GB" sz="2500" b="1" dirty="0">
                <a:solidFill>
                  <a:schemeClr val="bg2"/>
                </a:solidFill>
              </a:rPr>
              <a:t>	BUT</a:t>
            </a:r>
          </a:p>
          <a:p>
            <a:pPr algn="just">
              <a:lnSpc>
                <a:spcPct val="150000"/>
              </a:lnSpc>
            </a:pPr>
            <a:r>
              <a:rPr lang="en-GB" dirty="0">
                <a:solidFill>
                  <a:schemeClr val="bg2"/>
                </a:solidFill>
              </a:rPr>
              <a:t>the overall social crisis creates a more significant burden on persons with disabilities as one of the most marginalized groups in society. </a:t>
            </a:r>
            <a:r>
              <a:rPr lang="en-GB" dirty="0"/>
              <a:t>one of the most marginalized groups in society. </a:t>
            </a:r>
            <a:endParaRPr lang="en-GB" dirty="0">
              <a:solidFill>
                <a:schemeClr val="bg2"/>
              </a:solidFill>
            </a:endParaRPr>
          </a:p>
          <a:p>
            <a:pPr marL="457200" lvl="1" indent="0">
              <a:buNone/>
            </a:pPr>
            <a:endParaRPr lang="en-GB" dirty="0">
              <a:solidFill>
                <a:schemeClr val="bg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510" y="772132"/>
            <a:ext cx="5457217" cy="5457217"/>
          </a:xfrm>
          <a:prstGeom prst="rect">
            <a:avLst/>
          </a:prstGeom>
        </p:spPr>
      </p:pic>
    </p:spTree>
    <p:extLst>
      <p:ext uri="{BB962C8B-B14F-4D97-AF65-F5344CB8AC3E}">
        <p14:creationId xmlns:p14="http://schemas.microsoft.com/office/powerpoint/2010/main" val="1233811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B346B2-FE73-4643-A550-5AF6A16F4D04}"/>
              </a:ext>
            </a:extLst>
          </p:cNvPr>
          <p:cNvSpPr>
            <a:spLocks noGrp="1"/>
          </p:cNvSpPr>
          <p:nvPr>
            <p:ph type="title"/>
          </p:nvPr>
        </p:nvSpPr>
        <p:spPr>
          <a:xfrm>
            <a:off x="6424340" y="544749"/>
            <a:ext cx="9404723" cy="1400530"/>
          </a:xfrm>
        </p:spPr>
        <p:txBody>
          <a:bodyPr/>
          <a:lstStyle/>
          <a:p>
            <a:r>
              <a:rPr lang="en-GB" b="1" dirty="0">
                <a:solidFill>
                  <a:schemeClr val="bg2"/>
                </a:solidFill>
              </a:rPr>
              <a:t/>
            </a:r>
            <a:br>
              <a:rPr lang="en-GB" b="1" dirty="0">
                <a:solidFill>
                  <a:schemeClr val="bg2"/>
                </a:solidFill>
              </a:rPr>
            </a:br>
            <a:r>
              <a:rPr lang="en-GB" b="1" dirty="0">
                <a:solidFill>
                  <a:schemeClr val="bg2"/>
                </a:solidFill>
              </a:rPr>
              <a:t>Prospects </a:t>
            </a:r>
          </a:p>
        </p:txBody>
      </p:sp>
      <p:sp>
        <p:nvSpPr>
          <p:cNvPr id="3" name="Content Placeholder 2">
            <a:extLst>
              <a:ext uri="{FF2B5EF4-FFF2-40B4-BE49-F238E27FC236}">
                <a16:creationId xmlns:a16="http://schemas.microsoft.com/office/drawing/2014/main" xmlns="" id="{813A7714-0BA5-4846-BF7D-A8387B273531}"/>
              </a:ext>
            </a:extLst>
          </p:cNvPr>
          <p:cNvSpPr>
            <a:spLocks noGrp="1"/>
          </p:cNvSpPr>
          <p:nvPr>
            <p:ph idx="1"/>
          </p:nvPr>
        </p:nvSpPr>
        <p:spPr>
          <a:xfrm>
            <a:off x="5854310" y="2125749"/>
            <a:ext cx="5741059" cy="4411365"/>
          </a:xfrm>
        </p:spPr>
        <p:txBody>
          <a:bodyPr>
            <a:noAutofit/>
          </a:bodyPr>
          <a:lstStyle/>
          <a:p>
            <a:pPr lvl="1" algn="just">
              <a:lnSpc>
                <a:spcPct val="150000"/>
              </a:lnSpc>
            </a:pPr>
            <a:r>
              <a:rPr lang="en-GB" dirty="0">
                <a:solidFill>
                  <a:schemeClr val="bg2"/>
                </a:solidFill>
              </a:rPr>
              <a:t>realizing the Istanbul Program of Action for LDCs and SDGs</a:t>
            </a:r>
            <a:r>
              <a:rPr lang="en-US" sz="2000" dirty="0">
                <a:solidFill>
                  <a:schemeClr val="bg2"/>
                </a:solidFill>
              </a:rPr>
              <a:t> </a:t>
            </a:r>
            <a:r>
              <a:rPr lang="en-GB" dirty="0">
                <a:solidFill>
                  <a:schemeClr val="bg2"/>
                </a:solidFill>
              </a:rPr>
              <a:t>realizing the Istanbul Program of Action for LDCs and SDGs</a:t>
            </a:r>
            <a:r>
              <a:rPr lang="en-US" sz="2000" dirty="0">
                <a:solidFill>
                  <a:schemeClr val="bg2"/>
                </a:solidFill>
              </a:rPr>
              <a:t> </a:t>
            </a:r>
          </a:p>
          <a:p>
            <a:pPr lvl="1" algn="just">
              <a:lnSpc>
                <a:spcPct val="150000"/>
              </a:lnSpc>
            </a:pPr>
            <a:r>
              <a:rPr lang="en-US" sz="2000" dirty="0">
                <a:solidFill>
                  <a:schemeClr val="bg2"/>
                </a:solidFill>
              </a:rPr>
              <a:t>Should benefit all persons, particularly children, youth, women, older persons, persons with disabilities, indigenous peoples, and migrants to jointly create a peaceful and prosperous society</a:t>
            </a:r>
            <a:endParaRPr lang="en-GB" sz="2000" dirty="0">
              <a:solidFill>
                <a:schemeClr val="bg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555" y="2125749"/>
            <a:ext cx="5870950" cy="3920956"/>
          </a:xfrm>
          <a:prstGeom prst="rect">
            <a:avLst/>
          </a:prstGeom>
        </p:spPr>
      </p:pic>
    </p:spTree>
    <p:extLst>
      <p:ext uri="{BB962C8B-B14F-4D97-AF65-F5344CB8AC3E}">
        <p14:creationId xmlns:p14="http://schemas.microsoft.com/office/powerpoint/2010/main" val="353642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B346B2-FE73-4643-A550-5AF6A16F4D04}"/>
              </a:ext>
            </a:extLst>
          </p:cNvPr>
          <p:cNvSpPr>
            <a:spLocks noGrp="1"/>
          </p:cNvSpPr>
          <p:nvPr>
            <p:ph type="title"/>
          </p:nvPr>
        </p:nvSpPr>
        <p:spPr>
          <a:xfrm>
            <a:off x="607200" y="214262"/>
            <a:ext cx="9404723" cy="1400530"/>
          </a:xfrm>
        </p:spPr>
        <p:txBody>
          <a:bodyPr/>
          <a:lstStyle/>
          <a:p>
            <a:r>
              <a:rPr lang="en-GB" b="1" dirty="0">
                <a:solidFill>
                  <a:schemeClr val="bg2"/>
                </a:solidFill>
              </a:rPr>
              <a:t/>
            </a:r>
            <a:br>
              <a:rPr lang="en-GB" b="1" dirty="0">
                <a:solidFill>
                  <a:schemeClr val="bg2"/>
                </a:solidFill>
              </a:rPr>
            </a:br>
            <a:r>
              <a:rPr lang="en-GB" dirty="0"/>
              <a:t> </a:t>
            </a:r>
            <a:r>
              <a:rPr lang="en-GB" b="1" dirty="0">
                <a:solidFill>
                  <a:schemeClr val="bg2"/>
                </a:solidFill>
              </a:rPr>
              <a:t>Recommendations </a:t>
            </a:r>
          </a:p>
        </p:txBody>
      </p:sp>
      <p:sp>
        <p:nvSpPr>
          <p:cNvPr id="3" name="Content Placeholder 2">
            <a:extLst>
              <a:ext uri="{FF2B5EF4-FFF2-40B4-BE49-F238E27FC236}">
                <a16:creationId xmlns:a16="http://schemas.microsoft.com/office/drawing/2014/main" xmlns="" id="{813A7714-0BA5-4846-BF7D-A8387B273531}"/>
              </a:ext>
            </a:extLst>
          </p:cNvPr>
          <p:cNvSpPr>
            <a:spLocks noGrp="1"/>
          </p:cNvSpPr>
          <p:nvPr>
            <p:ph idx="1"/>
          </p:nvPr>
        </p:nvSpPr>
        <p:spPr>
          <a:xfrm>
            <a:off x="607200" y="1614792"/>
            <a:ext cx="6241070" cy="4800471"/>
          </a:xfrm>
        </p:spPr>
        <p:txBody>
          <a:bodyPr>
            <a:normAutofit fontScale="62500" lnSpcReduction="20000"/>
          </a:bodyPr>
          <a:lstStyle/>
          <a:p>
            <a:pPr lvl="0" algn="just">
              <a:lnSpc>
                <a:spcPct val="150000"/>
              </a:lnSpc>
            </a:pPr>
            <a:r>
              <a:rPr lang="en-GB" sz="2200" dirty="0">
                <a:solidFill>
                  <a:schemeClr val="bg2"/>
                </a:solidFill>
              </a:rPr>
              <a:t>Develop and adopt a strong human rights approach on mobilizing resources for the implementation of the 2030 Agenda by States;</a:t>
            </a:r>
          </a:p>
          <a:p>
            <a:pPr lvl="0" algn="just">
              <a:lnSpc>
                <a:spcPct val="150000"/>
              </a:lnSpc>
            </a:pPr>
            <a:r>
              <a:rPr lang="en-GB" sz="2200" dirty="0">
                <a:solidFill>
                  <a:schemeClr val="bg2"/>
                </a:solidFill>
              </a:rPr>
              <a:t>Improve productivity, invest and guarantee inclusive, economic growth to overcome the marginalization of communities, including persons with disabilities; </a:t>
            </a:r>
          </a:p>
          <a:p>
            <a:pPr lvl="0" algn="just">
              <a:lnSpc>
                <a:spcPct val="150000"/>
              </a:lnSpc>
            </a:pPr>
            <a:r>
              <a:rPr lang="en-GB" sz="2200" dirty="0">
                <a:solidFill>
                  <a:schemeClr val="bg2"/>
                </a:solidFill>
              </a:rPr>
              <a:t>Support investments in accessible infrastructure, transportation and to ensure access to modern affordable and sustainable energy sources without adding additional living costs due to disability, including essential extra fuel costs on household expenditures;</a:t>
            </a:r>
          </a:p>
          <a:p>
            <a:pPr algn="just">
              <a:lnSpc>
                <a:spcPct val="150000"/>
              </a:lnSpc>
            </a:pPr>
            <a:r>
              <a:rPr lang="en-GB" sz="2200" dirty="0">
                <a:solidFill>
                  <a:schemeClr val="bg2"/>
                </a:solidFill>
              </a:rPr>
              <a:t>Support the empowerment of persons with disabilities to publicly lead and promote universally accessible response, recovery, rehabilitation and reconstruction approaches to disaster risk reduction;</a:t>
            </a:r>
          </a:p>
          <a:p>
            <a:pPr lvl="0" algn="just">
              <a:lnSpc>
                <a:spcPct val="150000"/>
              </a:lnSpc>
            </a:pPr>
            <a:endParaRPr lang="en-GB" sz="1600" dirty="0">
              <a:solidFill>
                <a:schemeClr val="bg2"/>
              </a:solidFill>
            </a:endParaRPr>
          </a:p>
          <a:p>
            <a:pPr lvl="0" algn="just">
              <a:lnSpc>
                <a:spcPct val="150000"/>
              </a:lnSpc>
            </a:pPr>
            <a:endParaRPr lang="en-GB" sz="1600" dirty="0">
              <a:solidFill>
                <a:schemeClr val="bg2"/>
              </a:solidFill>
            </a:endParaRPr>
          </a:p>
          <a:p>
            <a:pPr lvl="0" algn="just">
              <a:lnSpc>
                <a:spcPct val="150000"/>
              </a:lnSpc>
            </a:pPr>
            <a:endParaRPr lang="en-GB" sz="1600" dirty="0">
              <a:solidFill>
                <a:schemeClr val="bg2"/>
              </a:solidFill>
            </a:endParaRPr>
          </a:p>
          <a:p>
            <a:pPr marL="0" indent="0">
              <a:buNone/>
            </a:pPr>
            <a:endParaRPr lang="en-GB" dirty="0">
              <a:solidFill>
                <a:schemeClr val="bg2"/>
              </a:solidFill>
            </a:endParaRPr>
          </a:p>
          <a:p>
            <a:pPr marL="457200" lvl="1" indent="0">
              <a:buNone/>
            </a:pPr>
            <a:endParaRPr lang="en-GB" dirty="0">
              <a:solidFill>
                <a:schemeClr val="bg2"/>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461" r="23759" b="-64"/>
          <a:stretch/>
        </p:blipFill>
        <p:spPr>
          <a:xfrm>
            <a:off x="7053491" y="1750979"/>
            <a:ext cx="4930986" cy="4066161"/>
          </a:xfrm>
          <a:prstGeom prst="rect">
            <a:avLst/>
          </a:prstGeom>
        </p:spPr>
      </p:pic>
    </p:spTree>
    <p:extLst>
      <p:ext uri="{BB962C8B-B14F-4D97-AF65-F5344CB8AC3E}">
        <p14:creationId xmlns:p14="http://schemas.microsoft.com/office/powerpoint/2010/main" val="4052675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B346B2-FE73-4643-A550-5AF6A16F4D04}"/>
              </a:ext>
            </a:extLst>
          </p:cNvPr>
          <p:cNvSpPr>
            <a:spLocks noGrp="1"/>
          </p:cNvSpPr>
          <p:nvPr>
            <p:ph type="title"/>
          </p:nvPr>
        </p:nvSpPr>
        <p:spPr>
          <a:xfrm>
            <a:off x="5821226" y="389874"/>
            <a:ext cx="9404723" cy="1400530"/>
          </a:xfrm>
        </p:spPr>
        <p:txBody>
          <a:bodyPr/>
          <a:lstStyle/>
          <a:p>
            <a:r>
              <a:rPr lang="en-GB" b="1" dirty="0">
                <a:solidFill>
                  <a:schemeClr val="bg2"/>
                </a:solidFill>
              </a:rPr>
              <a:t/>
            </a:r>
            <a:br>
              <a:rPr lang="en-GB" b="1" dirty="0">
                <a:solidFill>
                  <a:schemeClr val="bg2"/>
                </a:solidFill>
              </a:rPr>
            </a:br>
            <a:r>
              <a:rPr lang="en-GB" b="1" dirty="0">
                <a:solidFill>
                  <a:schemeClr val="bg2"/>
                </a:solidFill>
              </a:rPr>
              <a:t>Recommendations </a:t>
            </a:r>
          </a:p>
        </p:txBody>
      </p:sp>
      <p:sp>
        <p:nvSpPr>
          <p:cNvPr id="3" name="Content Placeholder 2">
            <a:extLst>
              <a:ext uri="{FF2B5EF4-FFF2-40B4-BE49-F238E27FC236}">
                <a16:creationId xmlns:a16="http://schemas.microsoft.com/office/drawing/2014/main" xmlns="" id="{813A7714-0BA5-4846-BF7D-A8387B273531}"/>
              </a:ext>
            </a:extLst>
          </p:cNvPr>
          <p:cNvSpPr>
            <a:spLocks noGrp="1"/>
          </p:cNvSpPr>
          <p:nvPr>
            <p:ph idx="1"/>
          </p:nvPr>
        </p:nvSpPr>
        <p:spPr>
          <a:xfrm>
            <a:off x="5821226" y="1838785"/>
            <a:ext cx="5903847" cy="4409616"/>
          </a:xfrm>
        </p:spPr>
        <p:txBody>
          <a:bodyPr>
            <a:normAutofit fontScale="77500" lnSpcReduction="20000"/>
          </a:bodyPr>
          <a:lstStyle/>
          <a:p>
            <a:pPr lvl="0" algn="just">
              <a:lnSpc>
                <a:spcPct val="150000"/>
              </a:lnSpc>
            </a:pPr>
            <a:r>
              <a:rPr lang="en-GB" dirty="0">
                <a:solidFill>
                  <a:schemeClr val="bg2"/>
                </a:solidFill>
              </a:rPr>
              <a:t>Scale up efforts towards the localization, domestication of the SDGs and at the same time ensure the mainstreaming of disability and gender equality in local policies and programs;</a:t>
            </a:r>
          </a:p>
          <a:p>
            <a:pPr lvl="0" algn="just">
              <a:lnSpc>
                <a:spcPct val="150000"/>
              </a:lnSpc>
            </a:pPr>
            <a:r>
              <a:rPr lang="en-GB" dirty="0">
                <a:solidFill>
                  <a:schemeClr val="bg2"/>
                </a:solidFill>
              </a:rPr>
              <a:t>Invest in high quality, timely, reliable and disaggregated data for reporting on SDGs, and foster global partnerships on data such as Together we count to be counted, to ensure evidence based policy making; </a:t>
            </a:r>
          </a:p>
          <a:p>
            <a:pPr lvl="0" algn="just">
              <a:lnSpc>
                <a:spcPct val="150000"/>
              </a:lnSpc>
            </a:pPr>
            <a:r>
              <a:rPr lang="en-GB" dirty="0">
                <a:solidFill>
                  <a:schemeClr val="bg2"/>
                </a:solidFill>
              </a:rPr>
              <a:t>Encourage States to fulfil their commitments to the United Nations Convention on the Rights of Persons with Disabilities as they implement the 2030 Agenda.</a:t>
            </a:r>
          </a:p>
          <a:p>
            <a:pPr lvl="1" algn="just"/>
            <a:endParaRPr lang="en-GB" dirty="0">
              <a:solidFill>
                <a:schemeClr val="bg2"/>
              </a:solidFill>
            </a:endParaRPr>
          </a:p>
          <a:p>
            <a:pPr marL="457200" lvl="1" indent="0" algn="just">
              <a:buNone/>
            </a:pPr>
            <a:endParaRPr lang="en-GB" dirty="0">
              <a:solidFill>
                <a:schemeClr val="bg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80" y="849550"/>
            <a:ext cx="5442390" cy="5398851"/>
          </a:xfrm>
          <a:prstGeom prst="rect">
            <a:avLst/>
          </a:prstGeom>
        </p:spPr>
      </p:pic>
    </p:spTree>
    <p:extLst>
      <p:ext uri="{BB962C8B-B14F-4D97-AF65-F5344CB8AC3E}">
        <p14:creationId xmlns:p14="http://schemas.microsoft.com/office/powerpoint/2010/main" val="118532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B346B2-FE73-4643-A550-5AF6A16F4D04}"/>
              </a:ext>
            </a:extLst>
          </p:cNvPr>
          <p:cNvSpPr>
            <a:spLocks noGrp="1"/>
          </p:cNvSpPr>
          <p:nvPr>
            <p:ph type="title"/>
          </p:nvPr>
        </p:nvSpPr>
        <p:spPr/>
        <p:txBody>
          <a:bodyPr/>
          <a:lstStyle/>
          <a:p>
            <a:r>
              <a:rPr lang="en-GB" b="1" dirty="0">
                <a:solidFill>
                  <a:schemeClr val="bg2"/>
                </a:solidFill>
              </a:rPr>
              <a:t/>
            </a:r>
            <a:br>
              <a:rPr lang="en-GB" b="1" dirty="0">
                <a:solidFill>
                  <a:schemeClr val="bg2"/>
                </a:solidFill>
              </a:rPr>
            </a:br>
            <a:r>
              <a:rPr lang="en-GB" b="1" dirty="0">
                <a:solidFill>
                  <a:schemeClr val="bg2"/>
                </a:solidFill>
              </a:rPr>
              <a:t>Conclusion </a:t>
            </a:r>
          </a:p>
        </p:txBody>
      </p:sp>
      <p:sp>
        <p:nvSpPr>
          <p:cNvPr id="3" name="Content Placeholder 2">
            <a:extLst>
              <a:ext uri="{FF2B5EF4-FFF2-40B4-BE49-F238E27FC236}">
                <a16:creationId xmlns:a16="http://schemas.microsoft.com/office/drawing/2014/main" xmlns="" id="{813A7714-0BA5-4846-BF7D-A8387B273531}"/>
              </a:ext>
            </a:extLst>
          </p:cNvPr>
          <p:cNvSpPr>
            <a:spLocks noGrp="1"/>
          </p:cNvSpPr>
          <p:nvPr>
            <p:ph idx="1"/>
          </p:nvPr>
        </p:nvSpPr>
        <p:spPr>
          <a:xfrm>
            <a:off x="646111" y="2033869"/>
            <a:ext cx="5190485" cy="3919460"/>
          </a:xfrm>
        </p:spPr>
        <p:txBody>
          <a:bodyPr>
            <a:normAutofit/>
          </a:bodyPr>
          <a:lstStyle/>
          <a:p>
            <a:pPr algn="just">
              <a:lnSpc>
                <a:spcPct val="150000"/>
              </a:lnSpc>
            </a:pPr>
            <a:r>
              <a:rPr lang="en-GB" dirty="0">
                <a:solidFill>
                  <a:schemeClr val="bg2"/>
                </a:solidFill>
              </a:rPr>
              <a:t>We must include everyone, especially the most left behind to address the challenges of all countries, including LDCs, LLDCs and MICs to truly create a sustainable and resilient world.</a:t>
            </a:r>
          </a:p>
          <a:p>
            <a:pPr lvl="1"/>
            <a:endParaRPr lang="en-GB" dirty="0">
              <a:solidFill>
                <a:schemeClr val="bg2"/>
              </a:solidFill>
            </a:endParaRPr>
          </a:p>
          <a:p>
            <a:pPr marL="457200" lvl="1" indent="0">
              <a:buNone/>
            </a:pPr>
            <a:endParaRPr lang="en-GB" dirty="0">
              <a:solidFill>
                <a:schemeClr val="bg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2224" y="655400"/>
            <a:ext cx="5573949" cy="5573949"/>
          </a:xfrm>
          <a:prstGeom prst="rect">
            <a:avLst/>
          </a:prstGeom>
        </p:spPr>
      </p:pic>
    </p:spTree>
    <p:extLst>
      <p:ext uri="{BB962C8B-B14F-4D97-AF65-F5344CB8AC3E}">
        <p14:creationId xmlns:p14="http://schemas.microsoft.com/office/powerpoint/2010/main" val="673237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ACD1BD-C4E0-4581-B465-43CF6B1547BF}"/>
              </a:ext>
            </a:extLst>
          </p:cNvPr>
          <p:cNvSpPr>
            <a:spLocks noGrp="1"/>
          </p:cNvSpPr>
          <p:nvPr>
            <p:ph type="title"/>
          </p:nvPr>
        </p:nvSpPr>
        <p:spPr>
          <a:xfrm>
            <a:off x="2954677" y="3006099"/>
            <a:ext cx="9404723" cy="1400530"/>
          </a:xfrm>
        </p:spPr>
        <p:txBody>
          <a:bodyPr/>
          <a:lstStyle/>
          <a:p>
            <a:pPr algn="ctr"/>
            <a:r>
              <a:rPr lang="en-GB" b="1" dirty="0">
                <a:solidFill>
                  <a:schemeClr val="bg2"/>
                </a:solidFill>
              </a:rPr>
              <a:t>Thank </a:t>
            </a:r>
            <a:r>
              <a:rPr lang="en-GB" b="1" dirty="0" smtClean="0">
                <a:solidFill>
                  <a:schemeClr val="bg2"/>
                </a:solidFill>
              </a:rPr>
              <a:t>You!</a:t>
            </a:r>
            <a:endParaRPr lang="en-GB" b="1" dirty="0">
              <a:solidFill>
                <a:schemeClr val="bg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84" y="532487"/>
            <a:ext cx="4342869" cy="5790492"/>
          </a:xfrm>
          <a:prstGeom prst="rect">
            <a:avLst/>
          </a:prstGeom>
        </p:spPr>
      </p:pic>
    </p:spTree>
    <p:extLst>
      <p:ext uri="{BB962C8B-B14F-4D97-AF65-F5344CB8AC3E}">
        <p14:creationId xmlns:p14="http://schemas.microsoft.com/office/powerpoint/2010/main" val="374748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9455</TotalTime>
  <Words>335</Words>
  <Application>Microsoft Office PowerPoint</Application>
  <PresentationFormat>Widescreen</PresentationFormat>
  <Paragraphs>36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Wingdings 3</vt:lpstr>
      <vt:lpstr>Ion</vt:lpstr>
      <vt:lpstr>     “Countries in special situations: perspectives from LDCs, LLDCs and MICs” Including Persons with Disabilities </vt:lpstr>
      <vt:lpstr> Introduction </vt:lpstr>
      <vt:lpstr> Challenges </vt:lpstr>
      <vt:lpstr> Prospects </vt:lpstr>
      <vt:lpstr>  Recommendations </vt:lpstr>
      <vt:lpstr> Recommendations </vt:lpstr>
      <vt:lpstr> Conclusion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Jessica Pitts</cp:lastModifiedBy>
  <cp:revision>21</cp:revision>
  <cp:lastPrinted>2018-07-10T11:32:56Z</cp:lastPrinted>
  <dcterms:created xsi:type="dcterms:W3CDTF">2018-07-03T14:37:15Z</dcterms:created>
  <dcterms:modified xsi:type="dcterms:W3CDTF">2018-07-12T17:34:53Z</dcterms:modified>
</cp:coreProperties>
</file>