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27" r:id="rId1"/>
  </p:sldMasterIdLst>
  <p:notesMasterIdLst>
    <p:notesMasterId r:id="rId58"/>
  </p:notesMasterIdLst>
  <p:sldIdLst>
    <p:sldId id="1969" r:id="rId2"/>
    <p:sldId id="1804" r:id="rId3"/>
    <p:sldId id="1854" r:id="rId4"/>
    <p:sldId id="1956" r:id="rId5"/>
    <p:sldId id="1946" r:id="rId6"/>
    <p:sldId id="1916" r:id="rId7"/>
    <p:sldId id="1869" r:id="rId8"/>
    <p:sldId id="809" r:id="rId9"/>
    <p:sldId id="1949" r:id="rId10"/>
    <p:sldId id="640" r:id="rId11"/>
    <p:sldId id="1942" r:id="rId12"/>
    <p:sldId id="1950" r:id="rId13"/>
    <p:sldId id="1951" r:id="rId14"/>
    <p:sldId id="813" r:id="rId15"/>
    <p:sldId id="1866" r:id="rId16"/>
    <p:sldId id="1877" r:id="rId17"/>
    <p:sldId id="1926" r:id="rId18"/>
    <p:sldId id="1919" r:id="rId19"/>
    <p:sldId id="1935" r:id="rId20"/>
    <p:sldId id="1952" r:id="rId21"/>
    <p:sldId id="1937" r:id="rId22"/>
    <p:sldId id="1953" r:id="rId23"/>
    <p:sldId id="1927" r:id="rId24"/>
    <p:sldId id="1885" r:id="rId25"/>
    <p:sldId id="1928" r:id="rId26"/>
    <p:sldId id="1929" r:id="rId27"/>
    <p:sldId id="1930" r:id="rId28"/>
    <p:sldId id="1954" r:id="rId29"/>
    <p:sldId id="1887" r:id="rId30"/>
    <p:sldId id="1931" r:id="rId31"/>
    <p:sldId id="1955" r:id="rId32"/>
    <p:sldId id="1890" r:id="rId33"/>
    <p:sldId id="1891" r:id="rId34"/>
    <p:sldId id="1957" r:id="rId35"/>
    <p:sldId id="1958" r:id="rId36"/>
    <p:sldId id="1922" r:id="rId37"/>
    <p:sldId id="1893" r:id="rId38"/>
    <p:sldId id="1960" r:id="rId39"/>
    <p:sldId id="1829" r:id="rId40"/>
    <p:sldId id="1894" r:id="rId41"/>
    <p:sldId id="1967" r:id="rId42"/>
    <p:sldId id="1968" r:id="rId43"/>
    <p:sldId id="1961" r:id="rId44"/>
    <p:sldId id="1896" r:id="rId45"/>
    <p:sldId id="1899" r:id="rId46"/>
    <p:sldId id="1963" r:id="rId47"/>
    <p:sldId id="1964" r:id="rId48"/>
    <p:sldId id="1932" r:id="rId49"/>
    <p:sldId id="1933" r:id="rId50"/>
    <p:sldId id="1934" r:id="rId51"/>
    <p:sldId id="1905" r:id="rId52"/>
    <p:sldId id="1907" r:id="rId53"/>
    <p:sldId id="1835" r:id="rId54"/>
    <p:sldId id="1939" r:id="rId55"/>
    <p:sldId id="1965" r:id="rId56"/>
    <p:sldId id="1966" r:id="rId5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8" name="Author" initials="A" lastIdx="0" clrIdx="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4638"/>
    <a:srgbClr val="FF73FF"/>
    <a:srgbClr val="BB53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81" autoAdjust="0"/>
    <p:restoredTop sz="83955" autoAdjust="0"/>
  </p:normalViewPr>
  <p:slideViewPr>
    <p:cSldViewPr snapToGrid="0">
      <p:cViewPr varScale="1">
        <p:scale>
          <a:sx n="109" d="100"/>
          <a:sy n="109" d="100"/>
        </p:scale>
        <p:origin x="1456" y="184"/>
      </p:cViewPr>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91" d="100"/>
          <a:sy n="91" d="100"/>
        </p:scale>
        <p:origin x="4408"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7.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7.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DC1B13-BD56-4196-9513-10C3396AE2C4}"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8D624B82-715A-4628-88C9-B823B353CD59}">
      <dgm:prSet custT="1"/>
      <dgm:spPr/>
      <dgm:t>
        <a:bodyPr/>
        <a:lstStyle/>
        <a:p>
          <a:pPr algn="r"/>
          <a:r>
            <a:rPr lang="ar-LB" sz="2400" dirty="0"/>
            <a:t>إيجاد حيز آمن للحوار المنفتح</a:t>
          </a:r>
          <a:endParaRPr lang="en-US" sz="2400" b="0" dirty="0"/>
        </a:p>
      </dgm:t>
    </dgm:pt>
    <dgm:pt modelId="{7B282C0D-6F56-4FDA-8A7B-1AA33F54CB10}" type="parTrans" cxnId="{F92519CD-6485-4B0B-BDC4-E5361B04425F}">
      <dgm:prSet/>
      <dgm:spPr/>
      <dgm:t>
        <a:bodyPr/>
        <a:lstStyle/>
        <a:p>
          <a:endParaRPr lang="en-US"/>
        </a:p>
      </dgm:t>
    </dgm:pt>
    <dgm:pt modelId="{2E19D6D0-A5C6-4659-B7FB-CF5628F141D3}" type="sibTrans" cxnId="{F92519CD-6485-4B0B-BDC4-E5361B04425F}">
      <dgm:prSet/>
      <dgm:spPr/>
      <dgm:t>
        <a:bodyPr/>
        <a:lstStyle/>
        <a:p>
          <a:pPr>
            <a:lnSpc>
              <a:spcPct val="100000"/>
            </a:lnSpc>
          </a:pPr>
          <a:endParaRPr lang="en-US"/>
        </a:p>
      </dgm:t>
    </dgm:pt>
    <dgm:pt modelId="{0006CB28-1463-4923-B70D-D3E678801C20}">
      <dgm:prSet custT="1"/>
      <dgm:spPr/>
      <dgm:t>
        <a:bodyPr/>
        <a:lstStyle/>
        <a:p>
          <a:pPr algn="r">
            <a:lnSpc>
              <a:spcPct val="100000"/>
            </a:lnSpc>
          </a:pPr>
          <a:r>
            <a:rPr lang="ar-LB" sz="2400" dirty="0"/>
            <a:t>تقديم تفاعلي للعمل الإنساني: فرصة لتشارك التأملات وطرح الأسئلة</a:t>
          </a:r>
          <a:endParaRPr lang="en-US" sz="2400" b="0" dirty="0"/>
        </a:p>
      </dgm:t>
    </dgm:pt>
    <dgm:pt modelId="{F010B3A2-004D-46FE-91CD-EFB573EB3254}" type="parTrans" cxnId="{71E91C07-3868-4D57-A970-0BCE28C3645A}">
      <dgm:prSet/>
      <dgm:spPr/>
      <dgm:t>
        <a:bodyPr/>
        <a:lstStyle/>
        <a:p>
          <a:endParaRPr lang="en-US"/>
        </a:p>
      </dgm:t>
    </dgm:pt>
    <dgm:pt modelId="{4B0FD575-827A-46FE-97D5-B4AF78389AD5}" type="sibTrans" cxnId="{71E91C07-3868-4D57-A970-0BCE28C3645A}">
      <dgm:prSet/>
      <dgm:spPr/>
      <dgm:t>
        <a:bodyPr/>
        <a:lstStyle/>
        <a:p>
          <a:pPr>
            <a:lnSpc>
              <a:spcPct val="100000"/>
            </a:lnSpc>
          </a:pPr>
          <a:endParaRPr lang="en-US"/>
        </a:p>
      </dgm:t>
    </dgm:pt>
    <dgm:pt modelId="{8B33E2D7-E6F5-42C3-BCFD-EEDFD05D2BE0}">
      <dgm:prSet custT="1"/>
      <dgm:spPr/>
      <dgm:t>
        <a:bodyPr/>
        <a:lstStyle/>
        <a:p>
          <a:pPr algn="r"/>
          <a:r>
            <a:rPr lang="ar-LB" sz="2400" dirty="0"/>
            <a:t>تكوين فهم لأنواع الأزمات المختلفة وماهية العوائق التي يواجهها الأشخاص ذوو الإعاقة</a:t>
          </a:r>
          <a:endParaRPr lang="en-US" sz="2400" b="0" dirty="0"/>
        </a:p>
      </dgm:t>
    </dgm:pt>
    <dgm:pt modelId="{D2FA2F87-445D-4635-8603-66B2F8D0F3B8}" type="parTrans" cxnId="{24C7110C-BA64-4F3D-8C0F-1FB587DD9F09}">
      <dgm:prSet/>
      <dgm:spPr/>
      <dgm:t>
        <a:bodyPr/>
        <a:lstStyle/>
        <a:p>
          <a:endParaRPr lang="en-US"/>
        </a:p>
      </dgm:t>
    </dgm:pt>
    <dgm:pt modelId="{AB4083EF-4F9E-418F-868D-9C3D70652010}" type="sibTrans" cxnId="{24C7110C-BA64-4F3D-8C0F-1FB587DD9F09}">
      <dgm:prSet/>
      <dgm:spPr/>
      <dgm:t>
        <a:bodyPr/>
        <a:lstStyle/>
        <a:p>
          <a:pPr>
            <a:lnSpc>
              <a:spcPct val="100000"/>
            </a:lnSpc>
          </a:pPr>
          <a:endParaRPr lang="en-US"/>
        </a:p>
      </dgm:t>
    </dgm:pt>
    <dgm:pt modelId="{861BA1B8-6AB5-4D76-B868-5DB5DAD9F47F}">
      <dgm:prSet custT="1"/>
      <dgm:spPr/>
      <dgm:t>
        <a:bodyPr/>
        <a:lstStyle/>
        <a:p>
          <a:pPr algn="r">
            <a:lnSpc>
              <a:spcPct val="100000"/>
            </a:lnSpc>
          </a:pPr>
          <a:r>
            <a:rPr lang="ar-LB" sz="2400" dirty="0"/>
            <a:t>الوثوق بمعرفتك للأفعال "الواجب القيام بها"—باعتبارها مدخلا لانهماك جمعيات/منظمات الأشخاص ذوي الإعاقة في العمل الإنساني</a:t>
          </a:r>
          <a:r>
            <a:rPr lang="en-US" sz="2400" dirty="0"/>
            <a:t> </a:t>
          </a:r>
          <a:r>
            <a:rPr lang="ar-LB" sz="2400" dirty="0"/>
            <a:t>  </a:t>
          </a:r>
          <a:r>
            <a:rPr lang="en-GB" sz="2400" dirty="0"/>
            <a:t>	</a:t>
          </a:r>
          <a:endParaRPr lang="en-US" sz="2400" dirty="0"/>
        </a:p>
      </dgm:t>
    </dgm:pt>
    <dgm:pt modelId="{1E4940BD-57E6-4ED7-A3D1-BA5B8545AFA8}" type="parTrans" cxnId="{B32FDAC6-28BA-4354-998B-7720E6540A44}">
      <dgm:prSet/>
      <dgm:spPr/>
      <dgm:t>
        <a:bodyPr/>
        <a:lstStyle/>
        <a:p>
          <a:endParaRPr lang="en-US"/>
        </a:p>
      </dgm:t>
    </dgm:pt>
    <dgm:pt modelId="{2528BCFF-A6E3-4695-9AE5-316B42689062}" type="sibTrans" cxnId="{B32FDAC6-28BA-4354-998B-7720E6540A44}">
      <dgm:prSet/>
      <dgm:spPr/>
      <dgm:t>
        <a:bodyPr/>
        <a:lstStyle/>
        <a:p>
          <a:endParaRPr lang="en-US"/>
        </a:p>
      </dgm:t>
    </dgm:pt>
    <dgm:pt modelId="{4312E65B-62E0-415C-93F7-4704774C47D3}" type="pres">
      <dgm:prSet presAssocID="{79DC1B13-BD56-4196-9513-10C3396AE2C4}" presName="root" presStyleCnt="0">
        <dgm:presLayoutVars>
          <dgm:dir/>
          <dgm:resizeHandles val="exact"/>
        </dgm:presLayoutVars>
      </dgm:prSet>
      <dgm:spPr/>
    </dgm:pt>
    <dgm:pt modelId="{3EE56A9F-19F8-49F1-9265-2792158C8157}" type="pres">
      <dgm:prSet presAssocID="{79DC1B13-BD56-4196-9513-10C3396AE2C4}" presName="container" presStyleCnt="0">
        <dgm:presLayoutVars>
          <dgm:dir/>
          <dgm:resizeHandles val="exact"/>
        </dgm:presLayoutVars>
      </dgm:prSet>
      <dgm:spPr/>
    </dgm:pt>
    <dgm:pt modelId="{AF555940-46AA-494E-A52D-29F4F8F41297}" type="pres">
      <dgm:prSet presAssocID="{8D624B82-715A-4628-88C9-B823B353CD59}" presName="compNode" presStyleCnt="0"/>
      <dgm:spPr/>
    </dgm:pt>
    <dgm:pt modelId="{120E9FD5-2532-44C0-900B-364D66E18AC2}" type="pres">
      <dgm:prSet presAssocID="{8D624B82-715A-4628-88C9-B823B353CD59}" presName="iconBgRect" presStyleLbl="bgShp" presStyleIdx="0" presStyleCnt="4"/>
      <dgm:spPr/>
      <dgm:extLst>
        <a:ext uri="{E40237B7-FDA0-4F09-8148-C483321AD2D9}">
          <dgm14:cNvPr xmlns:dgm14="http://schemas.microsoft.com/office/drawing/2010/diagram" id="0" name="" descr="Dialogue Ico of 2 speech bubbles"/>
        </a:ext>
      </dgm:extLst>
    </dgm:pt>
    <dgm:pt modelId="{3284BD99-0821-4EBC-BFBF-2FFD1B2FF616}" type="pres">
      <dgm:prSet presAssocID="{8D624B82-715A-4628-88C9-B823B353CD5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2 icons of chat box representing safe dialogue"/>
        </a:ext>
      </dgm:extLst>
    </dgm:pt>
    <dgm:pt modelId="{D3BED3C0-D022-41B0-AA57-069432BAF81A}" type="pres">
      <dgm:prSet presAssocID="{8D624B82-715A-4628-88C9-B823B353CD59}" presName="spaceRect" presStyleCnt="0"/>
      <dgm:spPr/>
    </dgm:pt>
    <dgm:pt modelId="{7F67EF82-F88D-4512-930D-91509BD46024}" type="pres">
      <dgm:prSet presAssocID="{8D624B82-715A-4628-88C9-B823B353CD59}" presName="textRect" presStyleLbl="revTx" presStyleIdx="0" presStyleCnt="4">
        <dgm:presLayoutVars>
          <dgm:chMax val="1"/>
          <dgm:chPref val="1"/>
        </dgm:presLayoutVars>
      </dgm:prSet>
      <dgm:spPr/>
    </dgm:pt>
    <dgm:pt modelId="{D04E4FE7-60AB-4F52-AC11-28D6F79C1B97}" type="pres">
      <dgm:prSet presAssocID="{2E19D6D0-A5C6-4659-B7FB-CF5628F141D3}" presName="sibTrans" presStyleLbl="sibTrans2D1" presStyleIdx="0" presStyleCnt="0"/>
      <dgm:spPr/>
    </dgm:pt>
    <dgm:pt modelId="{F096C2B0-0F97-4EEF-A66F-9A01F6D11715}" type="pres">
      <dgm:prSet presAssocID="{0006CB28-1463-4923-B70D-D3E678801C20}" presName="compNode" presStyleCnt="0"/>
      <dgm:spPr/>
    </dgm:pt>
    <dgm:pt modelId="{287139F4-A05F-49E9-8784-1917FDDABC8F}" type="pres">
      <dgm:prSet presAssocID="{0006CB28-1463-4923-B70D-D3E678801C20}" presName="iconBgRect" presStyleLbl="bgShp" presStyleIdx="1" presStyleCnt="4"/>
      <dgm:spPr/>
    </dgm:pt>
    <dgm:pt modelId="{1FEDC574-3827-4292-ACDA-3015034B8BAA}" type="pres">
      <dgm:prSet presAssocID="{0006CB28-1463-4923-B70D-D3E678801C2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 in movement to express sharing and reflection"/>
        </a:ext>
      </dgm:extLst>
    </dgm:pt>
    <dgm:pt modelId="{B59CDB5C-5FE4-47C9-AF8B-9224FA3B2FAC}" type="pres">
      <dgm:prSet presAssocID="{0006CB28-1463-4923-B70D-D3E678801C20}" presName="spaceRect" presStyleCnt="0"/>
      <dgm:spPr/>
    </dgm:pt>
    <dgm:pt modelId="{FA21B6C0-0C70-4F13-B554-51FA1B618C60}" type="pres">
      <dgm:prSet presAssocID="{0006CB28-1463-4923-B70D-D3E678801C20}" presName="textRect" presStyleLbl="revTx" presStyleIdx="1" presStyleCnt="4" custScaleX="128993" custScaleY="148251" custLinFactNeighborX="15151" custLinFactNeighborY="8914">
        <dgm:presLayoutVars>
          <dgm:chMax val="1"/>
          <dgm:chPref val="1"/>
        </dgm:presLayoutVars>
      </dgm:prSet>
      <dgm:spPr/>
    </dgm:pt>
    <dgm:pt modelId="{D8262FEC-1AD9-41A8-A93C-2BB1CE03600E}" type="pres">
      <dgm:prSet presAssocID="{4B0FD575-827A-46FE-97D5-B4AF78389AD5}" presName="sibTrans" presStyleLbl="sibTrans2D1" presStyleIdx="0" presStyleCnt="0"/>
      <dgm:spPr/>
    </dgm:pt>
    <dgm:pt modelId="{70D39AB5-267B-4F0C-8542-56AEC504D885}" type="pres">
      <dgm:prSet presAssocID="{8B33E2D7-E6F5-42C3-BCFD-EEDFD05D2BE0}" presName="compNode" presStyleCnt="0"/>
      <dgm:spPr/>
    </dgm:pt>
    <dgm:pt modelId="{053055D9-03EF-4A9A-9CFE-620C26EF9751}" type="pres">
      <dgm:prSet presAssocID="{8B33E2D7-E6F5-42C3-BCFD-EEDFD05D2BE0}" presName="iconBgRect" presStyleLbl="bgShp" presStyleIdx="2" presStyleCnt="4"/>
      <dgm:spPr/>
    </dgm:pt>
    <dgm:pt modelId="{4B2B5D1F-4691-421E-890A-4589C8068E39}" type="pres">
      <dgm:prSet presAssocID="{8B33E2D7-E6F5-42C3-BCFD-EEDFD05D2BE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ightbulb icon"/>
        </a:ext>
      </dgm:extLst>
    </dgm:pt>
    <dgm:pt modelId="{E3480615-D79E-45FD-8493-E93E8B1F7647}" type="pres">
      <dgm:prSet presAssocID="{8B33E2D7-E6F5-42C3-BCFD-EEDFD05D2BE0}" presName="spaceRect" presStyleCnt="0"/>
      <dgm:spPr/>
    </dgm:pt>
    <dgm:pt modelId="{E1C83A23-B627-4248-8466-70DD57321770}" type="pres">
      <dgm:prSet presAssocID="{8B33E2D7-E6F5-42C3-BCFD-EEDFD05D2BE0}" presName="textRect" presStyleLbl="revTx" presStyleIdx="2" presStyleCnt="4" custScaleX="118163" custLinFactNeighborX="9387">
        <dgm:presLayoutVars>
          <dgm:chMax val="1"/>
          <dgm:chPref val="1"/>
        </dgm:presLayoutVars>
      </dgm:prSet>
      <dgm:spPr/>
    </dgm:pt>
    <dgm:pt modelId="{58EFD84C-9AEA-43D0-94B9-3C34DE9D5E00}" type="pres">
      <dgm:prSet presAssocID="{AB4083EF-4F9E-418F-868D-9C3D70652010}" presName="sibTrans" presStyleLbl="sibTrans2D1" presStyleIdx="0" presStyleCnt="0"/>
      <dgm:spPr/>
    </dgm:pt>
    <dgm:pt modelId="{7C3A2899-8F25-460F-BF65-F514DA297BBE}" type="pres">
      <dgm:prSet presAssocID="{861BA1B8-6AB5-4D76-B868-5DB5DAD9F47F}" presName="compNode" presStyleCnt="0"/>
      <dgm:spPr/>
    </dgm:pt>
    <dgm:pt modelId="{580605D0-D4C9-4DFD-9351-7448837A3757}" type="pres">
      <dgm:prSet presAssocID="{861BA1B8-6AB5-4D76-B868-5DB5DAD9F47F}" presName="iconBgRect" presStyleLbl="bgShp" presStyleIdx="3" presStyleCnt="4"/>
      <dgm:spPr/>
    </dgm:pt>
    <dgm:pt modelId="{A2630F81-3A7B-4AA9-ADC7-E5A6DE6C271D}" type="pres">
      <dgm:prSet presAssocID="{861BA1B8-6AB5-4D76-B868-5DB5DAD9F47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icon, a tick to indicate clarity"/>
        </a:ext>
      </dgm:extLst>
    </dgm:pt>
    <dgm:pt modelId="{69BD8466-39CF-469C-8044-FDFFB23EE2C7}" type="pres">
      <dgm:prSet presAssocID="{861BA1B8-6AB5-4D76-B868-5DB5DAD9F47F}" presName="spaceRect" presStyleCnt="0"/>
      <dgm:spPr/>
    </dgm:pt>
    <dgm:pt modelId="{4987FDE4-D428-472A-9FFB-0401027FBF96}" type="pres">
      <dgm:prSet presAssocID="{861BA1B8-6AB5-4D76-B868-5DB5DAD9F47F}" presName="textRect" presStyleLbl="revTx" presStyleIdx="3" presStyleCnt="4" custScaleX="135721" custLinFactNeighborX="17398" custLinFactNeighborY="1713">
        <dgm:presLayoutVars>
          <dgm:chMax val="1"/>
          <dgm:chPref val="1"/>
        </dgm:presLayoutVars>
      </dgm:prSet>
      <dgm:spPr/>
    </dgm:pt>
  </dgm:ptLst>
  <dgm:cxnLst>
    <dgm:cxn modelId="{D30CA205-BE41-432E-A9CB-318100AFED63}" type="presOf" srcId="{0006CB28-1463-4923-B70D-D3E678801C20}" destId="{FA21B6C0-0C70-4F13-B554-51FA1B618C60}" srcOrd="0" destOrd="0" presId="urn:microsoft.com/office/officeart/2018/2/layout/IconCircleList"/>
    <dgm:cxn modelId="{52B60C07-066D-4CED-A45F-9A91C510A5DE}" type="presOf" srcId="{4B0FD575-827A-46FE-97D5-B4AF78389AD5}" destId="{D8262FEC-1AD9-41A8-A93C-2BB1CE03600E}" srcOrd="0" destOrd="0" presId="urn:microsoft.com/office/officeart/2018/2/layout/IconCircleList"/>
    <dgm:cxn modelId="{71E91C07-3868-4D57-A970-0BCE28C3645A}" srcId="{79DC1B13-BD56-4196-9513-10C3396AE2C4}" destId="{0006CB28-1463-4923-B70D-D3E678801C20}" srcOrd="1" destOrd="0" parTransId="{F010B3A2-004D-46FE-91CD-EFB573EB3254}" sibTransId="{4B0FD575-827A-46FE-97D5-B4AF78389AD5}"/>
    <dgm:cxn modelId="{24C7110C-BA64-4F3D-8C0F-1FB587DD9F09}" srcId="{79DC1B13-BD56-4196-9513-10C3396AE2C4}" destId="{8B33E2D7-E6F5-42C3-BCFD-EEDFD05D2BE0}" srcOrd="2" destOrd="0" parTransId="{D2FA2F87-445D-4635-8603-66B2F8D0F3B8}" sibTransId="{AB4083EF-4F9E-418F-868D-9C3D70652010}"/>
    <dgm:cxn modelId="{662DF068-9D7B-40E4-A919-EB14F1D80AE7}" type="presOf" srcId="{861BA1B8-6AB5-4D76-B868-5DB5DAD9F47F}" destId="{4987FDE4-D428-472A-9FFB-0401027FBF96}" srcOrd="0" destOrd="0" presId="urn:microsoft.com/office/officeart/2018/2/layout/IconCircleList"/>
    <dgm:cxn modelId="{CC3B0870-3213-4FFA-9871-58E3FEE16603}" type="presOf" srcId="{8D624B82-715A-4628-88C9-B823B353CD59}" destId="{7F67EF82-F88D-4512-930D-91509BD46024}" srcOrd="0" destOrd="0" presId="urn:microsoft.com/office/officeart/2018/2/layout/IconCircleList"/>
    <dgm:cxn modelId="{032F9D7B-9543-49AC-A031-1CAFD5565414}" type="presOf" srcId="{AB4083EF-4F9E-418F-868D-9C3D70652010}" destId="{58EFD84C-9AEA-43D0-94B9-3C34DE9D5E00}" srcOrd="0" destOrd="0" presId="urn:microsoft.com/office/officeart/2018/2/layout/IconCircleList"/>
    <dgm:cxn modelId="{2EB65181-AAA5-4921-983B-AF12959BD001}" type="presOf" srcId="{79DC1B13-BD56-4196-9513-10C3396AE2C4}" destId="{4312E65B-62E0-415C-93F7-4704774C47D3}" srcOrd="0" destOrd="0" presId="urn:microsoft.com/office/officeart/2018/2/layout/IconCircleList"/>
    <dgm:cxn modelId="{C14C1E87-B822-4D97-915C-B9F211893184}" type="presOf" srcId="{2E19D6D0-A5C6-4659-B7FB-CF5628F141D3}" destId="{D04E4FE7-60AB-4F52-AC11-28D6F79C1B97}" srcOrd="0" destOrd="0" presId="urn:microsoft.com/office/officeart/2018/2/layout/IconCircleList"/>
    <dgm:cxn modelId="{B32FDAC6-28BA-4354-998B-7720E6540A44}" srcId="{79DC1B13-BD56-4196-9513-10C3396AE2C4}" destId="{861BA1B8-6AB5-4D76-B868-5DB5DAD9F47F}" srcOrd="3" destOrd="0" parTransId="{1E4940BD-57E6-4ED7-A3D1-BA5B8545AFA8}" sibTransId="{2528BCFF-A6E3-4695-9AE5-316B42689062}"/>
    <dgm:cxn modelId="{F92519CD-6485-4B0B-BDC4-E5361B04425F}" srcId="{79DC1B13-BD56-4196-9513-10C3396AE2C4}" destId="{8D624B82-715A-4628-88C9-B823B353CD59}" srcOrd="0" destOrd="0" parTransId="{7B282C0D-6F56-4FDA-8A7B-1AA33F54CB10}" sibTransId="{2E19D6D0-A5C6-4659-B7FB-CF5628F141D3}"/>
    <dgm:cxn modelId="{276271D0-49CF-4044-A2AD-8EF34552832C}" type="presOf" srcId="{8B33E2D7-E6F5-42C3-BCFD-EEDFD05D2BE0}" destId="{E1C83A23-B627-4248-8466-70DD57321770}" srcOrd="0" destOrd="0" presId="urn:microsoft.com/office/officeart/2018/2/layout/IconCircleList"/>
    <dgm:cxn modelId="{994E26A9-51A6-4E22-8323-E5615BC75DD4}" type="presParOf" srcId="{4312E65B-62E0-415C-93F7-4704774C47D3}" destId="{3EE56A9F-19F8-49F1-9265-2792158C8157}" srcOrd="0" destOrd="0" presId="urn:microsoft.com/office/officeart/2018/2/layout/IconCircleList"/>
    <dgm:cxn modelId="{EBE7BE2B-07F6-49DD-BF86-0E658C5D2EBA}" type="presParOf" srcId="{3EE56A9F-19F8-49F1-9265-2792158C8157}" destId="{AF555940-46AA-494E-A52D-29F4F8F41297}" srcOrd="0" destOrd="0" presId="urn:microsoft.com/office/officeart/2018/2/layout/IconCircleList"/>
    <dgm:cxn modelId="{09A0797A-1431-46CF-8A18-F47A8B06CA64}" type="presParOf" srcId="{AF555940-46AA-494E-A52D-29F4F8F41297}" destId="{120E9FD5-2532-44C0-900B-364D66E18AC2}" srcOrd="0" destOrd="0" presId="urn:microsoft.com/office/officeart/2018/2/layout/IconCircleList"/>
    <dgm:cxn modelId="{BE447680-9022-420A-AB64-96A5B446339C}" type="presParOf" srcId="{AF555940-46AA-494E-A52D-29F4F8F41297}" destId="{3284BD99-0821-4EBC-BFBF-2FFD1B2FF616}" srcOrd="1" destOrd="0" presId="urn:microsoft.com/office/officeart/2018/2/layout/IconCircleList"/>
    <dgm:cxn modelId="{A29AAB9A-7461-4969-B7CC-6F10ABC37C03}" type="presParOf" srcId="{AF555940-46AA-494E-A52D-29F4F8F41297}" destId="{D3BED3C0-D022-41B0-AA57-069432BAF81A}" srcOrd="2" destOrd="0" presId="urn:microsoft.com/office/officeart/2018/2/layout/IconCircleList"/>
    <dgm:cxn modelId="{96EA1314-3DA3-45B6-AF6A-97464AA41B9C}" type="presParOf" srcId="{AF555940-46AA-494E-A52D-29F4F8F41297}" destId="{7F67EF82-F88D-4512-930D-91509BD46024}" srcOrd="3" destOrd="0" presId="urn:microsoft.com/office/officeart/2018/2/layout/IconCircleList"/>
    <dgm:cxn modelId="{C2D82C97-91B2-4D8F-9A20-79CBF4433CAB}" type="presParOf" srcId="{3EE56A9F-19F8-49F1-9265-2792158C8157}" destId="{D04E4FE7-60AB-4F52-AC11-28D6F79C1B97}" srcOrd="1" destOrd="0" presId="urn:microsoft.com/office/officeart/2018/2/layout/IconCircleList"/>
    <dgm:cxn modelId="{151F7D91-BC6E-4533-9836-1C4F729C42FE}" type="presParOf" srcId="{3EE56A9F-19F8-49F1-9265-2792158C8157}" destId="{F096C2B0-0F97-4EEF-A66F-9A01F6D11715}" srcOrd="2" destOrd="0" presId="urn:microsoft.com/office/officeart/2018/2/layout/IconCircleList"/>
    <dgm:cxn modelId="{BD71AC90-FDE8-4633-A061-59C862E731BF}" type="presParOf" srcId="{F096C2B0-0F97-4EEF-A66F-9A01F6D11715}" destId="{287139F4-A05F-49E9-8784-1917FDDABC8F}" srcOrd="0" destOrd="0" presId="urn:microsoft.com/office/officeart/2018/2/layout/IconCircleList"/>
    <dgm:cxn modelId="{5902AD20-ACD7-4175-B7CC-93B45D228729}" type="presParOf" srcId="{F096C2B0-0F97-4EEF-A66F-9A01F6D11715}" destId="{1FEDC574-3827-4292-ACDA-3015034B8BAA}" srcOrd="1" destOrd="0" presId="urn:microsoft.com/office/officeart/2018/2/layout/IconCircleList"/>
    <dgm:cxn modelId="{AD96F89F-6003-4955-BBB4-41C1ADDEA191}" type="presParOf" srcId="{F096C2B0-0F97-4EEF-A66F-9A01F6D11715}" destId="{B59CDB5C-5FE4-47C9-AF8B-9224FA3B2FAC}" srcOrd="2" destOrd="0" presId="urn:microsoft.com/office/officeart/2018/2/layout/IconCircleList"/>
    <dgm:cxn modelId="{A65403C7-B5F3-4FE7-A28B-CA6B453D9740}" type="presParOf" srcId="{F096C2B0-0F97-4EEF-A66F-9A01F6D11715}" destId="{FA21B6C0-0C70-4F13-B554-51FA1B618C60}" srcOrd="3" destOrd="0" presId="urn:microsoft.com/office/officeart/2018/2/layout/IconCircleList"/>
    <dgm:cxn modelId="{A835F9C7-0CE7-4514-A901-5FD671281D6C}" type="presParOf" srcId="{3EE56A9F-19F8-49F1-9265-2792158C8157}" destId="{D8262FEC-1AD9-41A8-A93C-2BB1CE03600E}" srcOrd="3" destOrd="0" presId="urn:microsoft.com/office/officeart/2018/2/layout/IconCircleList"/>
    <dgm:cxn modelId="{DA78659A-FC30-40AA-A150-AABAD2901E1D}" type="presParOf" srcId="{3EE56A9F-19F8-49F1-9265-2792158C8157}" destId="{70D39AB5-267B-4F0C-8542-56AEC504D885}" srcOrd="4" destOrd="0" presId="urn:microsoft.com/office/officeart/2018/2/layout/IconCircleList"/>
    <dgm:cxn modelId="{9B2494D1-CECB-400F-A60F-2665F58C5779}" type="presParOf" srcId="{70D39AB5-267B-4F0C-8542-56AEC504D885}" destId="{053055D9-03EF-4A9A-9CFE-620C26EF9751}" srcOrd="0" destOrd="0" presId="urn:microsoft.com/office/officeart/2018/2/layout/IconCircleList"/>
    <dgm:cxn modelId="{88384A5F-0CC6-4E6B-ADFF-CEBA414487FD}" type="presParOf" srcId="{70D39AB5-267B-4F0C-8542-56AEC504D885}" destId="{4B2B5D1F-4691-421E-890A-4589C8068E39}" srcOrd="1" destOrd="0" presId="urn:microsoft.com/office/officeart/2018/2/layout/IconCircleList"/>
    <dgm:cxn modelId="{3AAB496D-4AA7-413B-980B-DD1BE62B0CB7}" type="presParOf" srcId="{70D39AB5-267B-4F0C-8542-56AEC504D885}" destId="{E3480615-D79E-45FD-8493-E93E8B1F7647}" srcOrd="2" destOrd="0" presId="urn:microsoft.com/office/officeart/2018/2/layout/IconCircleList"/>
    <dgm:cxn modelId="{24BEF3C6-E185-4CC2-99FB-116F0190787D}" type="presParOf" srcId="{70D39AB5-267B-4F0C-8542-56AEC504D885}" destId="{E1C83A23-B627-4248-8466-70DD57321770}" srcOrd="3" destOrd="0" presId="urn:microsoft.com/office/officeart/2018/2/layout/IconCircleList"/>
    <dgm:cxn modelId="{DB04F540-77D2-4427-A420-F883D0A46590}" type="presParOf" srcId="{3EE56A9F-19F8-49F1-9265-2792158C8157}" destId="{58EFD84C-9AEA-43D0-94B9-3C34DE9D5E00}" srcOrd="5" destOrd="0" presId="urn:microsoft.com/office/officeart/2018/2/layout/IconCircleList"/>
    <dgm:cxn modelId="{F2B7BCD4-6FBF-4022-95EE-B4019D51BF2E}" type="presParOf" srcId="{3EE56A9F-19F8-49F1-9265-2792158C8157}" destId="{7C3A2899-8F25-460F-BF65-F514DA297BBE}" srcOrd="6" destOrd="0" presId="urn:microsoft.com/office/officeart/2018/2/layout/IconCircleList"/>
    <dgm:cxn modelId="{AD8EE669-7B61-4261-8F3B-7F8E2E481FBC}" type="presParOf" srcId="{7C3A2899-8F25-460F-BF65-F514DA297BBE}" destId="{580605D0-D4C9-4DFD-9351-7448837A3757}" srcOrd="0" destOrd="0" presId="urn:microsoft.com/office/officeart/2018/2/layout/IconCircleList"/>
    <dgm:cxn modelId="{4277B26D-FEE2-4409-86EF-4D3656FD895B}" type="presParOf" srcId="{7C3A2899-8F25-460F-BF65-F514DA297BBE}" destId="{A2630F81-3A7B-4AA9-ADC7-E5A6DE6C271D}" srcOrd="1" destOrd="0" presId="urn:microsoft.com/office/officeart/2018/2/layout/IconCircleList"/>
    <dgm:cxn modelId="{357AB819-769B-46E8-AB15-0DB34B60663B}" type="presParOf" srcId="{7C3A2899-8F25-460F-BF65-F514DA297BBE}" destId="{69BD8466-39CF-469C-8044-FDFFB23EE2C7}" srcOrd="2" destOrd="0" presId="urn:microsoft.com/office/officeart/2018/2/layout/IconCircleList"/>
    <dgm:cxn modelId="{56FC3C1C-78BA-4CA1-A19D-D891A5DE3099}" type="presParOf" srcId="{7C3A2899-8F25-460F-BF65-F514DA297BBE}" destId="{4987FDE4-D428-472A-9FFB-0401027FBF96}"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F12B1E6-95D1-457E-AC7F-B6FBA57D1979}" type="doc">
      <dgm:prSet loTypeId="urn:microsoft.com/office/officeart/2016/7/layout/LinearArrowProcessNumbered" loCatId="process" qsTypeId="urn:microsoft.com/office/officeart/2005/8/quickstyle/simple1" qsCatId="simple" csTypeId="urn:microsoft.com/office/officeart/2005/8/colors/accent0_3" csCatId="mainScheme" phldr="1"/>
      <dgm:spPr/>
      <dgm:t>
        <a:bodyPr/>
        <a:lstStyle/>
        <a:p>
          <a:endParaRPr lang="en-US"/>
        </a:p>
      </dgm:t>
    </dgm:pt>
    <dgm:pt modelId="{59E776BC-EF29-48C6-B489-D6CCA396B2D9}">
      <dgm:prSet phldrT="[Text]" custT="1"/>
      <dgm:spPr/>
      <dgm:t>
        <a:bodyPr/>
        <a:lstStyle/>
        <a:p>
          <a:pPr algn="r"/>
          <a:r>
            <a:rPr lang="ar-LB" sz="1700" dirty="0"/>
            <a:t>الاتفاق على مدى التحليل</a:t>
          </a:r>
          <a:endParaRPr lang="en-US" sz="1700" dirty="0"/>
        </a:p>
      </dgm:t>
    </dgm:pt>
    <dgm:pt modelId="{8CEF032F-E361-4D0F-9F11-ACC1A2C34DDD}" type="parTrans" cxnId="{B164CC94-2D9A-4E5F-BCC3-F8E214D97702}">
      <dgm:prSet/>
      <dgm:spPr/>
      <dgm:t>
        <a:bodyPr/>
        <a:lstStyle/>
        <a:p>
          <a:pPr algn="r"/>
          <a:endParaRPr lang="en-US"/>
        </a:p>
      </dgm:t>
    </dgm:pt>
    <dgm:pt modelId="{F424965E-431F-48EB-89DD-B044348230F3}" type="sibTrans" cxnId="{B164CC94-2D9A-4E5F-BCC3-F8E214D97702}">
      <dgm:prSet phldrT="1" phldr="0"/>
      <dgm:spPr/>
      <dgm:t>
        <a:bodyPr/>
        <a:lstStyle/>
        <a:p>
          <a:pPr algn="r"/>
          <a:r>
            <a:rPr lang="en-US" dirty="0"/>
            <a:t>1</a:t>
          </a:r>
        </a:p>
      </dgm:t>
    </dgm:pt>
    <dgm:pt modelId="{F5297CFD-F2F4-41CC-9BD7-993103EC8D8A}">
      <dgm:prSet custT="1"/>
      <dgm:spPr/>
      <dgm:t>
        <a:bodyPr/>
        <a:lstStyle/>
        <a:p>
          <a:pPr algn="r"/>
          <a:r>
            <a:rPr lang="ar-LB" sz="1700" dirty="0"/>
            <a:t>تبني مراجعة البيانات الثانوية.</a:t>
          </a:r>
          <a:endParaRPr lang="en-US" sz="1700" dirty="0"/>
        </a:p>
      </dgm:t>
    </dgm:pt>
    <dgm:pt modelId="{D68553A3-BA63-48B6-B5EF-7DC4A7A3D531}" type="parTrans" cxnId="{02D21ED4-35C4-4DAE-8A53-7B3637FF8FA1}">
      <dgm:prSet/>
      <dgm:spPr/>
      <dgm:t>
        <a:bodyPr/>
        <a:lstStyle/>
        <a:p>
          <a:pPr algn="r"/>
          <a:endParaRPr lang="en-US"/>
        </a:p>
      </dgm:t>
    </dgm:pt>
    <dgm:pt modelId="{03BA7E93-5791-47FA-AEF2-8ED08F35AE14}" type="sibTrans" cxnId="{02D21ED4-35C4-4DAE-8A53-7B3637FF8FA1}">
      <dgm:prSet phldrT="2" phldr="0"/>
      <dgm:spPr/>
      <dgm:t>
        <a:bodyPr/>
        <a:lstStyle/>
        <a:p>
          <a:pPr algn="r"/>
          <a:r>
            <a:rPr lang="en-US" dirty="0"/>
            <a:t>2</a:t>
          </a:r>
        </a:p>
      </dgm:t>
    </dgm:pt>
    <dgm:pt modelId="{56641044-4FF4-4D2E-B698-70748EB0B283}">
      <dgm:prSet custT="1"/>
      <dgm:spPr/>
      <dgm:t>
        <a:bodyPr/>
        <a:lstStyle/>
        <a:p>
          <a:pPr algn="r"/>
          <a:r>
            <a:rPr lang="ar-LB" sz="1700" dirty="0"/>
            <a:t>جمع البيانات الأولية</a:t>
          </a:r>
          <a:endParaRPr lang="en-US" sz="1700" dirty="0"/>
        </a:p>
      </dgm:t>
    </dgm:pt>
    <dgm:pt modelId="{4E1EB8EE-F5F8-4476-9EF7-EAB71BFF2E4D}" type="parTrans" cxnId="{1249645E-1D2A-4100-B474-1BC65E5BC31B}">
      <dgm:prSet/>
      <dgm:spPr/>
      <dgm:t>
        <a:bodyPr/>
        <a:lstStyle/>
        <a:p>
          <a:pPr algn="r"/>
          <a:endParaRPr lang="en-US"/>
        </a:p>
      </dgm:t>
    </dgm:pt>
    <dgm:pt modelId="{436DB5E6-4A2A-46AB-BDFA-B112404125F1}" type="sibTrans" cxnId="{1249645E-1D2A-4100-B474-1BC65E5BC31B}">
      <dgm:prSet phldrT="3" phldr="0"/>
      <dgm:spPr/>
      <dgm:t>
        <a:bodyPr/>
        <a:lstStyle/>
        <a:p>
          <a:pPr algn="r"/>
          <a:r>
            <a:rPr lang="en-US" dirty="0"/>
            <a:t>3</a:t>
          </a:r>
        </a:p>
      </dgm:t>
    </dgm:pt>
    <dgm:pt modelId="{064304C4-2078-4606-92BA-D245C7FE519A}">
      <dgm:prSet custT="1"/>
      <dgm:spPr/>
      <dgm:t>
        <a:bodyPr/>
        <a:lstStyle/>
        <a:p>
          <a:pPr algn="r"/>
          <a:r>
            <a:rPr lang="ar-LB" sz="1700" dirty="0"/>
            <a:t>إجراء تحليل مشترك بين القطاعات.</a:t>
          </a:r>
          <a:endParaRPr lang="en-US" sz="1700" dirty="0"/>
        </a:p>
      </dgm:t>
    </dgm:pt>
    <dgm:pt modelId="{1C6C2257-9818-47EC-8AD1-F1FB6B1FC388}" type="parTrans" cxnId="{DCC4802D-FEF9-4371-ACED-D00105A941AB}">
      <dgm:prSet/>
      <dgm:spPr/>
      <dgm:t>
        <a:bodyPr/>
        <a:lstStyle/>
        <a:p>
          <a:pPr algn="r"/>
          <a:endParaRPr lang="en-US"/>
        </a:p>
      </dgm:t>
    </dgm:pt>
    <dgm:pt modelId="{9F016F38-A2D7-48EB-99FF-989DCD4DFC22}" type="sibTrans" cxnId="{DCC4802D-FEF9-4371-ACED-D00105A941AB}">
      <dgm:prSet phldrT="4" phldr="0"/>
      <dgm:spPr/>
      <dgm:t>
        <a:bodyPr/>
        <a:lstStyle/>
        <a:p>
          <a:pPr algn="r"/>
          <a:r>
            <a:rPr lang="en-US" dirty="0"/>
            <a:t>4</a:t>
          </a:r>
        </a:p>
      </dgm:t>
    </dgm:pt>
    <dgm:pt modelId="{31D4C183-6BCF-4276-94E7-21A29D25D4F7}">
      <dgm:prSet custT="1"/>
      <dgm:spPr/>
      <dgm:t>
        <a:bodyPr/>
        <a:lstStyle/>
        <a:p>
          <a:pPr algn="r"/>
          <a:r>
            <a:rPr lang="ar-LB" sz="1700" dirty="0"/>
            <a:t>تعريف مدى خطة الاستجابة الإنسانية وتحديد الأهداف الأولية.</a:t>
          </a:r>
          <a:endParaRPr lang="en-US" sz="1700" dirty="0"/>
        </a:p>
      </dgm:t>
    </dgm:pt>
    <dgm:pt modelId="{9F8467FA-9C64-4A67-9E97-35899F59F11B}" type="parTrans" cxnId="{63B65E2F-35F0-49CE-9985-3280F2C3D8D4}">
      <dgm:prSet/>
      <dgm:spPr/>
      <dgm:t>
        <a:bodyPr/>
        <a:lstStyle/>
        <a:p>
          <a:pPr algn="r"/>
          <a:endParaRPr lang="en-US"/>
        </a:p>
      </dgm:t>
    </dgm:pt>
    <dgm:pt modelId="{94A0E096-D977-45EC-BE46-E30B700D6EFF}" type="sibTrans" cxnId="{63B65E2F-35F0-49CE-9985-3280F2C3D8D4}">
      <dgm:prSet phldrT="5" phldr="0"/>
      <dgm:spPr/>
      <dgm:t>
        <a:bodyPr/>
        <a:lstStyle/>
        <a:p>
          <a:pPr algn="r"/>
          <a:r>
            <a:rPr lang="en-US" dirty="0"/>
            <a:t>5</a:t>
          </a:r>
        </a:p>
      </dgm:t>
    </dgm:pt>
    <dgm:pt modelId="{829DDBB9-4DCD-4FCA-A7FF-D6E90D5C7EC2}">
      <dgm:prSet custT="1"/>
      <dgm:spPr/>
      <dgm:t>
        <a:bodyPr/>
        <a:lstStyle/>
        <a:p>
          <a:pPr algn="r"/>
          <a:r>
            <a:rPr lang="ar-LB" sz="1700" dirty="0"/>
            <a:t>إجراء تحليل الاستجابة وتحديد الأولويات.</a:t>
          </a:r>
          <a:endParaRPr lang="en-US" sz="1700" dirty="0"/>
        </a:p>
      </dgm:t>
    </dgm:pt>
    <dgm:pt modelId="{7949089E-E3FE-4429-BCF9-DD7241BF1DE2}" type="parTrans" cxnId="{A4728C53-5474-4A02-9666-2E25AA58AD6A}">
      <dgm:prSet/>
      <dgm:spPr/>
      <dgm:t>
        <a:bodyPr/>
        <a:lstStyle/>
        <a:p>
          <a:pPr algn="r"/>
          <a:endParaRPr lang="en-US"/>
        </a:p>
      </dgm:t>
    </dgm:pt>
    <dgm:pt modelId="{31DF6D12-33F9-4746-B61E-56E13A2C9FDF}" type="sibTrans" cxnId="{A4728C53-5474-4A02-9666-2E25AA58AD6A}">
      <dgm:prSet phldrT="6" phldr="0"/>
      <dgm:spPr/>
      <dgm:t>
        <a:bodyPr/>
        <a:lstStyle/>
        <a:p>
          <a:pPr algn="r"/>
          <a:r>
            <a:rPr lang="en-US" dirty="0"/>
            <a:t>6</a:t>
          </a:r>
        </a:p>
      </dgm:t>
    </dgm:pt>
    <dgm:pt modelId="{D48CC20D-59A5-4774-B295-1DB363FCBCCE}">
      <dgm:prSet custT="1"/>
      <dgm:spPr/>
      <dgm:t>
        <a:bodyPr/>
        <a:lstStyle/>
        <a:p>
          <a:pPr algn="r"/>
          <a:r>
            <a:rPr lang="ar-LB" sz="1700" dirty="0"/>
            <a:t>وضع اللمسات النهائية على الأهداف والمؤشرات الاستراتيجية والمحددة.</a:t>
          </a:r>
          <a:endParaRPr lang="en-US" sz="1700" dirty="0"/>
        </a:p>
      </dgm:t>
    </dgm:pt>
    <dgm:pt modelId="{2A2B5EA0-2264-4F82-A905-55B9710BF90E}" type="parTrans" cxnId="{6EE6E70F-CA0E-4094-B10E-60B77E151B7F}">
      <dgm:prSet/>
      <dgm:spPr/>
      <dgm:t>
        <a:bodyPr/>
        <a:lstStyle/>
        <a:p>
          <a:pPr algn="r"/>
          <a:endParaRPr lang="en-US"/>
        </a:p>
      </dgm:t>
    </dgm:pt>
    <dgm:pt modelId="{FF19B1F0-D68D-4CE6-9C22-D43BD9388959}" type="sibTrans" cxnId="{6EE6E70F-CA0E-4094-B10E-60B77E151B7F}">
      <dgm:prSet phldrT="7" phldr="0"/>
      <dgm:spPr/>
      <dgm:t>
        <a:bodyPr/>
        <a:lstStyle/>
        <a:p>
          <a:pPr algn="r"/>
          <a:r>
            <a:rPr lang="en-US" dirty="0"/>
            <a:t>7</a:t>
          </a:r>
        </a:p>
      </dgm:t>
    </dgm:pt>
    <dgm:pt modelId="{1216FFE4-F293-4207-9134-4B13E45D3AFA}">
      <dgm:prSet custT="1"/>
      <dgm:spPr/>
      <dgm:t>
        <a:bodyPr/>
        <a:lstStyle/>
        <a:p>
          <a:pPr algn="r"/>
          <a:r>
            <a:rPr lang="ar-LB" sz="1700" dirty="0"/>
            <a:t>صياغة الأنشطة/المشاريع وتحديد </a:t>
          </a:r>
          <a:r>
            <a:rPr lang="ar-SA" sz="1700" dirty="0"/>
            <a:t>التكليفات</a:t>
          </a:r>
          <a:r>
            <a:rPr lang="ar-LB" sz="1700" dirty="0"/>
            <a:t> الأولية.</a:t>
          </a:r>
          <a:endParaRPr lang="en-US" sz="1700" dirty="0"/>
        </a:p>
      </dgm:t>
    </dgm:pt>
    <dgm:pt modelId="{D1A5C1DF-EEEA-4E56-9500-57370A86071F}" type="parTrans" cxnId="{AEC0D044-4BF1-4BA7-9DDA-42AC675CD343}">
      <dgm:prSet/>
      <dgm:spPr/>
      <dgm:t>
        <a:bodyPr/>
        <a:lstStyle/>
        <a:p>
          <a:pPr algn="r"/>
          <a:endParaRPr lang="en-US"/>
        </a:p>
      </dgm:t>
    </dgm:pt>
    <dgm:pt modelId="{7D005FC4-DEE7-4011-92EE-017E91D302F7}" type="sibTrans" cxnId="{AEC0D044-4BF1-4BA7-9DDA-42AC675CD343}">
      <dgm:prSet phldrT="8" phldr="0"/>
      <dgm:spPr/>
      <dgm:t>
        <a:bodyPr/>
        <a:lstStyle/>
        <a:p>
          <a:pPr algn="r"/>
          <a:r>
            <a:rPr lang="en-US" dirty="0"/>
            <a:t>8</a:t>
          </a:r>
        </a:p>
      </dgm:t>
    </dgm:pt>
    <dgm:pt modelId="{4C6C58D0-DB6D-4A1C-BDAA-BB1219AC3A28}">
      <dgm:prSet custT="1"/>
      <dgm:spPr/>
      <dgm:t>
        <a:bodyPr/>
        <a:lstStyle/>
        <a:p>
          <a:pPr algn="r"/>
          <a:r>
            <a:rPr lang="ar-LB" sz="1700" dirty="0"/>
            <a:t>إجراء مراجعة بعد العمل.</a:t>
          </a:r>
          <a:endParaRPr lang="en-US" sz="1700" dirty="0"/>
        </a:p>
      </dgm:t>
    </dgm:pt>
    <dgm:pt modelId="{27A4227A-296E-49A7-9E1C-B6ADEAB408A9}" type="parTrans" cxnId="{5045E5D6-FAD9-4A1A-AD5D-251FF099667B}">
      <dgm:prSet/>
      <dgm:spPr/>
      <dgm:t>
        <a:bodyPr/>
        <a:lstStyle/>
        <a:p>
          <a:pPr algn="r"/>
          <a:endParaRPr lang="en-US"/>
        </a:p>
      </dgm:t>
    </dgm:pt>
    <dgm:pt modelId="{ACBDE198-1811-4FC2-A149-D9BD4C39973C}" type="sibTrans" cxnId="{5045E5D6-FAD9-4A1A-AD5D-251FF099667B}">
      <dgm:prSet phldrT="9" phldr="0"/>
      <dgm:spPr/>
      <dgm:t>
        <a:bodyPr/>
        <a:lstStyle/>
        <a:p>
          <a:pPr algn="r"/>
          <a:r>
            <a:rPr lang="en-US" dirty="0"/>
            <a:t>9</a:t>
          </a:r>
        </a:p>
      </dgm:t>
    </dgm:pt>
    <dgm:pt modelId="{55B50EF8-D7CC-4DB3-9A13-12A236144876}" type="pres">
      <dgm:prSet presAssocID="{8F12B1E6-95D1-457E-AC7F-B6FBA57D1979}" presName="linearFlow" presStyleCnt="0">
        <dgm:presLayoutVars>
          <dgm:dir/>
          <dgm:animLvl val="lvl"/>
          <dgm:resizeHandles val="exact"/>
        </dgm:presLayoutVars>
      </dgm:prSet>
      <dgm:spPr/>
    </dgm:pt>
    <dgm:pt modelId="{E41A92F3-C38E-46B0-A8FB-F510555A71F5}" type="pres">
      <dgm:prSet presAssocID="{59E776BC-EF29-48C6-B489-D6CCA396B2D9}" presName="compositeNode" presStyleCnt="0"/>
      <dgm:spPr/>
    </dgm:pt>
    <dgm:pt modelId="{BF33E13A-E4B4-484E-9EB0-D560135438E7}" type="pres">
      <dgm:prSet presAssocID="{59E776BC-EF29-48C6-B489-D6CCA396B2D9}" presName="parTx" presStyleLbl="node1" presStyleIdx="0" presStyleCnt="0">
        <dgm:presLayoutVars>
          <dgm:chMax val="0"/>
          <dgm:chPref val="0"/>
          <dgm:bulletEnabled val="1"/>
        </dgm:presLayoutVars>
      </dgm:prSet>
      <dgm:spPr/>
    </dgm:pt>
    <dgm:pt modelId="{B74748F5-70E9-4C50-9AE4-66A9B5F29086}" type="pres">
      <dgm:prSet presAssocID="{59E776BC-EF29-48C6-B489-D6CCA396B2D9}" presName="parSh" presStyleCnt="0"/>
      <dgm:spPr/>
    </dgm:pt>
    <dgm:pt modelId="{53CF0405-E574-438B-AED3-25885B295CD7}" type="pres">
      <dgm:prSet presAssocID="{59E776BC-EF29-48C6-B489-D6CCA396B2D9}" presName="lineNode" presStyleLbl="alignAccFollowNode1" presStyleIdx="0" presStyleCnt="27"/>
      <dgm:spPr/>
    </dgm:pt>
    <dgm:pt modelId="{B9AE3C51-0E94-46B0-9893-4047287176DB}" type="pres">
      <dgm:prSet presAssocID="{59E776BC-EF29-48C6-B489-D6CCA396B2D9}" presName="lineArrowNode" presStyleLbl="alignAccFollowNode1" presStyleIdx="1" presStyleCnt="27"/>
      <dgm:spPr/>
    </dgm:pt>
    <dgm:pt modelId="{44C99879-95DC-400E-A42C-9178BD9ADB13}" type="pres">
      <dgm:prSet presAssocID="{F424965E-431F-48EB-89DD-B044348230F3}" presName="sibTransNodeCircle" presStyleLbl="alignNode1" presStyleIdx="0" presStyleCnt="9">
        <dgm:presLayoutVars>
          <dgm:chMax val="0"/>
          <dgm:bulletEnabled/>
        </dgm:presLayoutVars>
      </dgm:prSet>
      <dgm:spPr/>
    </dgm:pt>
    <dgm:pt modelId="{FE48EC17-CE5C-4182-AA33-0BADF0227EA0}" type="pres">
      <dgm:prSet presAssocID="{F424965E-431F-48EB-89DD-B044348230F3}" presName="spacerBetweenCircleAndCallout" presStyleCnt="0">
        <dgm:presLayoutVars/>
      </dgm:prSet>
      <dgm:spPr/>
    </dgm:pt>
    <dgm:pt modelId="{D3708DC6-BD98-48A5-B570-7F00355CE0E0}" type="pres">
      <dgm:prSet presAssocID="{59E776BC-EF29-48C6-B489-D6CCA396B2D9}" presName="nodeText" presStyleLbl="alignAccFollowNode1" presStyleIdx="2" presStyleCnt="27" custScaleY="100000" custLinFactNeighborX="1419">
        <dgm:presLayoutVars>
          <dgm:bulletEnabled val="1"/>
        </dgm:presLayoutVars>
      </dgm:prSet>
      <dgm:spPr/>
    </dgm:pt>
    <dgm:pt modelId="{9EC804E4-A6DF-4699-8950-D13DD1EB96FC}" type="pres">
      <dgm:prSet presAssocID="{F424965E-431F-48EB-89DD-B044348230F3}" presName="sibTransComposite" presStyleCnt="0"/>
      <dgm:spPr/>
    </dgm:pt>
    <dgm:pt modelId="{1B00B3D6-1494-4EAC-BC1F-091288852734}" type="pres">
      <dgm:prSet presAssocID="{F5297CFD-F2F4-41CC-9BD7-993103EC8D8A}" presName="compositeNode" presStyleCnt="0"/>
      <dgm:spPr/>
    </dgm:pt>
    <dgm:pt modelId="{0FAF9E3B-953C-4AD6-AB7E-3CF81ACE9512}" type="pres">
      <dgm:prSet presAssocID="{F5297CFD-F2F4-41CC-9BD7-993103EC8D8A}" presName="parTx" presStyleLbl="node1" presStyleIdx="0" presStyleCnt="0">
        <dgm:presLayoutVars>
          <dgm:chMax val="0"/>
          <dgm:chPref val="0"/>
          <dgm:bulletEnabled val="1"/>
        </dgm:presLayoutVars>
      </dgm:prSet>
      <dgm:spPr/>
    </dgm:pt>
    <dgm:pt modelId="{C15BF63F-E63B-48D2-8C37-A65AFFFDEC7E}" type="pres">
      <dgm:prSet presAssocID="{F5297CFD-F2F4-41CC-9BD7-993103EC8D8A}" presName="parSh" presStyleCnt="0"/>
      <dgm:spPr/>
    </dgm:pt>
    <dgm:pt modelId="{B24EC361-EAE0-4F1D-AC3B-34353F8A23E4}" type="pres">
      <dgm:prSet presAssocID="{F5297CFD-F2F4-41CC-9BD7-993103EC8D8A}" presName="lineNode" presStyleLbl="alignAccFollowNode1" presStyleIdx="3" presStyleCnt="27"/>
      <dgm:spPr/>
    </dgm:pt>
    <dgm:pt modelId="{DA25059C-E4E3-4138-879D-65A818374577}" type="pres">
      <dgm:prSet presAssocID="{F5297CFD-F2F4-41CC-9BD7-993103EC8D8A}" presName="lineArrowNode" presStyleLbl="alignAccFollowNode1" presStyleIdx="4" presStyleCnt="27"/>
      <dgm:spPr/>
    </dgm:pt>
    <dgm:pt modelId="{F940F0AA-7343-4C9E-A759-9F8B743E64B2}" type="pres">
      <dgm:prSet presAssocID="{03BA7E93-5791-47FA-AEF2-8ED08F35AE14}" presName="sibTransNodeCircle" presStyleLbl="alignNode1" presStyleIdx="1" presStyleCnt="9">
        <dgm:presLayoutVars>
          <dgm:chMax val="0"/>
          <dgm:bulletEnabled/>
        </dgm:presLayoutVars>
      </dgm:prSet>
      <dgm:spPr/>
    </dgm:pt>
    <dgm:pt modelId="{6B7DF074-9290-4E12-B885-7625C16298A5}" type="pres">
      <dgm:prSet presAssocID="{03BA7E93-5791-47FA-AEF2-8ED08F35AE14}" presName="spacerBetweenCircleAndCallout" presStyleCnt="0">
        <dgm:presLayoutVars/>
      </dgm:prSet>
      <dgm:spPr/>
    </dgm:pt>
    <dgm:pt modelId="{16E7E228-EAAD-4308-8A74-4D9FFC5DE09F}" type="pres">
      <dgm:prSet presAssocID="{F5297CFD-F2F4-41CC-9BD7-993103EC8D8A}" presName="nodeText" presStyleLbl="alignAccFollowNode1" presStyleIdx="5" presStyleCnt="27" custScaleY="100000">
        <dgm:presLayoutVars>
          <dgm:bulletEnabled val="1"/>
        </dgm:presLayoutVars>
      </dgm:prSet>
      <dgm:spPr/>
    </dgm:pt>
    <dgm:pt modelId="{18694BCA-99C7-412A-8BF0-0D86E7816C45}" type="pres">
      <dgm:prSet presAssocID="{03BA7E93-5791-47FA-AEF2-8ED08F35AE14}" presName="sibTransComposite" presStyleCnt="0"/>
      <dgm:spPr/>
    </dgm:pt>
    <dgm:pt modelId="{598569FE-F11C-48C7-A74D-9E636EFD2476}" type="pres">
      <dgm:prSet presAssocID="{56641044-4FF4-4D2E-B698-70748EB0B283}" presName="compositeNode" presStyleCnt="0"/>
      <dgm:spPr/>
    </dgm:pt>
    <dgm:pt modelId="{600AD0DC-F3C6-42A4-BBEB-070F2A2EB4D5}" type="pres">
      <dgm:prSet presAssocID="{56641044-4FF4-4D2E-B698-70748EB0B283}" presName="parTx" presStyleLbl="node1" presStyleIdx="0" presStyleCnt="0">
        <dgm:presLayoutVars>
          <dgm:chMax val="0"/>
          <dgm:chPref val="0"/>
          <dgm:bulletEnabled val="1"/>
        </dgm:presLayoutVars>
      </dgm:prSet>
      <dgm:spPr/>
    </dgm:pt>
    <dgm:pt modelId="{3B714714-1FB4-4874-8214-34C2CF6FBA53}" type="pres">
      <dgm:prSet presAssocID="{56641044-4FF4-4D2E-B698-70748EB0B283}" presName="parSh" presStyleCnt="0"/>
      <dgm:spPr/>
    </dgm:pt>
    <dgm:pt modelId="{A495AEBB-2E4A-4054-855C-A8458F865FB6}" type="pres">
      <dgm:prSet presAssocID="{56641044-4FF4-4D2E-B698-70748EB0B283}" presName="lineNode" presStyleLbl="alignAccFollowNode1" presStyleIdx="6" presStyleCnt="27"/>
      <dgm:spPr/>
    </dgm:pt>
    <dgm:pt modelId="{6052FA59-296B-478A-93F7-87114641CF74}" type="pres">
      <dgm:prSet presAssocID="{56641044-4FF4-4D2E-B698-70748EB0B283}" presName="lineArrowNode" presStyleLbl="alignAccFollowNode1" presStyleIdx="7" presStyleCnt="27"/>
      <dgm:spPr/>
    </dgm:pt>
    <dgm:pt modelId="{576A47B2-C1E7-44DF-B7EE-D00CA5B5CB6D}" type="pres">
      <dgm:prSet presAssocID="{436DB5E6-4A2A-46AB-BDFA-B112404125F1}" presName="sibTransNodeCircle" presStyleLbl="alignNode1" presStyleIdx="2" presStyleCnt="9">
        <dgm:presLayoutVars>
          <dgm:chMax val="0"/>
          <dgm:bulletEnabled/>
        </dgm:presLayoutVars>
      </dgm:prSet>
      <dgm:spPr/>
    </dgm:pt>
    <dgm:pt modelId="{5668D844-5BC6-4534-82A6-BC61F2CB099E}" type="pres">
      <dgm:prSet presAssocID="{436DB5E6-4A2A-46AB-BDFA-B112404125F1}" presName="spacerBetweenCircleAndCallout" presStyleCnt="0">
        <dgm:presLayoutVars/>
      </dgm:prSet>
      <dgm:spPr/>
    </dgm:pt>
    <dgm:pt modelId="{E3525D5B-A147-447B-9975-EAE713D49D52}" type="pres">
      <dgm:prSet presAssocID="{56641044-4FF4-4D2E-B698-70748EB0B283}" presName="nodeText" presStyleLbl="alignAccFollowNode1" presStyleIdx="8" presStyleCnt="27" custScaleY="100000">
        <dgm:presLayoutVars>
          <dgm:bulletEnabled val="1"/>
        </dgm:presLayoutVars>
      </dgm:prSet>
      <dgm:spPr/>
    </dgm:pt>
    <dgm:pt modelId="{8CD57A0B-8B67-4BF2-95ED-4BBF0978A8F2}" type="pres">
      <dgm:prSet presAssocID="{436DB5E6-4A2A-46AB-BDFA-B112404125F1}" presName="sibTransComposite" presStyleCnt="0"/>
      <dgm:spPr/>
    </dgm:pt>
    <dgm:pt modelId="{3725B3CA-F661-4695-A2C8-02B59D054904}" type="pres">
      <dgm:prSet presAssocID="{064304C4-2078-4606-92BA-D245C7FE519A}" presName="compositeNode" presStyleCnt="0"/>
      <dgm:spPr/>
    </dgm:pt>
    <dgm:pt modelId="{9F6BB1B3-FC02-4B6F-829F-5219BCFDBB54}" type="pres">
      <dgm:prSet presAssocID="{064304C4-2078-4606-92BA-D245C7FE519A}" presName="parTx" presStyleLbl="node1" presStyleIdx="0" presStyleCnt="0">
        <dgm:presLayoutVars>
          <dgm:chMax val="0"/>
          <dgm:chPref val="0"/>
          <dgm:bulletEnabled val="1"/>
        </dgm:presLayoutVars>
      </dgm:prSet>
      <dgm:spPr/>
    </dgm:pt>
    <dgm:pt modelId="{2EA6C41F-621E-4170-9800-C5FB4CC474B8}" type="pres">
      <dgm:prSet presAssocID="{064304C4-2078-4606-92BA-D245C7FE519A}" presName="parSh" presStyleCnt="0"/>
      <dgm:spPr/>
    </dgm:pt>
    <dgm:pt modelId="{B8A91458-7EEC-4167-8D03-79A0DDA58638}" type="pres">
      <dgm:prSet presAssocID="{064304C4-2078-4606-92BA-D245C7FE519A}" presName="lineNode" presStyleLbl="alignAccFollowNode1" presStyleIdx="9" presStyleCnt="27"/>
      <dgm:spPr/>
    </dgm:pt>
    <dgm:pt modelId="{7D8EFEBB-3904-418E-9DE5-D87BD7F9EE91}" type="pres">
      <dgm:prSet presAssocID="{064304C4-2078-4606-92BA-D245C7FE519A}" presName="lineArrowNode" presStyleLbl="alignAccFollowNode1" presStyleIdx="10" presStyleCnt="27"/>
      <dgm:spPr/>
    </dgm:pt>
    <dgm:pt modelId="{F562BBDE-C1CA-4FC6-9206-C95BB08FBE29}" type="pres">
      <dgm:prSet presAssocID="{9F016F38-A2D7-48EB-99FF-989DCD4DFC22}" presName="sibTransNodeCircle" presStyleLbl="alignNode1" presStyleIdx="3" presStyleCnt="9">
        <dgm:presLayoutVars>
          <dgm:chMax val="0"/>
          <dgm:bulletEnabled/>
        </dgm:presLayoutVars>
      </dgm:prSet>
      <dgm:spPr/>
    </dgm:pt>
    <dgm:pt modelId="{96338B55-AF3B-40FB-896D-F67B97DF03FC}" type="pres">
      <dgm:prSet presAssocID="{9F016F38-A2D7-48EB-99FF-989DCD4DFC22}" presName="spacerBetweenCircleAndCallout" presStyleCnt="0">
        <dgm:presLayoutVars/>
      </dgm:prSet>
      <dgm:spPr/>
    </dgm:pt>
    <dgm:pt modelId="{40E996CA-29C6-41D9-95B5-04F66B4C7269}" type="pres">
      <dgm:prSet presAssocID="{064304C4-2078-4606-92BA-D245C7FE519A}" presName="nodeText" presStyleLbl="alignAccFollowNode1" presStyleIdx="11" presStyleCnt="27" custScaleY="100000">
        <dgm:presLayoutVars>
          <dgm:bulletEnabled val="1"/>
        </dgm:presLayoutVars>
      </dgm:prSet>
      <dgm:spPr/>
    </dgm:pt>
    <dgm:pt modelId="{90C33558-BBB6-48C5-B4BC-445AC9A4C6F0}" type="pres">
      <dgm:prSet presAssocID="{9F016F38-A2D7-48EB-99FF-989DCD4DFC22}" presName="sibTransComposite" presStyleCnt="0"/>
      <dgm:spPr/>
    </dgm:pt>
    <dgm:pt modelId="{3612B21B-2C6A-4FCA-B9BC-998A9129FCA2}" type="pres">
      <dgm:prSet presAssocID="{31D4C183-6BCF-4276-94E7-21A29D25D4F7}" presName="compositeNode" presStyleCnt="0"/>
      <dgm:spPr/>
    </dgm:pt>
    <dgm:pt modelId="{1CA43AB5-CDBF-49DC-A32B-72FED9E1179C}" type="pres">
      <dgm:prSet presAssocID="{31D4C183-6BCF-4276-94E7-21A29D25D4F7}" presName="parTx" presStyleLbl="node1" presStyleIdx="0" presStyleCnt="0">
        <dgm:presLayoutVars>
          <dgm:chMax val="0"/>
          <dgm:chPref val="0"/>
          <dgm:bulletEnabled val="1"/>
        </dgm:presLayoutVars>
      </dgm:prSet>
      <dgm:spPr/>
    </dgm:pt>
    <dgm:pt modelId="{01173DE8-3976-428B-B765-D63143D2D314}" type="pres">
      <dgm:prSet presAssocID="{31D4C183-6BCF-4276-94E7-21A29D25D4F7}" presName="parSh" presStyleCnt="0"/>
      <dgm:spPr/>
    </dgm:pt>
    <dgm:pt modelId="{220708F3-D24C-43E6-A6F2-5DA3A7479652}" type="pres">
      <dgm:prSet presAssocID="{31D4C183-6BCF-4276-94E7-21A29D25D4F7}" presName="lineNode" presStyleLbl="alignAccFollowNode1" presStyleIdx="12" presStyleCnt="27"/>
      <dgm:spPr/>
    </dgm:pt>
    <dgm:pt modelId="{00466F3A-0AA9-4802-A11F-7F54D7D96BE9}" type="pres">
      <dgm:prSet presAssocID="{31D4C183-6BCF-4276-94E7-21A29D25D4F7}" presName="lineArrowNode" presStyleLbl="alignAccFollowNode1" presStyleIdx="13" presStyleCnt="27"/>
      <dgm:spPr/>
    </dgm:pt>
    <dgm:pt modelId="{FD8FC57A-91A0-47BE-A021-81B789C3A32D}" type="pres">
      <dgm:prSet presAssocID="{94A0E096-D977-45EC-BE46-E30B700D6EFF}" presName="sibTransNodeCircle" presStyleLbl="alignNode1" presStyleIdx="4" presStyleCnt="9">
        <dgm:presLayoutVars>
          <dgm:chMax val="0"/>
          <dgm:bulletEnabled/>
        </dgm:presLayoutVars>
      </dgm:prSet>
      <dgm:spPr/>
    </dgm:pt>
    <dgm:pt modelId="{F9FF0292-1F75-4759-8BBC-5782D8AC5DB4}" type="pres">
      <dgm:prSet presAssocID="{94A0E096-D977-45EC-BE46-E30B700D6EFF}" presName="spacerBetweenCircleAndCallout" presStyleCnt="0">
        <dgm:presLayoutVars/>
      </dgm:prSet>
      <dgm:spPr/>
    </dgm:pt>
    <dgm:pt modelId="{E4B22611-DDB3-45B7-B1A0-F54DDF1538FF}" type="pres">
      <dgm:prSet presAssocID="{31D4C183-6BCF-4276-94E7-21A29D25D4F7}" presName="nodeText" presStyleLbl="alignAccFollowNode1" presStyleIdx="14" presStyleCnt="27" custScaleY="100000">
        <dgm:presLayoutVars>
          <dgm:bulletEnabled val="1"/>
        </dgm:presLayoutVars>
      </dgm:prSet>
      <dgm:spPr/>
    </dgm:pt>
    <dgm:pt modelId="{D4F9931C-5675-4301-BB5B-CCEAB8B7C76D}" type="pres">
      <dgm:prSet presAssocID="{94A0E096-D977-45EC-BE46-E30B700D6EFF}" presName="sibTransComposite" presStyleCnt="0"/>
      <dgm:spPr/>
    </dgm:pt>
    <dgm:pt modelId="{394DFA84-C8EF-42E4-B70D-A070EF323071}" type="pres">
      <dgm:prSet presAssocID="{829DDBB9-4DCD-4FCA-A7FF-D6E90D5C7EC2}" presName="compositeNode" presStyleCnt="0"/>
      <dgm:spPr/>
    </dgm:pt>
    <dgm:pt modelId="{8E050A51-4AAF-4D1A-885D-5D05F85B017C}" type="pres">
      <dgm:prSet presAssocID="{829DDBB9-4DCD-4FCA-A7FF-D6E90D5C7EC2}" presName="parTx" presStyleLbl="node1" presStyleIdx="0" presStyleCnt="0">
        <dgm:presLayoutVars>
          <dgm:chMax val="0"/>
          <dgm:chPref val="0"/>
          <dgm:bulletEnabled val="1"/>
        </dgm:presLayoutVars>
      </dgm:prSet>
      <dgm:spPr/>
    </dgm:pt>
    <dgm:pt modelId="{E176DB31-6784-4884-8305-824CD22D9FBF}" type="pres">
      <dgm:prSet presAssocID="{829DDBB9-4DCD-4FCA-A7FF-D6E90D5C7EC2}" presName="parSh" presStyleCnt="0"/>
      <dgm:spPr/>
    </dgm:pt>
    <dgm:pt modelId="{BA4AD69C-0752-4395-A43A-E1CC825003A7}" type="pres">
      <dgm:prSet presAssocID="{829DDBB9-4DCD-4FCA-A7FF-D6E90D5C7EC2}" presName="lineNode" presStyleLbl="alignAccFollowNode1" presStyleIdx="15" presStyleCnt="27"/>
      <dgm:spPr/>
    </dgm:pt>
    <dgm:pt modelId="{8EC68414-E728-4161-A033-3FC579CBE647}" type="pres">
      <dgm:prSet presAssocID="{829DDBB9-4DCD-4FCA-A7FF-D6E90D5C7EC2}" presName="lineArrowNode" presStyleLbl="alignAccFollowNode1" presStyleIdx="16" presStyleCnt="27"/>
      <dgm:spPr/>
    </dgm:pt>
    <dgm:pt modelId="{079E75FA-FF8A-4BBF-A431-3667150C1488}" type="pres">
      <dgm:prSet presAssocID="{31DF6D12-33F9-4746-B61E-56E13A2C9FDF}" presName="sibTransNodeCircle" presStyleLbl="alignNode1" presStyleIdx="5" presStyleCnt="9">
        <dgm:presLayoutVars>
          <dgm:chMax val="0"/>
          <dgm:bulletEnabled/>
        </dgm:presLayoutVars>
      </dgm:prSet>
      <dgm:spPr/>
    </dgm:pt>
    <dgm:pt modelId="{2C52FC1E-4F8E-487A-BC80-5D16731F0793}" type="pres">
      <dgm:prSet presAssocID="{31DF6D12-33F9-4746-B61E-56E13A2C9FDF}" presName="spacerBetweenCircleAndCallout" presStyleCnt="0">
        <dgm:presLayoutVars/>
      </dgm:prSet>
      <dgm:spPr/>
    </dgm:pt>
    <dgm:pt modelId="{88F818A1-9395-47BF-8DDE-4D344CF60CBB}" type="pres">
      <dgm:prSet presAssocID="{829DDBB9-4DCD-4FCA-A7FF-D6E90D5C7EC2}" presName="nodeText" presStyleLbl="alignAccFollowNode1" presStyleIdx="17" presStyleCnt="27" custScaleY="100000">
        <dgm:presLayoutVars>
          <dgm:bulletEnabled val="1"/>
        </dgm:presLayoutVars>
      </dgm:prSet>
      <dgm:spPr/>
    </dgm:pt>
    <dgm:pt modelId="{19E5410B-EABD-439F-B2AD-BB6466B427BC}" type="pres">
      <dgm:prSet presAssocID="{31DF6D12-33F9-4746-B61E-56E13A2C9FDF}" presName="sibTransComposite" presStyleCnt="0"/>
      <dgm:spPr/>
    </dgm:pt>
    <dgm:pt modelId="{1AFFA45C-E6C5-4DBE-968A-45E2C31383BC}" type="pres">
      <dgm:prSet presAssocID="{D48CC20D-59A5-4774-B295-1DB363FCBCCE}" presName="compositeNode" presStyleCnt="0"/>
      <dgm:spPr/>
    </dgm:pt>
    <dgm:pt modelId="{9A47E3FE-0761-4239-B10D-0DA3FC84F9FC}" type="pres">
      <dgm:prSet presAssocID="{D48CC20D-59A5-4774-B295-1DB363FCBCCE}" presName="parTx" presStyleLbl="node1" presStyleIdx="0" presStyleCnt="0">
        <dgm:presLayoutVars>
          <dgm:chMax val="0"/>
          <dgm:chPref val="0"/>
          <dgm:bulletEnabled val="1"/>
        </dgm:presLayoutVars>
      </dgm:prSet>
      <dgm:spPr/>
    </dgm:pt>
    <dgm:pt modelId="{B594B866-39AC-43AB-9E00-06ED59E2E7BF}" type="pres">
      <dgm:prSet presAssocID="{D48CC20D-59A5-4774-B295-1DB363FCBCCE}" presName="parSh" presStyleCnt="0"/>
      <dgm:spPr/>
    </dgm:pt>
    <dgm:pt modelId="{ED868D65-C782-4236-9D60-D52AEEE7D598}" type="pres">
      <dgm:prSet presAssocID="{D48CC20D-59A5-4774-B295-1DB363FCBCCE}" presName="lineNode" presStyleLbl="alignAccFollowNode1" presStyleIdx="18" presStyleCnt="27"/>
      <dgm:spPr/>
    </dgm:pt>
    <dgm:pt modelId="{050A69C3-CE10-4712-962B-376433E228B9}" type="pres">
      <dgm:prSet presAssocID="{D48CC20D-59A5-4774-B295-1DB363FCBCCE}" presName="lineArrowNode" presStyleLbl="alignAccFollowNode1" presStyleIdx="19" presStyleCnt="27"/>
      <dgm:spPr/>
    </dgm:pt>
    <dgm:pt modelId="{971D8608-BB03-4465-BC1C-FAE578E22916}" type="pres">
      <dgm:prSet presAssocID="{FF19B1F0-D68D-4CE6-9C22-D43BD9388959}" presName="sibTransNodeCircle" presStyleLbl="alignNode1" presStyleIdx="6" presStyleCnt="9">
        <dgm:presLayoutVars>
          <dgm:chMax val="0"/>
          <dgm:bulletEnabled/>
        </dgm:presLayoutVars>
      </dgm:prSet>
      <dgm:spPr/>
    </dgm:pt>
    <dgm:pt modelId="{F16FA40C-D68B-4DF7-B53C-7BCF1DF3498B}" type="pres">
      <dgm:prSet presAssocID="{FF19B1F0-D68D-4CE6-9C22-D43BD9388959}" presName="spacerBetweenCircleAndCallout" presStyleCnt="0">
        <dgm:presLayoutVars/>
      </dgm:prSet>
      <dgm:spPr/>
    </dgm:pt>
    <dgm:pt modelId="{4B209477-2904-480D-9A24-E42B758044D7}" type="pres">
      <dgm:prSet presAssocID="{D48CC20D-59A5-4774-B295-1DB363FCBCCE}" presName="nodeText" presStyleLbl="alignAccFollowNode1" presStyleIdx="20" presStyleCnt="27" custScaleY="100000">
        <dgm:presLayoutVars>
          <dgm:bulletEnabled val="1"/>
        </dgm:presLayoutVars>
      </dgm:prSet>
      <dgm:spPr/>
    </dgm:pt>
    <dgm:pt modelId="{7C93AEFE-9F0D-4E42-8A90-65E3CADEBEB5}" type="pres">
      <dgm:prSet presAssocID="{FF19B1F0-D68D-4CE6-9C22-D43BD9388959}" presName="sibTransComposite" presStyleCnt="0"/>
      <dgm:spPr/>
    </dgm:pt>
    <dgm:pt modelId="{B8407A78-6A98-4772-8F62-CE8A1917A50C}" type="pres">
      <dgm:prSet presAssocID="{1216FFE4-F293-4207-9134-4B13E45D3AFA}" presName="compositeNode" presStyleCnt="0"/>
      <dgm:spPr/>
    </dgm:pt>
    <dgm:pt modelId="{C3E94300-E89F-4033-B41C-44201C7BAD63}" type="pres">
      <dgm:prSet presAssocID="{1216FFE4-F293-4207-9134-4B13E45D3AFA}" presName="parTx" presStyleLbl="node1" presStyleIdx="0" presStyleCnt="0">
        <dgm:presLayoutVars>
          <dgm:chMax val="0"/>
          <dgm:chPref val="0"/>
          <dgm:bulletEnabled val="1"/>
        </dgm:presLayoutVars>
      </dgm:prSet>
      <dgm:spPr/>
    </dgm:pt>
    <dgm:pt modelId="{77FDB471-8E83-4B59-9D32-88CBA70D439E}" type="pres">
      <dgm:prSet presAssocID="{1216FFE4-F293-4207-9134-4B13E45D3AFA}" presName="parSh" presStyleCnt="0"/>
      <dgm:spPr/>
    </dgm:pt>
    <dgm:pt modelId="{F1E1816D-F15E-4CF7-B2E2-6A12189B9862}" type="pres">
      <dgm:prSet presAssocID="{1216FFE4-F293-4207-9134-4B13E45D3AFA}" presName="lineNode" presStyleLbl="alignAccFollowNode1" presStyleIdx="21" presStyleCnt="27"/>
      <dgm:spPr/>
    </dgm:pt>
    <dgm:pt modelId="{002D5BF0-9293-4853-87D5-3E28F220D314}" type="pres">
      <dgm:prSet presAssocID="{1216FFE4-F293-4207-9134-4B13E45D3AFA}" presName="lineArrowNode" presStyleLbl="alignAccFollowNode1" presStyleIdx="22" presStyleCnt="27"/>
      <dgm:spPr/>
    </dgm:pt>
    <dgm:pt modelId="{11AB975B-2F22-4563-8246-3A05A8804122}" type="pres">
      <dgm:prSet presAssocID="{7D005FC4-DEE7-4011-92EE-017E91D302F7}" presName="sibTransNodeCircle" presStyleLbl="alignNode1" presStyleIdx="7" presStyleCnt="9">
        <dgm:presLayoutVars>
          <dgm:chMax val="0"/>
          <dgm:bulletEnabled/>
        </dgm:presLayoutVars>
      </dgm:prSet>
      <dgm:spPr/>
    </dgm:pt>
    <dgm:pt modelId="{53E90AFE-DC4D-4E1F-8F29-25825CE408CD}" type="pres">
      <dgm:prSet presAssocID="{7D005FC4-DEE7-4011-92EE-017E91D302F7}" presName="spacerBetweenCircleAndCallout" presStyleCnt="0">
        <dgm:presLayoutVars/>
      </dgm:prSet>
      <dgm:spPr/>
    </dgm:pt>
    <dgm:pt modelId="{7C6386BD-DB21-47C2-8622-7C3B35C03623}" type="pres">
      <dgm:prSet presAssocID="{1216FFE4-F293-4207-9134-4B13E45D3AFA}" presName="nodeText" presStyleLbl="alignAccFollowNode1" presStyleIdx="23" presStyleCnt="27" custScaleY="100000">
        <dgm:presLayoutVars>
          <dgm:bulletEnabled val="1"/>
        </dgm:presLayoutVars>
      </dgm:prSet>
      <dgm:spPr/>
    </dgm:pt>
    <dgm:pt modelId="{9AE83783-F858-412E-A3EC-7959F8889F99}" type="pres">
      <dgm:prSet presAssocID="{7D005FC4-DEE7-4011-92EE-017E91D302F7}" presName="sibTransComposite" presStyleCnt="0"/>
      <dgm:spPr/>
    </dgm:pt>
    <dgm:pt modelId="{835EBCCC-8E5E-47F0-983B-0DE344489939}" type="pres">
      <dgm:prSet presAssocID="{4C6C58D0-DB6D-4A1C-BDAA-BB1219AC3A28}" presName="compositeNode" presStyleCnt="0"/>
      <dgm:spPr/>
    </dgm:pt>
    <dgm:pt modelId="{B6FBB2C1-7BD0-4815-9B50-58440558038F}" type="pres">
      <dgm:prSet presAssocID="{4C6C58D0-DB6D-4A1C-BDAA-BB1219AC3A28}" presName="parTx" presStyleLbl="node1" presStyleIdx="0" presStyleCnt="0">
        <dgm:presLayoutVars>
          <dgm:chMax val="0"/>
          <dgm:chPref val="0"/>
          <dgm:bulletEnabled val="1"/>
        </dgm:presLayoutVars>
      </dgm:prSet>
      <dgm:spPr/>
    </dgm:pt>
    <dgm:pt modelId="{9CA766A3-B44E-4AD1-B24C-E1E43D1CFC33}" type="pres">
      <dgm:prSet presAssocID="{4C6C58D0-DB6D-4A1C-BDAA-BB1219AC3A28}" presName="parSh" presStyleCnt="0"/>
      <dgm:spPr/>
    </dgm:pt>
    <dgm:pt modelId="{82451F9F-E486-4E16-9EBD-ECD83FAE794B}" type="pres">
      <dgm:prSet presAssocID="{4C6C58D0-DB6D-4A1C-BDAA-BB1219AC3A28}" presName="lineNode" presStyleLbl="alignAccFollowNode1" presStyleIdx="24" presStyleCnt="27"/>
      <dgm:spPr/>
    </dgm:pt>
    <dgm:pt modelId="{EC6D287E-7233-454E-9E32-335BB1BE520B}" type="pres">
      <dgm:prSet presAssocID="{4C6C58D0-DB6D-4A1C-BDAA-BB1219AC3A28}" presName="lineArrowNode" presStyleLbl="alignAccFollowNode1" presStyleIdx="25" presStyleCnt="27"/>
      <dgm:spPr/>
    </dgm:pt>
    <dgm:pt modelId="{50CE1E42-7521-485D-8337-DF7178230504}" type="pres">
      <dgm:prSet presAssocID="{ACBDE198-1811-4FC2-A149-D9BD4C39973C}" presName="sibTransNodeCircle" presStyleLbl="alignNode1" presStyleIdx="8" presStyleCnt="9">
        <dgm:presLayoutVars>
          <dgm:chMax val="0"/>
          <dgm:bulletEnabled/>
        </dgm:presLayoutVars>
      </dgm:prSet>
      <dgm:spPr/>
    </dgm:pt>
    <dgm:pt modelId="{2CD1C50B-1FB5-4D9D-8E9A-793CD0E846DE}" type="pres">
      <dgm:prSet presAssocID="{ACBDE198-1811-4FC2-A149-D9BD4C39973C}" presName="spacerBetweenCircleAndCallout" presStyleCnt="0">
        <dgm:presLayoutVars/>
      </dgm:prSet>
      <dgm:spPr/>
    </dgm:pt>
    <dgm:pt modelId="{8F23ECD3-421D-445D-B53A-70DF4EB6F320}" type="pres">
      <dgm:prSet presAssocID="{4C6C58D0-DB6D-4A1C-BDAA-BB1219AC3A28}" presName="nodeText" presStyleLbl="alignAccFollowNode1" presStyleIdx="26" presStyleCnt="27" custScaleY="100000">
        <dgm:presLayoutVars>
          <dgm:bulletEnabled val="1"/>
        </dgm:presLayoutVars>
      </dgm:prSet>
      <dgm:spPr/>
    </dgm:pt>
  </dgm:ptLst>
  <dgm:cxnLst>
    <dgm:cxn modelId="{6EE6E70F-CA0E-4094-B10E-60B77E151B7F}" srcId="{8F12B1E6-95D1-457E-AC7F-B6FBA57D1979}" destId="{D48CC20D-59A5-4774-B295-1DB363FCBCCE}" srcOrd="6" destOrd="0" parTransId="{2A2B5EA0-2264-4F82-A905-55B9710BF90E}" sibTransId="{FF19B1F0-D68D-4CE6-9C22-D43BD9388959}"/>
    <dgm:cxn modelId="{DCC4802D-FEF9-4371-ACED-D00105A941AB}" srcId="{8F12B1E6-95D1-457E-AC7F-B6FBA57D1979}" destId="{064304C4-2078-4606-92BA-D245C7FE519A}" srcOrd="3" destOrd="0" parTransId="{1C6C2257-9818-47EC-8AD1-F1FB6B1FC388}" sibTransId="{9F016F38-A2D7-48EB-99FF-989DCD4DFC22}"/>
    <dgm:cxn modelId="{92D0FD2D-1BF4-4A31-BED2-01B1FD829A08}" type="presOf" srcId="{31D4C183-6BCF-4276-94E7-21A29D25D4F7}" destId="{E4B22611-DDB3-45B7-B1A0-F54DDF1538FF}" srcOrd="0" destOrd="0" presId="urn:microsoft.com/office/officeart/2016/7/layout/LinearArrowProcessNumbered"/>
    <dgm:cxn modelId="{63B65E2F-35F0-49CE-9985-3280F2C3D8D4}" srcId="{8F12B1E6-95D1-457E-AC7F-B6FBA57D1979}" destId="{31D4C183-6BCF-4276-94E7-21A29D25D4F7}" srcOrd="4" destOrd="0" parTransId="{9F8467FA-9C64-4A67-9E97-35899F59F11B}" sibTransId="{94A0E096-D977-45EC-BE46-E30B700D6EFF}"/>
    <dgm:cxn modelId="{72F8B644-748B-4DC8-985B-3122D610D43E}" type="presOf" srcId="{1216FFE4-F293-4207-9134-4B13E45D3AFA}" destId="{7C6386BD-DB21-47C2-8622-7C3B35C03623}" srcOrd="0" destOrd="0" presId="urn:microsoft.com/office/officeart/2016/7/layout/LinearArrowProcessNumbered"/>
    <dgm:cxn modelId="{AEC0D044-4BF1-4BA7-9DDA-42AC675CD343}" srcId="{8F12B1E6-95D1-457E-AC7F-B6FBA57D1979}" destId="{1216FFE4-F293-4207-9134-4B13E45D3AFA}" srcOrd="7" destOrd="0" parTransId="{D1A5C1DF-EEEA-4E56-9500-57370A86071F}" sibTransId="{7D005FC4-DEE7-4011-92EE-017E91D302F7}"/>
    <dgm:cxn modelId="{DA894547-76EC-4A1E-802D-507CB165580E}" type="presOf" srcId="{FF19B1F0-D68D-4CE6-9C22-D43BD9388959}" destId="{971D8608-BB03-4465-BC1C-FAE578E22916}" srcOrd="0" destOrd="0" presId="urn:microsoft.com/office/officeart/2016/7/layout/LinearArrowProcessNumbered"/>
    <dgm:cxn modelId="{CBDFEA51-C290-42F9-94DC-E58224739A42}" type="presOf" srcId="{56641044-4FF4-4D2E-B698-70748EB0B283}" destId="{E3525D5B-A147-447B-9975-EAE713D49D52}" srcOrd="0" destOrd="0" presId="urn:microsoft.com/office/officeart/2016/7/layout/LinearArrowProcessNumbered"/>
    <dgm:cxn modelId="{A4728C53-5474-4A02-9666-2E25AA58AD6A}" srcId="{8F12B1E6-95D1-457E-AC7F-B6FBA57D1979}" destId="{829DDBB9-4DCD-4FCA-A7FF-D6E90D5C7EC2}" srcOrd="5" destOrd="0" parTransId="{7949089E-E3FE-4429-BCF9-DD7241BF1DE2}" sibTransId="{31DF6D12-33F9-4746-B61E-56E13A2C9FDF}"/>
    <dgm:cxn modelId="{49625B5A-A1FE-4CB4-8C74-6CE940A442FC}" type="presOf" srcId="{4C6C58D0-DB6D-4A1C-BDAA-BB1219AC3A28}" destId="{8F23ECD3-421D-445D-B53A-70DF4EB6F320}" srcOrd="0" destOrd="0" presId="urn:microsoft.com/office/officeart/2016/7/layout/LinearArrowProcessNumbered"/>
    <dgm:cxn modelId="{1249645E-1D2A-4100-B474-1BC65E5BC31B}" srcId="{8F12B1E6-95D1-457E-AC7F-B6FBA57D1979}" destId="{56641044-4FF4-4D2E-B698-70748EB0B283}" srcOrd="2" destOrd="0" parTransId="{4E1EB8EE-F5F8-4476-9EF7-EAB71BFF2E4D}" sibTransId="{436DB5E6-4A2A-46AB-BDFA-B112404125F1}"/>
    <dgm:cxn modelId="{F89A0965-D4F4-4A2E-A8D7-7F1FC81FCCB9}" type="presOf" srcId="{829DDBB9-4DCD-4FCA-A7FF-D6E90D5C7EC2}" destId="{88F818A1-9395-47BF-8DDE-4D344CF60CBB}" srcOrd="0" destOrd="0" presId="urn:microsoft.com/office/officeart/2016/7/layout/LinearArrowProcessNumbered"/>
    <dgm:cxn modelId="{12906E74-E71D-45E2-9343-9B3CD358B214}" type="presOf" srcId="{59E776BC-EF29-48C6-B489-D6CCA396B2D9}" destId="{D3708DC6-BD98-48A5-B570-7F00355CE0E0}" srcOrd="0" destOrd="0" presId="urn:microsoft.com/office/officeart/2016/7/layout/LinearArrowProcessNumbered"/>
    <dgm:cxn modelId="{676EC27C-78D2-4760-A82C-CE0D8CDCB35B}" type="presOf" srcId="{ACBDE198-1811-4FC2-A149-D9BD4C39973C}" destId="{50CE1E42-7521-485D-8337-DF7178230504}" srcOrd="0" destOrd="0" presId="urn:microsoft.com/office/officeart/2016/7/layout/LinearArrowProcessNumbered"/>
    <dgm:cxn modelId="{AE6F2C83-EE5B-451F-AAA6-A1CE233ADA4D}" type="presOf" srcId="{9F016F38-A2D7-48EB-99FF-989DCD4DFC22}" destId="{F562BBDE-C1CA-4FC6-9206-C95BB08FBE29}" srcOrd="0" destOrd="0" presId="urn:microsoft.com/office/officeart/2016/7/layout/LinearArrowProcessNumbered"/>
    <dgm:cxn modelId="{78227A8D-1406-4B8F-9DFA-5222389339D4}" type="presOf" srcId="{436DB5E6-4A2A-46AB-BDFA-B112404125F1}" destId="{576A47B2-C1E7-44DF-B7EE-D00CA5B5CB6D}" srcOrd="0" destOrd="0" presId="urn:microsoft.com/office/officeart/2016/7/layout/LinearArrowProcessNumbered"/>
    <dgm:cxn modelId="{B164CC94-2D9A-4E5F-BCC3-F8E214D97702}" srcId="{8F12B1E6-95D1-457E-AC7F-B6FBA57D1979}" destId="{59E776BC-EF29-48C6-B489-D6CCA396B2D9}" srcOrd="0" destOrd="0" parTransId="{8CEF032F-E361-4D0F-9F11-ACC1A2C34DDD}" sibTransId="{F424965E-431F-48EB-89DD-B044348230F3}"/>
    <dgm:cxn modelId="{D1D5C49D-615E-4697-9A0F-A65607A2A7EC}" type="presOf" srcId="{064304C4-2078-4606-92BA-D245C7FE519A}" destId="{40E996CA-29C6-41D9-95B5-04F66B4C7269}" srcOrd="0" destOrd="0" presId="urn:microsoft.com/office/officeart/2016/7/layout/LinearArrowProcessNumbered"/>
    <dgm:cxn modelId="{397DBFA4-9AB8-476B-B60C-5EAE56B28B78}" type="presOf" srcId="{31DF6D12-33F9-4746-B61E-56E13A2C9FDF}" destId="{079E75FA-FF8A-4BBF-A431-3667150C1488}" srcOrd="0" destOrd="0" presId="urn:microsoft.com/office/officeart/2016/7/layout/LinearArrowProcessNumbered"/>
    <dgm:cxn modelId="{CF3C8BA9-9342-4322-ADE9-30B9D5A78C57}" type="presOf" srcId="{8F12B1E6-95D1-457E-AC7F-B6FBA57D1979}" destId="{55B50EF8-D7CC-4DB3-9A13-12A236144876}" srcOrd="0" destOrd="0" presId="urn:microsoft.com/office/officeart/2016/7/layout/LinearArrowProcessNumbered"/>
    <dgm:cxn modelId="{38D8B7BE-3350-4846-8884-5AB540C511A9}" type="presOf" srcId="{F424965E-431F-48EB-89DD-B044348230F3}" destId="{44C99879-95DC-400E-A42C-9178BD9ADB13}" srcOrd="0" destOrd="0" presId="urn:microsoft.com/office/officeart/2016/7/layout/LinearArrowProcessNumbered"/>
    <dgm:cxn modelId="{D32DA2C9-B30E-4EF6-A361-86E7ED0101EC}" type="presOf" srcId="{7D005FC4-DEE7-4011-92EE-017E91D302F7}" destId="{11AB975B-2F22-4563-8246-3A05A8804122}" srcOrd="0" destOrd="0" presId="urn:microsoft.com/office/officeart/2016/7/layout/LinearArrowProcessNumbered"/>
    <dgm:cxn modelId="{02D21ED4-35C4-4DAE-8A53-7B3637FF8FA1}" srcId="{8F12B1E6-95D1-457E-AC7F-B6FBA57D1979}" destId="{F5297CFD-F2F4-41CC-9BD7-993103EC8D8A}" srcOrd="1" destOrd="0" parTransId="{D68553A3-BA63-48B6-B5EF-7DC4A7A3D531}" sibTransId="{03BA7E93-5791-47FA-AEF2-8ED08F35AE14}"/>
    <dgm:cxn modelId="{5045E5D6-FAD9-4A1A-AD5D-251FF099667B}" srcId="{8F12B1E6-95D1-457E-AC7F-B6FBA57D1979}" destId="{4C6C58D0-DB6D-4A1C-BDAA-BB1219AC3A28}" srcOrd="8" destOrd="0" parTransId="{27A4227A-296E-49A7-9E1C-B6ADEAB408A9}" sibTransId="{ACBDE198-1811-4FC2-A149-D9BD4C39973C}"/>
    <dgm:cxn modelId="{058449DB-3B7A-4DC5-9F0E-EC607092A0AA}" type="presOf" srcId="{03BA7E93-5791-47FA-AEF2-8ED08F35AE14}" destId="{F940F0AA-7343-4C9E-A759-9F8B743E64B2}" srcOrd="0" destOrd="0" presId="urn:microsoft.com/office/officeart/2016/7/layout/LinearArrowProcessNumbered"/>
    <dgm:cxn modelId="{72AA36DC-C219-437D-BBEF-8A140D998650}" type="presOf" srcId="{94A0E096-D977-45EC-BE46-E30B700D6EFF}" destId="{FD8FC57A-91A0-47BE-A021-81B789C3A32D}" srcOrd="0" destOrd="0" presId="urn:microsoft.com/office/officeart/2016/7/layout/LinearArrowProcessNumbered"/>
    <dgm:cxn modelId="{8C2361E0-CF00-447E-B42A-1CEF4FD46F86}" type="presOf" srcId="{D48CC20D-59A5-4774-B295-1DB363FCBCCE}" destId="{4B209477-2904-480D-9A24-E42B758044D7}" srcOrd="0" destOrd="0" presId="urn:microsoft.com/office/officeart/2016/7/layout/LinearArrowProcessNumbered"/>
    <dgm:cxn modelId="{0E83FEFC-2CB7-4042-BC8F-CBDABA215AA5}" type="presOf" srcId="{F5297CFD-F2F4-41CC-9BD7-993103EC8D8A}" destId="{16E7E228-EAAD-4308-8A74-4D9FFC5DE09F}" srcOrd="0" destOrd="0" presId="urn:microsoft.com/office/officeart/2016/7/layout/LinearArrowProcessNumbered"/>
    <dgm:cxn modelId="{E0A01334-1C2A-430C-A63C-B914B93AF296}" type="presParOf" srcId="{55B50EF8-D7CC-4DB3-9A13-12A236144876}" destId="{E41A92F3-C38E-46B0-A8FB-F510555A71F5}" srcOrd="0" destOrd="0" presId="urn:microsoft.com/office/officeart/2016/7/layout/LinearArrowProcessNumbered"/>
    <dgm:cxn modelId="{0D45F506-CBF8-47CA-BFE1-C6A378DE124A}" type="presParOf" srcId="{E41A92F3-C38E-46B0-A8FB-F510555A71F5}" destId="{BF33E13A-E4B4-484E-9EB0-D560135438E7}" srcOrd="0" destOrd="0" presId="urn:microsoft.com/office/officeart/2016/7/layout/LinearArrowProcessNumbered"/>
    <dgm:cxn modelId="{161B35B7-146F-4FE1-B32A-C90E2C5E5ADE}" type="presParOf" srcId="{E41A92F3-C38E-46B0-A8FB-F510555A71F5}" destId="{B74748F5-70E9-4C50-9AE4-66A9B5F29086}" srcOrd="1" destOrd="0" presId="urn:microsoft.com/office/officeart/2016/7/layout/LinearArrowProcessNumbered"/>
    <dgm:cxn modelId="{C1751C74-15E3-40FD-AA69-C2223A306035}" type="presParOf" srcId="{B74748F5-70E9-4C50-9AE4-66A9B5F29086}" destId="{53CF0405-E574-438B-AED3-25885B295CD7}" srcOrd="0" destOrd="0" presId="urn:microsoft.com/office/officeart/2016/7/layout/LinearArrowProcessNumbered"/>
    <dgm:cxn modelId="{0838F15B-D6FF-4C22-B8E0-098C246FE845}" type="presParOf" srcId="{B74748F5-70E9-4C50-9AE4-66A9B5F29086}" destId="{B9AE3C51-0E94-46B0-9893-4047287176DB}" srcOrd="1" destOrd="0" presId="urn:microsoft.com/office/officeart/2016/7/layout/LinearArrowProcessNumbered"/>
    <dgm:cxn modelId="{9E95DA17-5AC1-43FD-AB6B-B89CE8835E4C}" type="presParOf" srcId="{B74748F5-70E9-4C50-9AE4-66A9B5F29086}" destId="{44C99879-95DC-400E-A42C-9178BD9ADB13}" srcOrd="2" destOrd="0" presId="urn:microsoft.com/office/officeart/2016/7/layout/LinearArrowProcessNumbered"/>
    <dgm:cxn modelId="{6E9C1C7C-933D-4CC4-BEAF-37D258EDE846}" type="presParOf" srcId="{B74748F5-70E9-4C50-9AE4-66A9B5F29086}" destId="{FE48EC17-CE5C-4182-AA33-0BADF0227EA0}" srcOrd="3" destOrd="0" presId="urn:microsoft.com/office/officeart/2016/7/layout/LinearArrowProcessNumbered"/>
    <dgm:cxn modelId="{00F95BAA-707F-426F-80E6-FF81507A7C31}" type="presParOf" srcId="{E41A92F3-C38E-46B0-A8FB-F510555A71F5}" destId="{D3708DC6-BD98-48A5-B570-7F00355CE0E0}" srcOrd="2" destOrd="0" presId="urn:microsoft.com/office/officeart/2016/7/layout/LinearArrowProcessNumbered"/>
    <dgm:cxn modelId="{2D38DDFC-240D-4078-9E4F-16BD3E028EC4}" type="presParOf" srcId="{55B50EF8-D7CC-4DB3-9A13-12A236144876}" destId="{9EC804E4-A6DF-4699-8950-D13DD1EB96FC}" srcOrd="1" destOrd="0" presId="urn:microsoft.com/office/officeart/2016/7/layout/LinearArrowProcessNumbered"/>
    <dgm:cxn modelId="{A93585EA-D13E-49A4-8C91-2B5FE17C5ACB}" type="presParOf" srcId="{55B50EF8-D7CC-4DB3-9A13-12A236144876}" destId="{1B00B3D6-1494-4EAC-BC1F-091288852734}" srcOrd="2" destOrd="0" presId="urn:microsoft.com/office/officeart/2016/7/layout/LinearArrowProcessNumbered"/>
    <dgm:cxn modelId="{5EE75C29-5692-497A-8E16-8D326C5AAC3C}" type="presParOf" srcId="{1B00B3D6-1494-4EAC-BC1F-091288852734}" destId="{0FAF9E3B-953C-4AD6-AB7E-3CF81ACE9512}" srcOrd="0" destOrd="0" presId="urn:microsoft.com/office/officeart/2016/7/layout/LinearArrowProcessNumbered"/>
    <dgm:cxn modelId="{34237403-B4AF-4780-950D-FFBC3984D580}" type="presParOf" srcId="{1B00B3D6-1494-4EAC-BC1F-091288852734}" destId="{C15BF63F-E63B-48D2-8C37-A65AFFFDEC7E}" srcOrd="1" destOrd="0" presId="urn:microsoft.com/office/officeart/2016/7/layout/LinearArrowProcessNumbered"/>
    <dgm:cxn modelId="{E7A09D39-FFC9-4048-9C09-85D31BFD7536}" type="presParOf" srcId="{C15BF63F-E63B-48D2-8C37-A65AFFFDEC7E}" destId="{B24EC361-EAE0-4F1D-AC3B-34353F8A23E4}" srcOrd="0" destOrd="0" presId="urn:microsoft.com/office/officeart/2016/7/layout/LinearArrowProcessNumbered"/>
    <dgm:cxn modelId="{E2EB4A38-CC88-4194-9A08-0E0A6E4A7EA5}" type="presParOf" srcId="{C15BF63F-E63B-48D2-8C37-A65AFFFDEC7E}" destId="{DA25059C-E4E3-4138-879D-65A818374577}" srcOrd="1" destOrd="0" presId="urn:microsoft.com/office/officeart/2016/7/layout/LinearArrowProcessNumbered"/>
    <dgm:cxn modelId="{4F00C105-CCD1-4743-9575-B092DE1295C2}" type="presParOf" srcId="{C15BF63F-E63B-48D2-8C37-A65AFFFDEC7E}" destId="{F940F0AA-7343-4C9E-A759-9F8B743E64B2}" srcOrd="2" destOrd="0" presId="urn:microsoft.com/office/officeart/2016/7/layout/LinearArrowProcessNumbered"/>
    <dgm:cxn modelId="{985370A2-DAF2-4EE8-9D4C-E89A7170BEAB}" type="presParOf" srcId="{C15BF63F-E63B-48D2-8C37-A65AFFFDEC7E}" destId="{6B7DF074-9290-4E12-B885-7625C16298A5}" srcOrd="3" destOrd="0" presId="urn:microsoft.com/office/officeart/2016/7/layout/LinearArrowProcessNumbered"/>
    <dgm:cxn modelId="{03EEBC5A-B06A-40EF-956D-1FC25541B973}" type="presParOf" srcId="{1B00B3D6-1494-4EAC-BC1F-091288852734}" destId="{16E7E228-EAAD-4308-8A74-4D9FFC5DE09F}" srcOrd="2" destOrd="0" presId="urn:microsoft.com/office/officeart/2016/7/layout/LinearArrowProcessNumbered"/>
    <dgm:cxn modelId="{4F03B720-2245-4302-8E50-0498E12F642D}" type="presParOf" srcId="{55B50EF8-D7CC-4DB3-9A13-12A236144876}" destId="{18694BCA-99C7-412A-8BF0-0D86E7816C45}" srcOrd="3" destOrd="0" presId="urn:microsoft.com/office/officeart/2016/7/layout/LinearArrowProcessNumbered"/>
    <dgm:cxn modelId="{CAB92812-90AE-4C68-B42F-48BA6B0F4A81}" type="presParOf" srcId="{55B50EF8-D7CC-4DB3-9A13-12A236144876}" destId="{598569FE-F11C-48C7-A74D-9E636EFD2476}" srcOrd="4" destOrd="0" presId="urn:microsoft.com/office/officeart/2016/7/layout/LinearArrowProcessNumbered"/>
    <dgm:cxn modelId="{DC2AFD99-5206-4DC8-BCE8-8571B0ABD461}" type="presParOf" srcId="{598569FE-F11C-48C7-A74D-9E636EFD2476}" destId="{600AD0DC-F3C6-42A4-BBEB-070F2A2EB4D5}" srcOrd="0" destOrd="0" presId="urn:microsoft.com/office/officeart/2016/7/layout/LinearArrowProcessNumbered"/>
    <dgm:cxn modelId="{59539D8D-EDB2-4D7D-BB50-BFBD58285512}" type="presParOf" srcId="{598569FE-F11C-48C7-A74D-9E636EFD2476}" destId="{3B714714-1FB4-4874-8214-34C2CF6FBA53}" srcOrd="1" destOrd="0" presId="urn:microsoft.com/office/officeart/2016/7/layout/LinearArrowProcessNumbered"/>
    <dgm:cxn modelId="{2C469966-909C-4A2C-A207-05A5E2BE712B}" type="presParOf" srcId="{3B714714-1FB4-4874-8214-34C2CF6FBA53}" destId="{A495AEBB-2E4A-4054-855C-A8458F865FB6}" srcOrd="0" destOrd="0" presId="urn:microsoft.com/office/officeart/2016/7/layout/LinearArrowProcessNumbered"/>
    <dgm:cxn modelId="{BF13180C-71CF-488F-A486-296964044293}" type="presParOf" srcId="{3B714714-1FB4-4874-8214-34C2CF6FBA53}" destId="{6052FA59-296B-478A-93F7-87114641CF74}" srcOrd="1" destOrd="0" presId="urn:microsoft.com/office/officeart/2016/7/layout/LinearArrowProcessNumbered"/>
    <dgm:cxn modelId="{AED06B1E-A67A-4123-AD81-C5B375480510}" type="presParOf" srcId="{3B714714-1FB4-4874-8214-34C2CF6FBA53}" destId="{576A47B2-C1E7-44DF-B7EE-D00CA5B5CB6D}" srcOrd="2" destOrd="0" presId="urn:microsoft.com/office/officeart/2016/7/layout/LinearArrowProcessNumbered"/>
    <dgm:cxn modelId="{E1640CB6-3DC6-4789-A6E3-AA813B2978A9}" type="presParOf" srcId="{3B714714-1FB4-4874-8214-34C2CF6FBA53}" destId="{5668D844-5BC6-4534-82A6-BC61F2CB099E}" srcOrd="3" destOrd="0" presId="urn:microsoft.com/office/officeart/2016/7/layout/LinearArrowProcessNumbered"/>
    <dgm:cxn modelId="{A79918A2-A7A7-4EF3-A8EC-A04DF72808E6}" type="presParOf" srcId="{598569FE-F11C-48C7-A74D-9E636EFD2476}" destId="{E3525D5B-A147-447B-9975-EAE713D49D52}" srcOrd="2" destOrd="0" presId="urn:microsoft.com/office/officeart/2016/7/layout/LinearArrowProcessNumbered"/>
    <dgm:cxn modelId="{4494FF28-8230-4972-80FE-A899BA58F239}" type="presParOf" srcId="{55B50EF8-D7CC-4DB3-9A13-12A236144876}" destId="{8CD57A0B-8B67-4BF2-95ED-4BBF0978A8F2}" srcOrd="5" destOrd="0" presId="urn:microsoft.com/office/officeart/2016/7/layout/LinearArrowProcessNumbered"/>
    <dgm:cxn modelId="{C84E6F18-E532-4053-92BB-63F0FFE37E62}" type="presParOf" srcId="{55B50EF8-D7CC-4DB3-9A13-12A236144876}" destId="{3725B3CA-F661-4695-A2C8-02B59D054904}" srcOrd="6" destOrd="0" presId="urn:microsoft.com/office/officeart/2016/7/layout/LinearArrowProcessNumbered"/>
    <dgm:cxn modelId="{024FD2FA-22FB-431C-BE5F-30C029E980FE}" type="presParOf" srcId="{3725B3CA-F661-4695-A2C8-02B59D054904}" destId="{9F6BB1B3-FC02-4B6F-829F-5219BCFDBB54}" srcOrd="0" destOrd="0" presId="urn:microsoft.com/office/officeart/2016/7/layout/LinearArrowProcessNumbered"/>
    <dgm:cxn modelId="{7DBEC8F4-099E-4FAC-B911-1C719D3B518C}" type="presParOf" srcId="{3725B3CA-F661-4695-A2C8-02B59D054904}" destId="{2EA6C41F-621E-4170-9800-C5FB4CC474B8}" srcOrd="1" destOrd="0" presId="urn:microsoft.com/office/officeart/2016/7/layout/LinearArrowProcessNumbered"/>
    <dgm:cxn modelId="{5EB3A74D-95D4-4B1D-B545-B6405B2FCE05}" type="presParOf" srcId="{2EA6C41F-621E-4170-9800-C5FB4CC474B8}" destId="{B8A91458-7EEC-4167-8D03-79A0DDA58638}" srcOrd="0" destOrd="0" presId="urn:microsoft.com/office/officeart/2016/7/layout/LinearArrowProcessNumbered"/>
    <dgm:cxn modelId="{6D4F9BD9-EF76-446E-8D01-6935330FA5E8}" type="presParOf" srcId="{2EA6C41F-621E-4170-9800-C5FB4CC474B8}" destId="{7D8EFEBB-3904-418E-9DE5-D87BD7F9EE91}" srcOrd="1" destOrd="0" presId="urn:microsoft.com/office/officeart/2016/7/layout/LinearArrowProcessNumbered"/>
    <dgm:cxn modelId="{2DC09D16-4381-4B4C-AC03-263FA4408898}" type="presParOf" srcId="{2EA6C41F-621E-4170-9800-C5FB4CC474B8}" destId="{F562BBDE-C1CA-4FC6-9206-C95BB08FBE29}" srcOrd="2" destOrd="0" presId="urn:microsoft.com/office/officeart/2016/7/layout/LinearArrowProcessNumbered"/>
    <dgm:cxn modelId="{623DC63A-D021-4B2E-A922-B94BF9A6179E}" type="presParOf" srcId="{2EA6C41F-621E-4170-9800-C5FB4CC474B8}" destId="{96338B55-AF3B-40FB-896D-F67B97DF03FC}" srcOrd="3" destOrd="0" presId="urn:microsoft.com/office/officeart/2016/7/layout/LinearArrowProcessNumbered"/>
    <dgm:cxn modelId="{DAB36576-BEE7-44DD-8752-98865FDE8B78}" type="presParOf" srcId="{3725B3CA-F661-4695-A2C8-02B59D054904}" destId="{40E996CA-29C6-41D9-95B5-04F66B4C7269}" srcOrd="2" destOrd="0" presId="urn:microsoft.com/office/officeart/2016/7/layout/LinearArrowProcessNumbered"/>
    <dgm:cxn modelId="{79129E48-E688-4739-A564-589851FDE1ED}" type="presParOf" srcId="{55B50EF8-D7CC-4DB3-9A13-12A236144876}" destId="{90C33558-BBB6-48C5-B4BC-445AC9A4C6F0}" srcOrd="7" destOrd="0" presId="urn:microsoft.com/office/officeart/2016/7/layout/LinearArrowProcessNumbered"/>
    <dgm:cxn modelId="{B65DBEB9-3B35-4DBA-88AC-26695A57293F}" type="presParOf" srcId="{55B50EF8-D7CC-4DB3-9A13-12A236144876}" destId="{3612B21B-2C6A-4FCA-B9BC-998A9129FCA2}" srcOrd="8" destOrd="0" presId="urn:microsoft.com/office/officeart/2016/7/layout/LinearArrowProcessNumbered"/>
    <dgm:cxn modelId="{5F8C7624-8E64-4F66-A87D-10698B0063A4}" type="presParOf" srcId="{3612B21B-2C6A-4FCA-B9BC-998A9129FCA2}" destId="{1CA43AB5-CDBF-49DC-A32B-72FED9E1179C}" srcOrd="0" destOrd="0" presId="urn:microsoft.com/office/officeart/2016/7/layout/LinearArrowProcessNumbered"/>
    <dgm:cxn modelId="{E0548442-F64A-44C9-A384-B2C7C0B16962}" type="presParOf" srcId="{3612B21B-2C6A-4FCA-B9BC-998A9129FCA2}" destId="{01173DE8-3976-428B-B765-D63143D2D314}" srcOrd="1" destOrd="0" presId="urn:microsoft.com/office/officeart/2016/7/layout/LinearArrowProcessNumbered"/>
    <dgm:cxn modelId="{398C3A96-4245-4DFF-B99C-1F8C70C8AD3C}" type="presParOf" srcId="{01173DE8-3976-428B-B765-D63143D2D314}" destId="{220708F3-D24C-43E6-A6F2-5DA3A7479652}" srcOrd="0" destOrd="0" presId="urn:microsoft.com/office/officeart/2016/7/layout/LinearArrowProcessNumbered"/>
    <dgm:cxn modelId="{4C450502-CB81-4992-881D-2EE068223A3A}" type="presParOf" srcId="{01173DE8-3976-428B-B765-D63143D2D314}" destId="{00466F3A-0AA9-4802-A11F-7F54D7D96BE9}" srcOrd="1" destOrd="0" presId="urn:microsoft.com/office/officeart/2016/7/layout/LinearArrowProcessNumbered"/>
    <dgm:cxn modelId="{3FAACB73-5370-48DE-AE6D-7C5A8C24F9EB}" type="presParOf" srcId="{01173DE8-3976-428B-B765-D63143D2D314}" destId="{FD8FC57A-91A0-47BE-A021-81B789C3A32D}" srcOrd="2" destOrd="0" presId="urn:microsoft.com/office/officeart/2016/7/layout/LinearArrowProcessNumbered"/>
    <dgm:cxn modelId="{311A8197-EE03-42AD-AB8A-2853453DC622}" type="presParOf" srcId="{01173DE8-3976-428B-B765-D63143D2D314}" destId="{F9FF0292-1F75-4759-8BBC-5782D8AC5DB4}" srcOrd="3" destOrd="0" presId="urn:microsoft.com/office/officeart/2016/7/layout/LinearArrowProcessNumbered"/>
    <dgm:cxn modelId="{71557244-4A4C-49AA-AFF1-BF4231A6761D}" type="presParOf" srcId="{3612B21B-2C6A-4FCA-B9BC-998A9129FCA2}" destId="{E4B22611-DDB3-45B7-B1A0-F54DDF1538FF}" srcOrd="2" destOrd="0" presId="urn:microsoft.com/office/officeart/2016/7/layout/LinearArrowProcessNumbered"/>
    <dgm:cxn modelId="{6475F8E1-631F-4558-AE18-386DEA727456}" type="presParOf" srcId="{55B50EF8-D7CC-4DB3-9A13-12A236144876}" destId="{D4F9931C-5675-4301-BB5B-CCEAB8B7C76D}" srcOrd="9" destOrd="0" presId="urn:microsoft.com/office/officeart/2016/7/layout/LinearArrowProcessNumbered"/>
    <dgm:cxn modelId="{CB1330F3-2462-4C59-B2ED-AE3F249B2B3E}" type="presParOf" srcId="{55B50EF8-D7CC-4DB3-9A13-12A236144876}" destId="{394DFA84-C8EF-42E4-B70D-A070EF323071}" srcOrd="10" destOrd="0" presId="urn:microsoft.com/office/officeart/2016/7/layout/LinearArrowProcessNumbered"/>
    <dgm:cxn modelId="{946859CE-13A1-4B16-B797-CCFB5F35FDB4}" type="presParOf" srcId="{394DFA84-C8EF-42E4-B70D-A070EF323071}" destId="{8E050A51-4AAF-4D1A-885D-5D05F85B017C}" srcOrd="0" destOrd="0" presId="urn:microsoft.com/office/officeart/2016/7/layout/LinearArrowProcessNumbered"/>
    <dgm:cxn modelId="{D34DD7CF-7CF2-4CFB-BB09-8D674CE6356D}" type="presParOf" srcId="{394DFA84-C8EF-42E4-B70D-A070EF323071}" destId="{E176DB31-6784-4884-8305-824CD22D9FBF}" srcOrd="1" destOrd="0" presId="urn:microsoft.com/office/officeart/2016/7/layout/LinearArrowProcessNumbered"/>
    <dgm:cxn modelId="{A5DDD6DA-2432-481A-A722-9FD27D8A2291}" type="presParOf" srcId="{E176DB31-6784-4884-8305-824CD22D9FBF}" destId="{BA4AD69C-0752-4395-A43A-E1CC825003A7}" srcOrd="0" destOrd="0" presId="urn:microsoft.com/office/officeart/2016/7/layout/LinearArrowProcessNumbered"/>
    <dgm:cxn modelId="{CE49D9B1-7710-4471-BB3A-8900E2074B00}" type="presParOf" srcId="{E176DB31-6784-4884-8305-824CD22D9FBF}" destId="{8EC68414-E728-4161-A033-3FC579CBE647}" srcOrd="1" destOrd="0" presId="urn:microsoft.com/office/officeart/2016/7/layout/LinearArrowProcessNumbered"/>
    <dgm:cxn modelId="{CF1DD740-EAF0-4FC6-84A1-08688C7AD978}" type="presParOf" srcId="{E176DB31-6784-4884-8305-824CD22D9FBF}" destId="{079E75FA-FF8A-4BBF-A431-3667150C1488}" srcOrd="2" destOrd="0" presId="urn:microsoft.com/office/officeart/2016/7/layout/LinearArrowProcessNumbered"/>
    <dgm:cxn modelId="{30F02A17-D93A-44B8-B2AA-5281B76D5F07}" type="presParOf" srcId="{E176DB31-6784-4884-8305-824CD22D9FBF}" destId="{2C52FC1E-4F8E-487A-BC80-5D16731F0793}" srcOrd="3" destOrd="0" presId="urn:microsoft.com/office/officeart/2016/7/layout/LinearArrowProcessNumbered"/>
    <dgm:cxn modelId="{1A3A346F-9D24-4290-BBEF-7008B36CDB47}" type="presParOf" srcId="{394DFA84-C8EF-42E4-B70D-A070EF323071}" destId="{88F818A1-9395-47BF-8DDE-4D344CF60CBB}" srcOrd="2" destOrd="0" presId="urn:microsoft.com/office/officeart/2016/7/layout/LinearArrowProcessNumbered"/>
    <dgm:cxn modelId="{3BAEB2DC-5C5B-412E-8481-8C92D366781D}" type="presParOf" srcId="{55B50EF8-D7CC-4DB3-9A13-12A236144876}" destId="{19E5410B-EABD-439F-B2AD-BB6466B427BC}" srcOrd="11" destOrd="0" presId="urn:microsoft.com/office/officeart/2016/7/layout/LinearArrowProcessNumbered"/>
    <dgm:cxn modelId="{18D09536-8193-4E1E-B824-9301DEFC6672}" type="presParOf" srcId="{55B50EF8-D7CC-4DB3-9A13-12A236144876}" destId="{1AFFA45C-E6C5-4DBE-968A-45E2C31383BC}" srcOrd="12" destOrd="0" presId="urn:microsoft.com/office/officeart/2016/7/layout/LinearArrowProcessNumbered"/>
    <dgm:cxn modelId="{E34C8203-1B12-442A-ACE7-AC0BED70AD6A}" type="presParOf" srcId="{1AFFA45C-E6C5-4DBE-968A-45E2C31383BC}" destId="{9A47E3FE-0761-4239-B10D-0DA3FC84F9FC}" srcOrd="0" destOrd="0" presId="urn:microsoft.com/office/officeart/2016/7/layout/LinearArrowProcessNumbered"/>
    <dgm:cxn modelId="{68E26B33-95F9-4596-BB8B-30D7E586E869}" type="presParOf" srcId="{1AFFA45C-E6C5-4DBE-968A-45E2C31383BC}" destId="{B594B866-39AC-43AB-9E00-06ED59E2E7BF}" srcOrd="1" destOrd="0" presId="urn:microsoft.com/office/officeart/2016/7/layout/LinearArrowProcessNumbered"/>
    <dgm:cxn modelId="{82CE2732-27F5-40D7-9C99-057CA5C44CBD}" type="presParOf" srcId="{B594B866-39AC-43AB-9E00-06ED59E2E7BF}" destId="{ED868D65-C782-4236-9D60-D52AEEE7D598}" srcOrd="0" destOrd="0" presId="urn:microsoft.com/office/officeart/2016/7/layout/LinearArrowProcessNumbered"/>
    <dgm:cxn modelId="{41ADC3B7-897D-4C48-A519-5AD1651E54E1}" type="presParOf" srcId="{B594B866-39AC-43AB-9E00-06ED59E2E7BF}" destId="{050A69C3-CE10-4712-962B-376433E228B9}" srcOrd="1" destOrd="0" presId="urn:microsoft.com/office/officeart/2016/7/layout/LinearArrowProcessNumbered"/>
    <dgm:cxn modelId="{A7DB5219-E16D-4E41-922E-FC2E15EF535E}" type="presParOf" srcId="{B594B866-39AC-43AB-9E00-06ED59E2E7BF}" destId="{971D8608-BB03-4465-BC1C-FAE578E22916}" srcOrd="2" destOrd="0" presId="urn:microsoft.com/office/officeart/2016/7/layout/LinearArrowProcessNumbered"/>
    <dgm:cxn modelId="{CA91362F-191A-4A65-99E6-FC75F5E5EA7F}" type="presParOf" srcId="{B594B866-39AC-43AB-9E00-06ED59E2E7BF}" destId="{F16FA40C-D68B-4DF7-B53C-7BCF1DF3498B}" srcOrd="3" destOrd="0" presId="urn:microsoft.com/office/officeart/2016/7/layout/LinearArrowProcessNumbered"/>
    <dgm:cxn modelId="{90A77A0E-622A-4D73-9485-3653980C8D66}" type="presParOf" srcId="{1AFFA45C-E6C5-4DBE-968A-45E2C31383BC}" destId="{4B209477-2904-480D-9A24-E42B758044D7}" srcOrd="2" destOrd="0" presId="urn:microsoft.com/office/officeart/2016/7/layout/LinearArrowProcessNumbered"/>
    <dgm:cxn modelId="{1A7E14EF-8579-4088-AAA1-61E76119B69A}" type="presParOf" srcId="{55B50EF8-D7CC-4DB3-9A13-12A236144876}" destId="{7C93AEFE-9F0D-4E42-8A90-65E3CADEBEB5}" srcOrd="13" destOrd="0" presId="urn:microsoft.com/office/officeart/2016/7/layout/LinearArrowProcessNumbered"/>
    <dgm:cxn modelId="{28F15873-A278-49A3-A647-9CCE4FF9899E}" type="presParOf" srcId="{55B50EF8-D7CC-4DB3-9A13-12A236144876}" destId="{B8407A78-6A98-4772-8F62-CE8A1917A50C}" srcOrd="14" destOrd="0" presId="urn:microsoft.com/office/officeart/2016/7/layout/LinearArrowProcessNumbered"/>
    <dgm:cxn modelId="{5FBE16FE-A54E-4C2D-A995-2F779B61A1AE}" type="presParOf" srcId="{B8407A78-6A98-4772-8F62-CE8A1917A50C}" destId="{C3E94300-E89F-4033-B41C-44201C7BAD63}" srcOrd="0" destOrd="0" presId="urn:microsoft.com/office/officeart/2016/7/layout/LinearArrowProcessNumbered"/>
    <dgm:cxn modelId="{F01F81A9-AD4F-47AD-91E8-79E508CA80D2}" type="presParOf" srcId="{B8407A78-6A98-4772-8F62-CE8A1917A50C}" destId="{77FDB471-8E83-4B59-9D32-88CBA70D439E}" srcOrd="1" destOrd="0" presId="urn:microsoft.com/office/officeart/2016/7/layout/LinearArrowProcessNumbered"/>
    <dgm:cxn modelId="{B31FD0BB-8434-4D92-B440-4257411B2DC9}" type="presParOf" srcId="{77FDB471-8E83-4B59-9D32-88CBA70D439E}" destId="{F1E1816D-F15E-4CF7-B2E2-6A12189B9862}" srcOrd="0" destOrd="0" presId="urn:microsoft.com/office/officeart/2016/7/layout/LinearArrowProcessNumbered"/>
    <dgm:cxn modelId="{486A963C-E287-4B77-AE29-EBC674269A58}" type="presParOf" srcId="{77FDB471-8E83-4B59-9D32-88CBA70D439E}" destId="{002D5BF0-9293-4853-87D5-3E28F220D314}" srcOrd="1" destOrd="0" presId="urn:microsoft.com/office/officeart/2016/7/layout/LinearArrowProcessNumbered"/>
    <dgm:cxn modelId="{3CD44F73-25F6-4E56-BE3C-CE32E123BC97}" type="presParOf" srcId="{77FDB471-8E83-4B59-9D32-88CBA70D439E}" destId="{11AB975B-2F22-4563-8246-3A05A8804122}" srcOrd="2" destOrd="0" presId="urn:microsoft.com/office/officeart/2016/7/layout/LinearArrowProcessNumbered"/>
    <dgm:cxn modelId="{3D41A84B-A90B-4078-9D16-34F4C12C63C2}" type="presParOf" srcId="{77FDB471-8E83-4B59-9D32-88CBA70D439E}" destId="{53E90AFE-DC4D-4E1F-8F29-25825CE408CD}" srcOrd="3" destOrd="0" presId="urn:microsoft.com/office/officeart/2016/7/layout/LinearArrowProcessNumbered"/>
    <dgm:cxn modelId="{271248E5-B2B3-475C-8DB2-AEBCD86B216E}" type="presParOf" srcId="{B8407A78-6A98-4772-8F62-CE8A1917A50C}" destId="{7C6386BD-DB21-47C2-8622-7C3B35C03623}" srcOrd="2" destOrd="0" presId="urn:microsoft.com/office/officeart/2016/7/layout/LinearArrowProcessNumbered"/>
    <dgm:cxn modelId="{26147281-0703-45DA-87D5-E60B4FE4FC56}" type="presParOf" srcId="{55B50EF8-D7CC-4DB3-9A13-12A236144876}" destId="{9AE83783-F858-412E-A3EC-7959F8889F99}" srcOrd="15" destOrd="0" presId="urn:microsoft.com/office/officeart/2016/7/layout/LinearArrowProcessNumbered"/>
    <dgm:cxn modelId="{90463D95-8579-4625-9742-B0D2DC7D6C8D}" type="presParOf" srcId="{55B50EF8-D7CC-4DB3-9A13-12A236144876}" destId="{835EBCCC-8E5E-47F0-983B-0DE344489939}" srcOrd="16" destOrd="0" presId="urn:microsoft.com/office/officeart/2016/7/layout/LinearArrowProcessNumbered"/>
    <dgm:cxn modelId="{2F5A0B25-8B3D-4A38-97FC-60E8A67C53A5}" type="presParOf" srcId="{835EBCCC-8E5E-47F0-983B-0DE344489939}" destId="{B6FBB2C1-7BD0-4815-9B50-58440558038F}" srcOrd="0" destOrd="0" presId="urn:microsoft.com/office/officeart/2016/7/layout/LinearArrowProcessNumbered"/>
    <dgm:cxn modelId="{9A28A504-2837-4897-9353-29949655D906}" type="presParOf" srcId="{835EBCCC-8E5E-47F0-983B-0DE344489939}" destId="{9CA766A3-B44E-4AD1-B24C-E1E43D1CFC33}" srcOrd="1" destOrd="0" presId="urn:microsoft.com/office/officeart/2016/7/layout/LinearArrowProcessNumbered"/>
    <dgm:cxn modelId="{D1EDD575-2503-4B40-B08C-F03BAA8CE0AF}" type="presParOf" srcId="{9CA766A3-B44E-4AD1-B24C-E1E43D1CFC33}" destId="{82451F9F-E486-4E16-9EBD-ECD83FAE794B}" srcOrd="0" destOrd="0" presId="urn:microsoft.com/office/officeart/2016/7/layout/LinearArrowProcessNumbered"/>
    <dgm:cxn modelId="{6F08AB53-B201-49DF-A693-4F72A0F8922F}" type="presParOf" srcId="{9CA766A3-B44E-4AD1-B24C-E1E43D1CFC33}" destId="{EC6D287E-7233-454E-9E32-335BB1BE520B}" srcOrd="1" destOrd="0" presId="urn:microsoft.com/office/officeart/2016/7/layout/LinearArrowProcessNumbered"/>
    <dgm:cxn modelId="{C6C44D1F-1992-49E2-9773-F26FBD47C7BC}" type="presParOf" srcId="{9CA766A3-B44E-4AD1-B24C-E1E43D1CFC33}" destId="{50CE1E42-7521-485D-8337-DF7178230504}" srcOrd="2" destOrd="0" presId="urn:microsoft.com/office/officeart/2016/7/layout/LinearArrowProcessNumbered"/>
    <dgm:cxn modelId="{49268CAC-D2D1-441F-ACCA-D33779F4C48D}" type="presParOf" srcId="{9CA766A3-B44E-4AD1-B24C-E1E43D1CFC33}" destId="{2CD1C50B-1FB5-4D9D-8E9A-793CD0E846DE}" srcOrd="3" destOrd="0" presId="urn:microsoft.com/office/officeart/2016/7/layout/LinearArrowProcessNumbered"/>
    <dgm:cxn modelId="{4020FEE0-64C1-4D8A-BAAF-39D372796477}" type="presParOf" srcId="{835EBCCC-8E5E-47F0-983B-0DE344489939}" destId="{8F23ECD3-421D-445D-B53A-70DF4EB6F320}" srcOrd="2" destOrd="0" presId="urn:microsoft.com/office/officeart/2016/7/layout/LinearArrow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6AF93D3-1EB7-46F3-855C-E38D88375E5E}"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65812ED8-C985-4051-96BB-B2BE6B749AA5}">
      <dgm:prSet custT="1"/>
      <dgm:spPr/>
      <dgm:t>
        <a:bodyPr/>
        <a:lstStyle/>
        <a:p>
          <a:pPr algn="r"/>
          <a:r>
            <a:rPr lang="ar-LB" sz="2800" dirty="0"/>
            <a:t>سوف تتشكل مجموعة ممارسين لتبادل/تشارك المعلومات والفرص.</a:t>
          </a:r>
          <a:r>
            <a:rPr lang="en-US" sz="2800" dirty="0">
              <a:latin typeface="Calibri" panose="020F0502020204030204" pitchFamily="34" charset="0"/>
              <a:cs typeface="Calibri" panose="020F0502020204030204" pitchFamily="34" charset="0"/>
            </a:rPr>
            <a:t>.</a:t>
          </a:r>
          <a:endParaRPr lang="en-US" sz="2800" dirty="0"/>
        </a:p>
      </dgm:t>
    </dgm:pt>
    <dgm:pt modelId="{44C55780-4C9D-44CC-A150-73889AAAFCAE}" type="parTrans" cxnId="{1BCDDA6A-B079-4764-ABC0-7A528BB39448}">
      <dgm:prSet/>
      <dgm:spPr/>
      <dgm:t>
        <a:bodyPr/>
        <a:lstStyle/>
        <a:p>
          <a:endParaRPr lang="en-US" sz="2800"/>
        </a:p>
      </dgm:t>
    </dgm:pt>
    <dgm:pt modelId="{9236DD06-6B2F-4A90-B5E8-03270B63356E}" type="sibTrans" cxnId="{1BCDDA6A-B079-4764-ABC0-7A528BB39448}">
      <dgm:prSet/>
      <dgm:spPr/>
      <dgm:t>
        <a:bodyPr/>
        <a:lstStyle/>
        <a:p>
          <a:endParaRPr lang="en-US" sz="2800"/>
        </a:p>
      </dgm:t>
    </dgm:pt>
    <dgm:pt modelId="{8DED31E9-E141-44A1-9AEC-F5BB878FE575}">
      <dgm:prSet custT="1"/>
      <dgm:spPr/>
      <dgm:t>
        <a:bodyPr/>
        <a:lstStyle/>
        <a:p>
          <a:pPr algn="r"/>
          <a:r>
            <a:rPr lang="ar-LB" sz="2800" dirty="0"/>
            <a:t>فرص للترابط مع الوكالات الإنسانية.</a:t>
          </a:r>
          <a:endParaRPr lang="en-US" sz="2800" b="1" dirty="0">
            <a:solidFill>
              <a:srgbClr val="0070C0"/>
            </a:solidFill>
          </a:endParaRPr>
        </a:p>
      </dgm:t>
    </dgm:pt>
    <dgm:pt modelId="{66A14EA4-92CE-4319-9477-A24DA85C1614}" type="parTrans" cxnId="{CC8F5568-1470-4A97-B1BC-C90EF6807C31}">
      <dgm:prSet/>
      <dgm:spPr/>
      <dgm:t>
        <a:bodyPr/>
        <a:lstStyle/>
        <a:p>
          <a:endParaRPr lang="en-US" sz="2800"/>
        </a:p>
      </dgm:t>
    </dgm:pt>
    <dgm:pt modelId="{73805B54-9281-4BFA-B009-F2055E3D2117}" type="sibTrans" cxnId="{CC8F5568-1470-4A97-B1BC-C90EF6807C31}">
      <dgm:prSet/>
      <dgm:spPr/>
      <dgm:t>
        <a:bodyPr/>
        <a:lstStyle/>
        <a:p>
          <a:endParaRPr lang="en-US" sz="2800"/>
        </a:p>
      </dgm:t>
    </dgm:pt>
    <dgm:pt modelId="{D3B0F1CB-75E1-4AA1-9F2E-24CB387E4A1C}">
      <dgm:prSet custT="1"/>
      <dgm:spPr/>
      <dgm:t>
        <a:bodyPr/>
        <a:lstStyle/>
        <a:p>
          <a:pPr algn="r"/>
          <a:r>
            <a:rPr lang="ar-LB" sz="2800" dirty="0"/>
            <a:t>تدريبات بريدج التالية حول المادة 11.</a:t>
          </a:r>
          <a:endParaRPr lang="en-US" sz="2800" dirty="0">
            <a:highlight>
              <a:srgbClr val="FFFF00"/>
            </a:highlight>
          </a:endParaRPr>
        </a:p>
      </dgm:t>
    </dgm:pt>
    <dgm:pt modelId="{10F67BC5-1C11-4FAE-91F2-F4446D9752B5}" type="parTrans" cxnId="{0938D466-71A9-4C5A-B587-D6D34E26ACD5}">
      <dgm:prSet/>
      <dgm:spPr/>
      <dgm:t>
        <a:bodyPr/>
        <a:lstStyle/>
        <a:p>
          <a:endParaRPr lang="en-US" sz="2800"/>
        </a:p>
      </dgm:t>
    </dgm:pt>
    <dgm:pt modelId="{CF63BEA3-31B1-4E2E-BF0B-81F89CCCE254}" type="sibTrans" cxnId="{0938D466-71A9-4C5A-B587-D6D34E26ACD5}">
      <dgm:prSet/>
      <dgm:spPr/>
      <dgm:t>
        <a:bodyPr/>
        <a:lstStyle/>
        <a:p>
          <a:endParaRPr lang="en-US" sz="2800"/>
        </a:p>
      </dgm:t>
    </dgm:pt>
    <dgm:pt modelId="{D923E5D1-577B-3947-A14C-B638CEC6DB51}">
      <dgm:prSet custT="1"/>
      <dgm:spPr/>
      <dgm:t>
        <a:bodyPr/>
        <a:lstStyle/>
        <a:p>
          <a:pPr algn="r">
            <a:buFont typeface="Symbol" panose="05050102010706020507" pitchFamily="18" charset="2"/>
            <a:buChar char=""/>
          </a:pPr>
          <a:r>
            <a:rPr lang="ar-LB" sz="2800" dirty="0"/>
            <a:t>فرص تنمية وتطوير قدرة جمعيات الأشخاص ذوي الإعاقة والمجموعة المرجعية للإعاقة.</a:t>
          </a:r>
          <a:endParaRPr lang="en-US" sz="2800" b="1" dirty="0">
            <a:solidFill>
              <a:srgbClr val="0070C0"/>
            </a:solidFill>
          </a:endParaRPr>
        </a:p>
      </dgm:t>
    </dgm:pt>
    <dgm:pt modelId="{CFF341B2-506F-514C-BA20-119E63C5F3B3}" type="parTrans" cxnId="{ABF96AA7-4E47-764F-810A-FF660411EF91}">
      <dgm:prSet/>
      <dgm:spPr/>
      <dgm:t>
        <a:bodyPr/>
        <a:lstStyle/>
        <a:p>
          <a:endParaRPr lang="en-US" sz="2800"/>
        </a:p>
      </dgm:t>
    </dgm:pt>
    <dgm:pt modelId="{9397D06B-6578-4A4A-BF09-A3E9C1281B63}" type="sibTrans" cxnId="{ABF96AA7-4E47-764F-810A-FF660411EF91}">
      <dgm:prSet/>
      <dgm:spPr/>
      <dgm:t>
        <a:bodyPr/>
        <a:lstStyle/>
        <a:p>
          <a:endParaRPr lang="en-US" sz="2800"/>
        </a:p>
      </dgm:t>
    </dgm:pt>
    <dgm:pt modelId="{170F63A6-99E5-4534-A8F7-0C01ADA5E9A3}" type="pres">
      <dgm:prSet presAssocID="{26AF93D3-1EB7-46F3-855C-E38D88375E5E}" presName="vert0" presStyleCnt="0">
        <dgm:presLayoutVars>
          <dgm:dir/>
          <dgm:animOne val="branch"/>
          <dgm:animLvl val="lvl"/>
        </dgm:presLayoutVars>
      </dgm:prSet>
      <dgm:spPr/>
    </dgm:pt>
    <dgm:pt modelId="{6E6EF9CE-5F90-4445-A1AA-11D2C8E1415F}" type="pres">
      <dgm:prSet presAssocID="{65812ED8-C985-4051-96BB-B2BE6B749AA5}" presName="thickLine" presStyleLbl="alignNode1" presStyleIdx="0" presStyleCnt="4"/>
      <dgm:spPr/>
    </dgm:pt>
    <dgm:pt modelId="{9B7865BE-7323-4A93-893E-32F543F6E416}" type="pres">
      <dgm:prSet presAssocID="{65812ED8-C985-4051-96BB-B2BE6B749AA5}" presName="horz1" presStyleCnt="0"/>
      <dgm:spPr/>
    </dgm:pt>
    <dgm:pt modelId="{4BA0DC15-22D1-4C61-928E-41086480B8E4}" type="pres">
      <dgm:prSet presAssocID="{65812ED8-C985-4051-96BB-B2BE6B749AA5}" presName="tx1" presStyleLbl="revTx" presStyleIdx="0" presStyleCnt="4"/>
      <dgm:spPr/>
    </dgm:pt>
    <dgm:pt modelId="{F98CB6C8-AA29-4FCD-806B-B785DA803E64}" type="pres">
      <dgm:prSet presAssocID="{65812ED8-C985-4051-96BB-B2BE6B749AA5}" presName="vert1" presStyleCnt="0"/>
      <dgm:spPr/>
    </dgm:pt>
    <dgm:pt modelId="{0F742BBA-AE58-4E4B-9632-A9E4F2EB6B86}" type="pres">
      <dgm:prSet presAssocID="{8DED31E9-E141-44A1-9AEC-F5BB878FE575}" presName="thickLine" presStyleLbl="alignNode1" presStyleIdx="1" presStyleCnt="4"/>
      <dgm:spPr/>
    </dgm:pt>
    <dgm:pt modelId="{592B478C-8EFF-4D44-BABA-E846B452D7B5}" type="pres">
      <dgm:prSet presAssocID="{8DED31E9-E141-44A1-9AEC-F5BB878FE575}" presName="horz1" presStyleCnt="0"/>
      <dgm:spPr/>
    </dgm:pt>
    <dgm:pt modelId="{79E9366A-0007-4AD9-8243-9C5DB13CF315}" type="pres">
      <dgm:prSet presAssocID="{8DED31E9-E141-44A1-9AEC-F5BB878FE575}" presName="tx1" presStyleLbl="revTx" presStyleIdx="1" presStyleCnt="4"/>
      <dgm:spPr/>
    </dgm:pt>
    <dgm:pt modelId="{ECA7F86C-BCED-4090-9C83-04BE6DA439A3}" type="pres">
      <dgm:prSet presAssocID="{8DED31E9-E141-44A1-9AEC-F5BB878FE575}" presName="vert1" presStyleCnt="0"/>
      <dgm:spPr/>
    </dgm:pt>
    <dgm:pt modelId="{76737A0E-EF86-4A47-94C5-BD99E168152F}" type="pres">
      <dgm:prSet presAssocID="{D3B0F1CB-75E1-4AA1-9F2E-24CB387E4A1C}" presName="thickLine" presStyleLbl="alignNode1" presStyleIdx="2" presStyleCnt="4"/>
      <dgm:spPr/>
    </dgm:pt>
    <dgm:pt modelId="{80C26FB2-6A4B-4407-A4CE-7CF820ABF911}" type="pres">
      <dgm:prSet presAssocID="{D3B0F1CB-75E1-4AA1-9F2E-24CB387E4A1C}" presName="horz1" presStyleCnt="0"/>
      <dgm:spPr/>
    </dgm:pt>
    <dgm:pt modelId="{2C2BB1FE-0434-4CE7-9276-F234EBFBB634}" type="pres">
      <dgm:prSet presAssocID="{D3B0F1CB-75E1-4AA1-9F2E-24CB387E4A1C}" presName="tx1" presStyleLbl="revTx" presStyleIdx="2" presStyleCnt="4"/>
      <dgm:spPr/>
    </dgm:pt>
    <dgm:pt modelId="{281F209C-14F9-4F8C-B61F-A5ED7EF8B0D2}" type="pres">
      <dgm:prSet presAssocID="{D3B0F1CB-75E1-4AA1-9F2E-24CB387E4A1C}" presName="vert1" presStyleCnt="0"/>
      <dgm:spPr/>
    </dgm:pt>
    <dgm:pt modelId="{6513F8FB-BFEB-7C45-9875-C8D858D2AFE8}" type="pres">
      <dgm:prSet presAssocID="{D923E5D1-577B-3947-A14C-B638CEC6DB51}" presName="thickLine" presStyleLbl="alignNode1" presStyleIdx="3" presStyleCnt="4"/>
      <dgm:spPr/>
    </dgm:pt>
    <dgm:pt modelId="{22D4295B-E020-9148-B7F4-6F6A04F7C8A2}" type="pres">
      <dgm:prSet presAssocID="{D923E5D1-577B-3947-A14C-B638CEC6DB51}" presName="horz1" presStyleCnt="0"/>
      <dgm:spPr/>
    </dgm:pt>
    <dgm:pt modelId="{CD4EE227-6742-6145-90E1-0CF013CB8984}" type="pres">
      <dgm:prSet presAssocID="{D923E5D1-577B-3947-A14C-B638CEC6DB51}" presName="tx1" presStyleLbl="revTx" presStyleIdx="3" presStyleCnt="4"/>
      <dgm:spPr/>
    </dgm:pt>
    <dgm:pt modelId="{1EDD2130-B737-E54F-91BB-CB2C3B625B4C}" type="pres">
      <dgm:prSet presAssocID="{D923E5D1-577B-3947-A14C-B638CEC6DB51}" presName="vert1" presStyleCnt="0"/>
      <dgm:spPr/>
    </dgm:pt>
  </dgm:ptLst>
  <dgm:cxnLst>
    <dgm:cxn modelId="{4F94C509-8316-496C-A4BF-7A1BF31A9235}" type="presOf" srcId="{8DED31E9-E141-44A1-9AEC-F5BB878FE575}" destId="{79E9366A-0007-4AD9-8243-9C5DB13CF315}" srcOrd="0" destOrd="0" presId="urn:microsoft.com/office/officeart/2008/layout/LinedList"/>
    <dgm:cxn modelId="{8F2CCD0D-2ED9-A64A-BE08-BF2BB7A48627}" type="presOf" srcId="{D923E5D1-577B-3947-A14C-B638CEC6DB51}" destId="{CD4EE227-6742-6145-90E1-0CF013CB8984}" srcOrd="0" destOrd="0" presId="urn:microsoft.com/office/officeart/2008/layout/LinedList"/>
    <dgm:cxn modelId="{CDC03D3E-F56E-45D8-AF48-25679674FE79}" type="presOf" srcId="{26AF93D3-1EB7-46F3-855C-E38D88375E5E}" destId="{170F63A6-99E5-4534-A8F7-0C01ADA5E9A3}" srcOrd="0" destOrd="0" presId="urn:microsoft.com/office/officeart/2008/layout/LinedList"/>
    <dgm:cxn modelId="{0E14CD48-DFBA-458D-ACAE-CB68FED2AF69}" type="presOf" srcId="{D3B0F1CB-75E1-4AA1-9F2E-24CB387E4A1C}" destId="{2C2BB1FE-0434-4CE7-9276-F234EBFBB634}" srcOrd="0" destOrd="0" presId="urn:microsoft.com/office/officeart/2008/layout/LinedList"/>
    <dgm:cxn modelId="{0938D466-71A9-4C5A-B587-D6D34E26ACD5}" srcId="{26AF93D3-1EB7-46F3-855C-E38D88375E5E}" destId="{D3B0F1CB-75E1-4AA1-9F2E-24CB387E4A1C}" srcOrd="2" destOrd="0" parTransId="{10F67BC5-1C11-4FAE-91F2-F4446D9752B5}" sibTransId="{CF63BEA3-31B1-4E2E-BF0B-81F89CCCE254}"/>
    <dgm:cxn modelId="{CC8F5568-1470-4A97-B1BC-C90EF6807C31}" srcId="{26AF93D3-1EB7-46F3-855C-E38D88375E5E}" destId="{8DED31E9-E141-44A1-9AEC-F5BB878FE575}" srcOrd="1" destOrd="0" parTransId="{66A14EA4-92CE-4319-9477-A24DA85C1614}" sibTransId="{73805B54-9281-4BFA-B009-F2055E3D2117}"/>
    <dgm:cxn modelId="{1BCDDA6A-B079-4764-ABC0-7A528BB39448}" srcId="{26AF93D3-1EB7-46F3-855C-E38D88375E5E}" destId="{65812ED8-C985-4051-96BB-B2BE6B749AA5}" srcOrd="0" destOrd="0" parTransId="{44C55780-4C9D-44CC-A150-73889AAAFCAE}" sibTransId="{9236DD06-6B2F-4A90-B5E8-03270B63356E}"/>
    <dgm:cxn modelId="{44FCD395-46A4-432D-96C0-B462F5733EF8}" type="presOf" srcId="{65812ED8-C985-4051-96BB-B2BE6B749AA5}" destId="{4BA0DC15-22D1-4C61-928E-41086480B8E4}" srcOrd="0" destOrd="0" presId="urn:microsoft.com/office/officeart/2008/layout/LinedList"/>
    <dgm:cxn modelId="{ABF96AA7-4E47-764F-810A-FF660411EF91}" srcId="{26AF93D3-1EB7-46F3-855C-E38D88375E5E}" destId="{D923E5D1-577B-3947-A14C-B638CEC6DB51}" srcOrd="3" destOrd="0" parTransId="{CFF341B2-506F-514C-BA20-119E63C5F3B3}" sibTransId="{9397D06B-6578-4A4A-BF09-A3E9C1281B63}"/>
    <dgm:cxn modelId="{DA3DB7DD-61F1-4891-9515-92CDDBAE42E8}" type="presParOf" srcId="{170F63A6-99E5-4534-A8F7-0C01ADA5E9A3}" destId="{6E6EF9CE-5F90-4445-A1AA-11D2C8E1415F}" srcOrd="0" destOrd="0" presId="urn:microsoft.com/office/officeart/2008/layout/LinedList"/>
    <dgm:cxn modelId="{2D286715-4230-47A1-9590-DBFE6A2E7D6A}" type="presParOf" srcId="{170F63A6-99E5-4534-A8F7-0C01ADA5E9A3}" destId="{9B7865BE-7323-4A93-893E-32F543F6E416}" srcOrd="1" destOrd="0" presId="urn:microsoft.com/office/officeart/2008/layout/LinedList"/>
    <dgm:cxn modelId="{05F82ACF-E20E-4094-B7AF-F2E373101DC4}" type="presParOf" srcId="{9B7865BE-7323-4A93-893E-32F543F6E416}" destId="{4BA0DC15-22D1-4C61-928E-41086480B8E4}" srcOrd="0" destOrd="0" presId="urn:microsoft.com/office/officeart/2008/layout/LinedList"/>
    <dgm:cxn modelId="{C9C8769D-58B2-4F4C-938D-0F244E61C2A8}" type="presParOf" srcId="{9B7865BE-7323-4A93-893E-32F543F6E416}" destId="{F98CB6C8-AA29-4FCD-806B-B785DA803E64}" srcOrd="1" destOrd="0" presId="urn:microsoft.com/office/officeart/2008/layout/LinedList"/>
    <dgm:cxn modelId="{D4833B7F-5C50-4296-827F-2B3C96C82517}" type="presParOf" srcId="{170F63A6-99E5-4534-A8F7-0C01ADA5E9A3}" destId="{0F742BBA-AE58-4E4B-9632-A9E4F2EB6B86}" srcOrd="2" destOrd="0" presId="urn:microsoft.com/office/officeart/2008/layout/LinedList"/>
    <dgm:cxn modelId="{997574E2-7A2C-4726-B01D-80C818DDFA19}" type="presParOf" srcId="{170F63A6-99E5-4534-A8F7-0C01ADA5E9A3}" destId="{592B478C-8EFF-4D44-BABA-E846B452D7B5}" srcOrd="3" destOrd="0" presId="urn:microsoft.com/office/officeart/2008/layout/LinedList"/>
    <dgm:cxn modelId="{C1E4838E-E1BB-40AC-A3F5-48B05C27302D}" type="presParOf" srcId="{592B478C-8EFF-4D44-BABA-E846B452D7B5}" destId="{79E9366A-0007-4AD9-8243-9C5DB13CF315}" srcOrd="0" destOrd="0" presId="urn:microsoft.com/office/officeart/2008/layout/LinedList"/>
    <dgm:cxn modelId="{6A783495-16E7-4798-B280-54A4F6DBA846}" type="presParOf" srcId="{592B478C-8EFF-4D44-BABA-E846B452D7B5}" destId="{ECA7F86C-BCED-4090-9C83-04BE6DA439A3}" srcOrd="1" destOrd="0" presId="urn:microsoft.com/office/officeart/2008/layout/LinedList"/>
    <dgm:cxn modelId="{750CD91A-705E-4530-921E-FE98E14918AA}" type="presParOf" srcId="{170F63A6-99E5-4534-A8F7-0C01ADA5E9A3}" destId="{76737A0E-EF86-4A47-94C5-BD99E168152F}" srcOrd="4" destOrd="0" presId="urn:microsoft.com/office/officeart/2008/layout/LinedList"/>
    <dgm:cxn modelId="{DDAA1261-B5B4-4F75-9712-D84431F5AE2A}" type="presParOf" srcId="{170F63A6-99E5-4534-A8F7-0C01ADA5E9A3}" destId="{80C26FB2-6A4B-4407-A4CE-7CF820ABF911}" srcOrd="5" destOrd="0" presId="urn:microsoft.com/office/officeart/2008/layout/LinedList"/>
    <dgm:cxn modelId="{33CB5EAB-2FF3-46E3-98E1-BF5819D22A55}" type="presParOf" srcId="{80C26FB2-6A4B-4407-A4CE-7CF820ABF911}" destId="{2C2BB1FE-0434-4CE7-9276-F234EBFBB634}" srcOrd="0" destOrd="0" presId="urn:microsoft.com/office/officeart/2008/layout/LinedList"/>
    <dgm:cxn modelId="{EF460D0C-4FC7-4A42-A772-1AA9569C18B9}" type="presParOf" srcId="{80C26FB2-6A4B-4407-A4CE-7CF820ABF911}" destId="{281F209C-14F9-4F8C-B61F-A5ED7EF8B0D2}" srcOrd="1" destOrd="0" presId="urn:microsoft.com/office/officeart/2008/layout/LinedList"/>
    <dgm:cxn modelId="{7CBE1DD3-4BE6-E84A-9D45-1CB6AC149173}" type="presParOf" srcId="{170F63A6-99E5-4534-A8F7-0C01ADA5E9A3}" destId="{6513F8FB-BFEB-7C45-9875-C8D858D2AFE8}" srcOrd="6" destOrd="0" presId="urn:microsoft.com/office/officeart/2008/layout/LinedList"/>
    <dgm:cxn modelId="{FA08D9D5-2B76-264C-B798-96506A85A272}" type="presParOf" srcId="{170F63A6-99E5-4534-A8F7-0C01ADA5E9A3}" destId="{22D4295B-E020-9148-B7F4-6F6A04F7C8A2}" srcOrd="7" destOrd="0" presId="urn:microsoft.com/office/officeart/2008/layout/LinedList"/>
    <dgm:cxn modelId="{6DE82DB9-DC91-2D4B-BF18-81853B99818F}" type="presParOf" srcId="{22D4295B-E020-9148-B7F4-6F6A04F7C8A2}" destId="{CD4EE227-6742-6145-90E1-0CF013CB8984}" srcOrd="0" destOrd="0" presId="urn:microsoft.com/office/officeart/2008/layout/LinedList"/>
    <dgm:cxn modelId="{EE006294-2E62-1949-A1BB-EACFDA8D18C3}" type="presParOf" srcId="{22D4295B-E020-9148-B7F4-6F6A04F7C8A2}" destId="{1EDD2130-B737-E54F-91BB-CB2C3B625B4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AF93D3-1EB7-46F3-855C-E38D88375E5E}"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65812ED8-C985-4051-96BB-B2BE6B749AA5}">
      <dgm:prSet/>
      <dgm:spPr/>
      <dgm:t>
        <a:bodyPr/>
        <a:lstStyle/>
        <a:p>
          <a:pPr algn="r"/>
          <a:r>
            <a:rPr lang="ar-LB" b="1" dirty="0">
              <a:solidFill>
                <a:srgbClr val="0070C0"/>
              </a:solidFill>
            </a:rPr>
            <a:t>النزوح</a:t>
          </a:r>
          <a:r>
            <a:rPr lang="ar-LB" dirty="0"/>
            <a:t>: قد يضطر السكان المتأثرون/المتضررون إلى الهرب من مساكنهم إلى مناطق مختلفة من البلاد طلبا للسلامة (يعرفون بالنازحين) (</a:t>
          </a:r>
          <a:r>
            <a:rPr lang="ar-LB" b="1" dirty="0">
              <a:highlight>
                <a:srgbClr val="FFFF00"/>
              </a:highlight>
            </a:rPr>
            <a:t>مثال من الإقليم أو المنطقة</a:t>
          </a:r>
          <a:r>
            <a:rPr lang="ar-LB" dirty="0"/>
            <a:t>) أو عبر الحدود إلى دولة أخرى (يعرَفون باللاجئين) (</a:t>
          </a:r>
          <a:r>
            <a:rPr lang="ar-LB" b="1" dirty="0">
              <a:highlight>
                <a:srgbClr val="FFFF00"/>
              </a:highlight>
            </a:rPr>
            <a:t>مثال من الإقليم أو المنطقة</a:t>
          </a:r>
          <a:r>
            <a:rPr lang="ar-LB" dirty="0"/>
            <a:t>)؛</a:t>
          </a:r>
          <a:endParaRPr lang="en-US" dirty="0"/>
        </a:p>
      </dgm:t>
    </dgm:pt>
    <dgm:pt modelId="{44C55780-4C9D-44CC-A150-73889AAAFCAE}" type="parTrans" cxnId="{1BCDDA6A-B079-4764-ABC0-7A528BB39448}">
      <dgm:prSet/>
      <dgm:spPr/>
      <dgm:t>
        <a:bodyPr/>
        <a:lstStyle/>
        <a:p>
          <a:endParaRPr lang="en-US"/>
        </a:p>
      </dgm:t>
    </dgm:pt>
    <dgm:pt modelId="{9236DD06-6B2F-4A90-B5E8-03270B63356E}" type="sibTrans" cxnId="{1BCDDA6A-B079-4764-ABC0-7A528BB39448}">
      <dgm:prSet/>
      <dgm:spPr/>
      <dgm:t>
        <a:bodyPr/>
        <a:lstStyle/>
        <a:p>
          <a:endParaRPr lang="en-US"/>
        </a:p>
      </dgm:t>
    </dgm:pt>
    <dgm:pt modelId="{8DED31E9-E141-44A1-9AEC-F5BB878FE575}">
      <dgm:prSet/>
      <dgm:spPr/>
      <dgm:t>
        <a:bodyPr/>
        <a:lstStyle/>
        <a:p>
          <a:pPr algn="r"/>
          <a:r>
            <a:rPr lang="ar-LB" b="1" dirty="0">
              <a:solidFill>
                <a:srgbClr val="0070C0"/>
              </a:solidFill>
            </a:rPr>
            <a:t>تدمير المساكن والبنية التحتية</a:t>
          </a:r>
          <a:r>
            <a:rPr lang="ar-LB" dirty="0">
              <a:solidFill>
                <a:srgbClr val="0070C0"/>
              </a:solidFill>
            </a:rPr>
            <a:t>: </a:t>
          </a:r>
          <a:r>
            <a:rPr lang="ar-LB" dirty="0"/>
            <a:t>ربما فقد السكان المتضررون مساكنهم وممتلكاتهم والبنية التحتية الأساسية، إذ قد تُدمَّر شبكات المياه والصرف الصحي (</a:t>
          </a:r>
          <a:r>
            <a:rPr lang="ar-LB" b="1" dirty="0">
              <a:highlight>
                <a:srgbClr val="FFFF00"/>
              </a:highlight>
            </a:rPr>
            <a:t>مثال على ما يحتمل أن يبدو الوضع</a:t>
          </a:r>
          <a:r>
            <a:rPr lang="ar-LB" dirty="0"/>
            <a:t>)</a:t>
          </a:r>
          <a:endParaRPr lang="en-US" b="1" i="1" dirty="0">
            <a:highlight>
              <a:srgbClr val="FFFF00"/>
            </a:highlight>
          </a:endParaRPr>
        </a:p>
      </dgm:t>
    </dgm:pt>
    <dgm:pt modelId="{66A14EA4-92CE-4319-9477-A24DA85C1614}" type="parTrans" cxnId="{CC8F5568-1470-4A97-B1BC-C90EF6807C31}">
      <dgm:prSet/>
      <dgm:spPr/>
      <dgm:t>
        <a:bodyPr/>
        <a:lstStyle/>
        <a:p>
          <a:endParaRPr lang="en-US"/>
        </a:p>
      </dgm:t>
    </dgm:pt>
    <dgm:pt modelId="{73805B54-9281-4BFA-B009-F2055E3D2117}" type="sibTrans" cxnId="{CC8F5568-1470-4A97-B1BC-C90EF6807C31}">
      <dgm:prSet/>
      <dgm:spPr/>
      <dgm:t>
        <a:bodyPr/>
        <a:lstStyle/>
        <a:p>
          <a:endParaRPr lang="en-US"/>
        </a:p>
      </dgm:t>
    </dgm:pt>
    <dgm:pt modelId="{D3B0F1CB-75E1-4AA1-9F2E-24CB387E4A1C}">
      <dgm:prSet/>
      <dgm:spPr/>
      <dgm:t>
        <a:bodyPr/>
        <a:lstStyle/>
        <a:p>
          <a:pPr algn="r"/>
          <a:r>
            <a:rPr lang="ar-LB" b="1" dirty="0">
              <a:solidFill>
                <a:srgbClr val="0070C0"/>
              </a:solidFill>
            </a:rPr>
            <a:t>التشويش في الشبكات الاجتماعية:</a:t>
          </a:r>
          <a:r>
            <a:rPr lang="ar-LB" dirty="0">
              <a:solidFill>
                <a:srgbClr val="0070C0"/>
              </a:solidFill>
            </a:rPr>
            <a:t> </a:t>
          </a:r>
          <a:r>
            <a:rPr lang="ar-LB" dirty="0"/>
            <a:t>عندما ينزح الناس أو ينقسمون أو ينفصلون بفعل النزاعات، الشبكات الاجتماعية المساندة (</a:t>
          </a:r>
          <a:r>
            <a:rPr lang="ar-LB" b="1" dirty="0">
              <a:highlight>
                <a:srgbClr val="FFFF00"/>
              </a:highlight>
            </a:rPr>
            <a:t>مثال على الشبكات الاجتماعية، المساجد، الكنائس والمعابد</a:t>
          </a:r>
          <a:r>
            <a:rPr lang="ar-LB" dirty="0"/>
            <a:t>) قد تنهار وقد تنفصل العائلات والأسر</a:t>
          </a:r>
          <a:endParaRPr lang="en-US" dirty="0"/>
        </a:p>
      </dgm:t>
    </dgm:pt>
    <dgm:pt modelId="{10F67BC5-1C11-4FAE-91F2-F4446D9752B5}" type="parTrans" cxnId="{0938D466-71A9-4C5A-B587-D6D34E26ACD5}">
      <dgm:prSet/>
      <dgm:spPr/>
      <dgm:t>
        <a:bodyPr/>
        <a:lstStyle/>
        <a:p>
          <a:endParaRPr lang="en-US"/>
        </a:p>
      </dgm:t>
    </dgm:pt>
    <dgm:pt modelId="{CF63BEA3-31B1-4E2E-BF0B-81F89CCCE254}" type="sibTrans" cxnId="{0938D466-71A9-4C5A-B587-D6D34E26ACD5}">
      <dgm:prSet/>
      <dgm:spPr/>
      <dgm:t>
        <a:bodyPr/>
        <a:lstStyle/>
        <a:p>
          <a:endParaRPr lang="en-US"/>
        </a:p>
      </dgm:t>
    </dgm:pt>
    <dgm:pt modelId="{170F63A6-99E5-4534-A8F7-0C01ADA5E9A3}" type="pres">
      <dgm:prSet presAssocID="{26AF93D3-1EB7-46F3-855C-E38D88375E5E}" presName="vert0" presStyleCnt="0">
        <dgm:presLayoutVars>
          <dgm:dir/>
          <dgm:animOne val="branch"/>
          <dgm:animLvl val="lvl"/>
        </dgm:presLayoutVars>
      </dgm:prSet>
      <dgm:spPr/>
    </dgm:pt>
    <dgm:pt modelId="{6E6EF9CE-5F90-4445-A1AA-11D2C8E1415F}" type="pres">
      <dgm:prSet presAssocID="{65812ED8-C985-4051-96BB-B2BE6B749AA5}" presName="thickLine" presStyleLbl="alignNode1" presStyleIdx="0" presStyleCnt="3"/>
      <dgm:spPr/>
    </dgm:pt>
    <dgm:pt modelId="{9B7865BE-7323-4A93-893E-32F543F6E416}" type="pres">
      <dgm:prSet presAssocID="{65812ED8-C985-4051-96BB-B2BE6B749AA5}" presName="horz1" presStyleCnt="0"/>
      <dgm:spPr/>
    </dgm:pt>
    <dgm:pt modelId="{4BA0DC15-22D1-4C61-928E-41086480B8E4}" type="pres">
      <dgm:prSet presAssocID="{65812ED8-C985-4051-96BB-B2BE6B749AA5}" presName="tx1" presStyleLbl="revTx" presStyleIdx="0" presStyleCnt="3"/>
      <dgm:spPr/>
    </dgm:pt>
    <dgm:pt modelId="{F98CB6C8-AA29-4FCD-806B-B785DA803E64}" type="pres">
      <dgm:prSet presAssocID="{65812ED8-C985-4051-96BB-B2BE6B749AA5}" presName="vert1" presStyleCnt="0"/>
      <dgm:spPr/>
    </dgm:pt>
    <dgm:pt modelId="{0F742BBA-AE58-4E4B-9632-A9E4F2EB6B86}" type="pres">
      <dgm:prSet presAssocID="{8DED31E9-E141-44A1-9AEC-F5BB878FE575}" presName="thickLine" presStyleLbl="alignNode1" presStyleIdx="1" presStyleCnt="3"/>
      <dgm:spPr/>
    </dgm:pt>
    <dgm:pt modelId="{592B478C-8EFF-4D44-BABA-E846B452D7B5}" type="pres">
      <dgm:prSet presAssocID="{8DED31E9-E141-44A1-9AEC-F5BB878FE575}" presName="horz1" presStyleCnt="0"/>
      <dgm:spPr/>
    </dgm:pt>
    <dgm:pt modelId="{79E9366A-0007-4AD9-8243-9C5DB13CF315}" type="pres">
      <dgm:prSet presAssocID="{8DED31E9-E141-44A1-9AEC-F5BB878FE575}" presName="tx1" presStyleLbl="revTx" presStyleIdx="1" presStyleCnt="3"/>
      <dgm:spPr/>
    </dgm:pt>
    <dgm:pt modelId="{ECA7F86C-BCED-4090-9C83-04BE6DA439A3}" type="pres">
      <dgm:prSet presAssocID="{8DED31E9-E141-44A1-9AEC-F5BB878FE575}" presName="vert1" presStyleCnt="0"/>
      <dgm:spPr/>
    </dgm:pt>
    <dgm:pt modelId="{76737A0E-EF86-4A47-94C5-BD99E168152F}" type="pres">
      <dgm:prSet presAssocID="{D3B0F1CB-75E1-4AA1-9F2E-24CB387E4A1C}" presName="thickLine" presStyleLbl="alignNode1" presStyleIdx="2" presStyleCnt="3"/>
      <dgm:spPr/>
    </dgm:pt>
    <dgm:pt modelId="{80C26FB2-6A4B-4407-A4CE-7CF820ABF911}" type="pres">
      <dgm:prSet presAssocID="{D3B0F1CB-75E1-4AA1-9F2E-24CB387E4A1C}" presName="horz1" presStyleCnt="0"/>
      <dgm:spPr/>
    </dgm:pt>
    <dgm:pt modelId="{2C2BB1FE-0434-4CE7-9276-F234EBFBB634}" type="pres">
      <dgm:prSet presAssocID="{D3B0F1CB-75E1-4AA1-9F2E-24CB387E4A1C}" presName="tx1" presStyleLbl="revTx" presStyleIdx="2" presStyleCnt="3"/>
      <dgm:spPr/>
    </dgm:pt>
    <dgm:pt modelId="{281F209C-14F9-4F8C-B61F-A5ED7EF8B0D2}" type="pres">
      <dgm:prSet presAssocID="{D3B0F1CB-75E1-4AA1-9F2E-24CB387E4A1C}" presName="vert1" presStyleCnt="0"/>
      <dgm:spPr/>
    </dgm:pt>
  </dgm:ptLst>
  <dgm:cxnLst>
    <dgm:cxn modelId="{4F94C509-8316-496C-A4BF-7A1BF31A9235}" type="presOf" srcId="{8DED31E9-E141-44A1-9AEC-F5BB878FE575}" destId="{79E9366A-0007-4AD9-8243-9C5DB13CF315}" srcOrd="0" destOrd="0" presId="urn:microsoft.com/office/officeart/2008/layout/LinedList"/>
    <dgm:cxn modelId="{CDC03D3E-F56E-45D8-AF48-25679674FE79}" type="presOf" srcId="{26AF93D3-1EB7-46F3-855C-E38D88375E5E}" destId="{170F63A6-99E5-4534-A8F7-0C01ADA5E9A3}" srcOrd="0" destOrd="0" presId="urn:microsoft.com/office/officeart/2008/layout/LinedList"/>
    <dgm:cxn modelId="{0E14CD48-DFBA-458D-ACAE-CB68FED2AF69}" type="presOf" srcId="{D3B0F1CB-75E1-4AA1-9F2E-24CB387E4A1C}" destId="{2C2BB1FE-0434-4CE7-9276-F234EBFBB634}" srcOrd="0" destOrd="0" presId="urn:microsoft.com/office/officeart/2008/layout/LinedList"/>
    <dgm:cxn modelId="{0938D466-71A9-4C5A-B587-D6D34E26ACD5}" srcId="{26AF93D3-1EB7-46F3-855C-E38D88375E5E}" destId="{D3B0F1CB-75E1-4AA1-9F2E-24CB387E4A1C}" srcOrd="2" destOrd="0" parTransId="{10F67BC5-1C11-4FAE-91F2-F4446D9752B5}" sibTransId="{CF63BEA3-31B1-4E2E-BF0B-81F89CCCE254}"/>
    <dgm:cxn modelId="{CC8F5568-1470-4A97-B1BC-C90EF6807C31}" srcId="{26AF93D3-1EB7-46F3-855C-E38D88375E5E}" destId="{8DED31E9-E141-44A1-9AEC-F5BB878FE575}" srcOrd="1" destOrd="0" parTransId="{66A14EA4-92CE-4319-9477-A24DA85C1614}" sibTransId="{73805B54-9281-4BFA-B009-F2055E3D2117}"/>
    <dgm:cxn modelId="{1BCDDA6A-B079-4764-ABC0-7A528BB39448}" srcId="{26AF93D3-1EB7-46F3-855C-E38D88375E5E}" destId="{65812ED8-C985-4051-96BB-B2BE6B749AA5}" srcOrd="0" destOrd="0" parTransId="{44C55780-4C9D-44CC-A150-73889AAAFCAE}" sibTransId="{9236DD06-6B2F-4A90-B5E8-03270B63356E}"/>
    <dgm:cxn modelId="{44FCD395-46A4-432D-96C0-B462F5733EF8}" type="presOf" srcId="{65812ED8-C985-4051-96BB-B2BE6B749AA5}" destId="{4BA0DC15-22D1-4C61-928E-41086480B8E4}" srcOrd="0" destOrd="0" presId="urn:microsoft.com/office/officeart/2008/layout/LinedList"/>
    <dgm:cxn modelId="{DA3DB7DD-61F1-4891-9515-92CDDBAE42E8}" type="presParOf" srcId="{170F63A6-99E5-4534-A8F7-0C01ADA5E9A3}" destId="{6E6EF9CE-5F90-4445-A1AA-11D2C8E1415F}" srcOrd="0" destOrd="0" presId="urn:microsoft.com/office/officeart/2008/layout/LinedList"/>
    <dgm:cxn modelId="{2D286715-4230-47A1-9590-DBFE6A2E7D6A}" type="presParOf" srcId="{170F63A6-99E5-4534-A8F7-0C01ADA5E9A3}" destId="{9B7865BE-7323-4A93-893E-32F543F6E416}" srcOrd="1" destOrd="0" presId="urn:microsoft.com/office/officeart/2008/layout/LinedList"/>
    <dgm:cxn modelId="{05F82ACF-E20E-4094-B7AF-F2E373101DC4}" type="presParOf" srcId="{9B7865BE-7323-4A93-893E-32F543F6E416}" destId="{4BA0DC15-22D1-4C61-928E-41086480B8E4}" srcOrd="0" destOrd="0" presId="urn:microsoft.com/office/officeart/2008/layout/LinedList"/>
    <dgm:cxn modelId="{C9C8769D-58B2-4F4C-938D-0F244E61C2A8}" type="presParOf" srcId="{9B7865BE-7323-4A93-893E-32F543F6E416}" destId="{F98CB6C8-AA29-4FCD-806B-B785DA803E64}" srcOrd="1" destOrd="0" presId="urn:microsoft.com/office/officeart/2008/layout/LinedList"/>
    <dgm:cxn modelId="{D4833B7F-5C50-4296-827F-2B3C96C82517}" type="presParOf" srcId="{170F63A6-99E5-4534-A8F7-0C01ADA5E9A3}" destId="{0F742BBA-AE58-4E4B-9632-A9E4F2EB6B86}" srcOrd="2" destOrd="0" presId="urn:microsoft.com/office/officeart/2008/layout/LinedList"/>
    <dgm:cxn modelId="{997574E2-7A2C-4726-B01D-80C818DDFA19}" type="presParOf" srcId="{170F63A6-99E5-4534-A8F7-0C01ADA5E9A3}" destId="{592B478C-8EFF-4D44-BABA-E846B452D7B5}" srcOrd="3" destOrd="0" presId="urn:microsoft.com/office/officeart/2008/layout/LinedList"/>
    <dgm:cxn modelId="{C1E4838E-E1BB-40AC-A3F5-48B05C27302D}" type="presParOf" srcId="{592B478C-8EFF-4D44-BABA-E846B452D7B5}" destId="{79E9366A-0007-4AD9-8243-9C5DB13CF315}" srcOrd="0" destOrd="0" presId="urn:microsoft.com/office/officeart/2008/layout/LinedList"/>
    <dgm:cxn modelId="{6A783495-16E7-4798-B280-54A4F6DBA846}" type="presParOf" srcId="{592B478C-8EFF-4D44-BABA-E846B452D7B5}" destId="{ECA7F86C-BCED-4090-9C83-04BE6DA439A3}" srcOrd="1" destOrd="0" presId="urn:microsoft.com/office/officeart/2008/layout/LinedList"/>
    <dgm:cxn modelId="{750CD91A-705E-4530-921E-FE98E14918AA}" type="presParOf" srcId="{170F63A6-99E5-4534-A8F7-0C01ADA5E9A3}" destId="{76737A0E-EF86-4A47-94C5-BD99E168152F}" srcOrd="4" destOrd="0" presId="urn:microsoft.com/office/officeart/2008/layout/LinedList"/>
    <dgm:cxn modelId="{DDAA1261-B5B4-4F75-9712-D84431F5AE2A}" type="presParOf" srcId="{170F63A6-99E5-4534-A8F7-0C01ADA5E9A3}" destId="{80C26FB2-6A4B-4407-A4CE-7CF820ABF911}" srcOrd="5" destOrd="0" presId="urn:microsoft.com/office/officeart/2008/layout/LinedList"/>
    <dgm:cxn modelId="{33CB5EAB-2FF3-46E3-98E1-BF5819D22A55}" type="presParOf" srcId="{80C26FB2-6A4B-4407-A4CE-7CF820ABF911}" destId="{2C2BB1FE-0434-4CE7-9276-F234EBFBB634}" srcOrd="0" destOrd="0" presId="urn:microsoft.com/office/officeart/2008/layout/LinedList"/>
    <dgm:cxn modelId="{EF460D0C-4FC7-4A42-A772-1AA9569C18B9}" type="presParOf" srcId="{80C26FB2-6A4B-4407-A4CE-7CF820ABF911}" destId="{281F209C-14F9-4F8C-B61F-A5ED7EF8B0D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AF93D3-1EB7-46F3-855C-E38D88375E5E}"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65812ED8-C985-4051-96BB-B2BE6B749AA5}">
      <dgm:prSet custT="1"/>
      <dgm:spPr/>
      <dgm:t>
        <a:bodyPr/>
        <a:lstStyle/>
        <a:p>
          <a:pPr algn="r"/>
          <a:r>
            <a:rPr lang="ar-LB" sz="2400" b="1" dirty="0">
              <a:solidFill>
                <a:srgbClr val="0070C0"/>
              </a:solidFill>
            </a:rPr>
            <a:t>تشويش الخدمات وتعطيلها</a:t>
          </a:r>
          <a:r>
            <a:rPr lang="ar-LB" sz="2400" dirty="0">
              <a:solidFill>
                <a:srgbClr val="0070C0"/>
              </a:solidFill>
            </a:rPr>
            <a:t>: </a:t>
          </a:r>
          <a:r>
            <a:rPr lang="ar-LB" sz="2400" dirty="0"/>
            <a:t>منظومات الخدمات الأساسية، بما في ذلك الصحة، والتعليم والحماية (</a:t>
          </a:r>
          <a:r>
            <a:rPr lang="ar-LB" sz="2400" b="1" dirty="0">
              <a:highlight>
                <a:srgbClr val="FFFF00"/>
              </a:highlight>
            </a:rPr>
            <a:t>مثل ....</a:t>
          </a:r>
          <a:r>
            <a:rPr lang="ar-SA" sz="2400" dirty="0"/>
            <a:t>)</a:t>
          </a:r>
          <a:r>
            <a:rPr lang="ar-LB" sz="2400" dirty="0"/>
            <a:t> وغير ذلك من حالات الانهيار والخراب بما فيها فرار العاملين، ودمار المباني، ومنع الصعوبات الأخرى مواصلة تقديم الخدمات</a:t>
          </a:r>
          <a:endParaRPr lang="en-US" sz="2400" dirty="0"/>
        </a:p>
      </dgm:t>
    </dgm:pt>
    <dgm:pt modelId="{44C55780-4C9D-44CC-A150-73889AAAFCAE}" type="parTrans" cxnId="{1BCDDA6A-B079-4764-ABC0-7A528BB39448}">
      <dgm:prSet/>
      <dgm:spPr/>
      <dgm:t>
        <a:bodyPr/>
        <a:lstStyle/>
        <a:p>
          <a:endParaRPr lang="en-US"/>
        </a:p>
      </dgm:t>
    </dgm:pt>
    <dgm:pt modelId="{9236DD06-6B2F-4A90-B5E8-03270B63356E}" type="sibTrans" cxnId="{1BCDDA6A-B079-4764-ABC0-7A528BB39448}">
      <dgm:prSet/>
      <dgm:spPr/>
      <dgm:t>
        <a:bodyPr/>
        <a:lstStyle/>
        <a:p>
          <a:endParaRPr lang="en-US"/>
        </a:p>
      </dgm:t>
    </dgm:pt>
    <dgm:pt modelId="{8DED31E9-E141-44A1-9AEC-F5BB878FE575}">
      <dgm:prSet custT="1"/>
      <dgm:spPr/>
      <dgm:t>
        <a:bodyPr/>
        <a:lstStyle/>
        <a:p>
          <a:pPr algn="r"/>
          <a:r>
            <a:rPr lang="ar-LB" sz="2400" b="1" dirty="0">
              <a:solidFill>
                <a:srgbClr val="0070C0"/>
              </a:solidFill>
            </a:rPr>
            <a:t>العنف والاستغلال وسوء المعاملة</a:t>
          </a:r>
          <a:r>
            <a:rPr lang="ar-LB" sz="2400" dirty="0">
              <a:solidFill>
                <a:srgbClr val="0070C0"/>
              </a:solidFill>
            </a:rPr>
            <a:t>: </a:t>
          </a:r>
          <a:r>
            <a:rPr lang="ar-LB" sz="2400" dirty="0"/>
            <a:t>ثمة خطر شديد لاندلاع العنف مع انهيار المنظومات لحماية الضحايا ومساندتهم</a:t>
          </a:r>
          <a:endParaRPr lang="en-US" sz="2400" dirty="0"/>
        </a:p>
      </dgm:t>
    </dgm:pt>
    <dgm:pt modelId="{66A14EA4-92CE-4319-9477-A24DA85C1614}" type="parTrans" cxnId="{CC8F5568-1470-4A97-B1BC-C90EF6807C31}">
      <dgm:prSet/>
      <dgm:spPr/>
      <dgm:t>
        <a:bodyPr/>
        <a:lstStyle/>
        <a:p>
          <a:endParaRPr lang="en-US"/>
        </a:p>
      </dgm:t>
    </dgm:pt>
    <dgm:pt modelId="{73805B54-9281-4BFA-B009-F2055E3D2117}" type="sibTrans" cxnId="{CC8F5568-1470-4A97-B1BC-C90EF6807C31}">
      <dgm:prSet/>
      <dgm:spPr/>
      <dgm:t>
        <a:bodyPr/>
        <a:lstStyle/>
        <a:p>
          <a:endParaRPr lang="en-US"/>
        </a:p>
      </dgm:t>
    </dgm:pt>
    <dgm:pt modelId="{D3B0F1CB-75E1-4AA1-9F2E-24CB387E4A1C}">
      <dgm:prSet custT="1"/>
      <dgm:spPr/>
      <dgm:t>
        <a:bodyPr/>
        <a:lstStyle/>
        <a:p>
          <a:pPr algn="r"/>
          <a:r>
            <a:rPr lang="ar-LB" sz="2400" b="1" dirty="0">
              <a:solidFill>
                <a:srgbClr val="0070C0"/>
              </a:solidFill>
              <a:latin typeface="Calibri" panose="020F0502020204030204" pitchFamily="34" charset="0"/>
              <a:ea typeface="Calibri" panose="020F0502020204030204" pitchFamily="34" charset="0"/>
              <a:cs typeface="Arial" panose="020B0604020202020204" pitchFamily="34" charset="0"/>
            </a:rPr>
            <a:t>خسارة سبل المعيشة</a:t>
          </a:r>
          <a:r>
            <a:rPr lang="ar-LB" sz="2400" b="0" dirty="0">
              <a:solidFill>
                <a:srgbClr val="0070C0"/>
              </a:solidFill>
              <a:latin typeface="Calibri" panose="020F0502020204030204" pitchFamily="34" charset="0"/>
              <a:ea typeface="Calibri" panose="020F0502020204030204" pitchFamily="34" charset="0"/>
              <a:cs typeface="Arial" panose="020B0604020202020204" pitchFamily="34" charset="0"/>
            </a:rPr>
            <a:t>: </a:t>
          </a:r>
          <a:r>
            <a:rPr lang="ar-LB" sz="2400" b="0" dirty="0">
              <a:solidFill>
                <a:schemeClr val="tx1"/>
              </a:solidFill>
              <a:latin typeface="Calibri" panose="020F0502020204030204" pitchFamily="34" charset="0"/>
              <a:ea typeface="Calibri" panose="020F0502020204030204" pitchFamily="34" charset="0"/>
              <a:cs typeface="Arial" panose="020B0604020202020204" pitchFamily="34" charset="0"/>
            </a:rPr>
            <a:t>ضياع موارد العيش وإكراه المتضررين على اللجوء إلى آليات العيش السلبية (</a:t>
          </a:r>
          <a:r>
            <a:rPr lang="ar-LB" sz="2400" b="1" dirty="0">
              <a:solidFill>
                <a:schemeClr val="tx1"/>
              </a:solidFill>
              <a:highlight>
                <a:srgbClr val="FFFF00"/>
              </a:highlight>
              <a:latin typeface="Calibri" panose="020F0502020204030204" pitchFamily="34" charset="0"/>
              <a:ea typeface="Calibri" panose="020F0502020204030204" pitchFamily="34" charset="0"/>
              <a:cs typeface="Arial" panose="020B0604020202020204" pitchFamily="34" charset="0"/>
            </a:rPr>
            <a:t>مثل .....</a:t>
          </a:r>
          <a:r>
            <a:rPr lang="ar-LB" sz="2400" b="1" dirty="0">
              <a:solidFill>
                <a:schemeClr val="tx1"/>
              </a:solidFill>
              <a:latin typeface="Calibri" panose="020F0502020204030204" pitchFamily="34" charset="0"/>
              <a:ea typeface="Calibri" panose="020F0502020204030204" pitchFamily="34" charset="0"/>
              <a:cs typeface="Arial" panose="020B0604020202020204" pitchFamily="34" charset="0"/>
            </a:rPr>
            <a:t>)</a:t>
          </a:r>
        </a:p>
      </dgm:t>
    </dgm:pt>
    <dgm:pt modelId="{10F67BC5-1C11-4FAE-91F2-F4446D9752B5}" type="parTrans" cxnId="{0938D466-71A9-4C5A-B587-D6D34E26ACD5}">
      <dgm:prSet/>
      <dgm:spPr/>
      <dgm:t>
        <a:bodyPr/>
        <a:lstStyle/>
        <a:p>
          <a:endParaRPr lang="en-US"/>
        </a:p>
      </dgm:t>
    </dgm:pt>
    <dgm:pt modelId="{CF63BEA3-31B1-4E2E-BF0B-81F89CCCE254}" type="sibTrans" cxnId="{0938D466-71A9-4C5A-B587-D6D34E26ACD5}">
      <dgm:prSet/>
      <dgm:spPr/>
      <dgm:t>
        <a:bodyPr/>
        <a:lstStyle/>
        <a:p>
          <a:endParaRPr lang="en-US"/>
        </a:p>
      </dgm:t>
    </dgm:pt>
    <dgm:pt modelId="{D923E5D1-577B-3947-A14C-B638CEC6DB51}">
      <dgm:prSet custT="1"/>
      <dgm:spPr/>
      <dgm:t>
        <a:bodyPr/>
        <a:lstStyle/>
        <a:p>
          <a:pPr algn="r">
            <a:buFont typeface="Symbol" panose="05050102010706020507" pitchFamily="18" charset="2"/>
            <a:buChar char=""/>
          </a:pPr>
          <a:r>
            <a:rPr lang="ar-LB" sz="2400" b="1" dirty="0">
              <a:solidFill>
                <a:srgbClr val="0070C0"/>
              </a:solidFill>
            </a:rPr>
            <a:t>تصفية الموارد: </a:t>
          </a:r>
          <a:r>
            <a:rPr lang="ar-LB" sz="2400" dirty="0"/>
            <a:t>على الصعيد الوطني، يجوز للموارد أن تحوَّل باتجاه الاستجابة الفورية للأزمة</a:t>
          </a:r>
          <a:endParaRPr lang="en-US" sz="2400" dirty="0"/>
        </a:p>
      </dgm:t>
    </dgm:pt>
    <dgm:pt modelId="{CFF341B2-506F-514C-BA20-119E63C5F3B3}" type="parTrans" cxnId="{ABF96AA7-4E47-764F-810A-FF660411EF91}">
      <dgm:prSet/>
      <dgm:spPr/>
      <dgm:t>
        <a:bodyPr/>
        <a:lstStyle/>
        <a:p>
          <a:endParaRPr lang="en-US"/>
        </a:p>
      </dgm:t>
    </dgm:pt>
    <dgm:pt modelId="{9397D06B-6578-4A4A-BF09-A3E9C1281B63}" type="sibTrans" cxnId="{ABF96AA7-4E47-764F-810A-FF660411EF91}">
      <dgm:prSet/>
      <dgm:spPr/>
      <dgm:t>
        <a:bodyPr/>
        <a:lstStyle/>
        <a:p>
          <a:endParaRPr lang="en-US"/>
        </a:p>
      </dgm:t>
    </dgm:pt>
    <dgm:pt modelId="{170F63A6-99E5-4534-A8F7-0C01ADA5E9A3}" type="pres">
      <dgm:prSet presAssocID="{26AF93D3-1EB7-46F3-855C-E38D88375E5E}" presName="vert0" presStyleCnt="0">
        <dgm:presLayoutVars>
          <dgm:dir/>
          <dgm:animOne val="branch"/>
          <dgm:animLvl val="lvl"/>
        </dgm:presLayoutVars>
      </dgm:prSet>
      <dgm:spPr/>
    </dgm:pt>
    <dgm:pt modelId="{6E6EF9CE-5F90-4445-A1AA-11D2C8E1415F}" type="pres">
      <dgm:prSet presAssocID="{65812ED8-C985-4051-96BB-B2BE6B749AA5}" presName="thickLine" presStyleLbl="alignNode1" presStyleIdx="0" presStyleCnt="4"/>
      <dgm:spPr/>
    </dgm:pt>
    <dgm:pt modelId="{9B7865BE-7323-4A93-893E-32F543F6E416}" type="pres">
      <dgm:prSet presAssocID="{65812ED8-C985-4051-96BB-B2BE6B749AA5}" presName="horz1" presStyleCnt="0"/>
      <dgm:spPr/>
    </dgm:pt>
    <dgm:pt modelId="{4BA0DC15-22D1-4C61-928E-41086480B8E4}" type="pres">
      <dgm:prSet presAssocID="{65812ED8-C985-4051-96BB-B2BE6B749AA5}" presName="tx1" presStyleLbl="revTx" presStyleIdx="0" presStyleCnt="4"/>
      <dgm:spPr/>
    </dgm:pt>
    <dgm:pt modelId="{F98CB6C8-AA29-4FCD-806B-B785DA803E64}" type="pres">
      <dgm:prSet presAssocID="{65812ED8-C985-4051-96BB-B2BE6B749AA5}" presName="vert1" presStyleCnt="0"/>
      <dgm:spPr/>
    </dgm:pt>
    <dgm:pt modelId="{0F742BBA-AE58-4E4B-9632-A9E4F2EB6B86}" type="pres">
      <dgm:prSet presAssocID="{8DED31E9-E141-44A1-9AEC-F5BB878FE575}" presName="thickLine" presStyleLbl="alignNode1" presStyleIdx="1" presStyleCnt="4"/>
      <dgm:spPr/>
    </dgm:pt>
    <dgm:pt modelId="{592B478C-8EFF-4D44-BABA-E846B452D7B5}" type="pres">
      <dgm:prSet presAssocID="{8DED31E9-E141-44A1-9AEC-F5BB878FE575}" presName="horz1" presStyleCnt="0"/>
      <dgm:spPr/>
    </dgm:pt>
    <dgm:pt modelId="{79E9366A-0007-4AD9-8243-9C5DB13CF315}" type="pres">
      <dgm:prSet presAssocID="{8DED31E9-E141-44A1-9AEC-F5BB878FE575}" presName="tx1" presStyleLbl="revTx" presStyleIdx="1" presStyleCnt="4"/>
      <dgm:spPr/>
    </dgm:pt>
    <dgm:pt modelId="{ECA7F86C-BCED-4090-9C83-04BE6DA439A3}" type="pres">
      <dgm:prSet presAssocID="{8DED31E9-E141-44A1-9AEC-F5BB878FE575}" presName="vert1" presStyleCnt="0"/>
      <dgm:spPr/>
    </dgm:pt>
    <dgm:pt modelId="{76737A0E-EF86-4A47-94C5-BD99E168152F}" type="pres">
      <dgm:prSet presAssocID="{D3B0F1CB-75E1-4AA1-9F2E-24CB387E4A1C}" presName="thickLine" presStyleLbl="alignNode1" presStyleIdx="2" presStyleCnt="4"/>
      <dgm:spPr/>
    </dgm:pt>
    <dgm:pt modelId="{80C26FB2-6A4B-4407-A4CE-7CF820ABF911}" type="pres">
      <dgm:prSet presAssocID="{D3B0F1CB-75E1-4AA1-9F2E-24CB387E4A1C}" presName="horz1" presStyleCnt="0"/>
      <dgm:spPr/>
    </dgm:pt>
    <dgm:pt modelId="{2C2BB1FE-0434-4CE7-9276-F234EBFBB634}" type="pres">
      <dgm:prSet presAssocID="{D3B0F1CB-75E1-4AA1-9F2E-24CB387E4A1C}" presName="tx1" presStyleLbl="revTx" presStyleIdx="2" presStyleCnt="4"/>
      <dgm:spPr/>
    </dgm:pt>
    <dgm:pt modelId="{281F209C-14F9-4F8C-B61F-A5ED7EF8B0D2}" type="pres">
      <dgm:prSet presAssocID="{D3B0F1CB-75E1-4AA1-9F2E-24CB387E4A1C}" presName="vert1" presStyleCnt="0"/>
      <dgm:spPr/>
    </dgm:pt>
    <dgm:pt modelId="{6513F8FB-BFEB-7C45-9875-C8D858D2AFE8}" type="pres">
      <dgm:prSet presAssocID="{D923E5D1-577B-3947-A14C-B638CEC6DB51}" presName="thickLine" presStyleLbl="alignNode1" presStyleIdx="3" presStyleCnt="4"/>
      <dgm:spPr/>
    </dgm:pt>
    <dgm:pt modelId="{22D4295B-E020-9148-B7F4-6F6A04F7C8A2}" type="pres">
      <dgm:prSet presAssocID="{D923E5D1-577B-3947-A14C-B638CEC6DB51}" presName="horz1" presStyleCnt="0"/>
      <dgm:spPr/>
    </dgm:pt>
    <dgm:pt modelId="{CD4EE227-6742-6145-90E1-0CF013CB8984}" type="pres">
      <dgm:prSet presAssocID="{D923E5D1-577B-3947-A14C-B638CEC6DB51}" presName="tx1" presStyleLbl="revTx" presStyleIdx="3" presStyleCnt="4"/>
      <dgm:spPr/>
    </dgm:pt>
    <dgm:pt modelId="{1EDD2130-B737-E54F-91BB-CB2C3B625B4C}" type="pres">
      <dgm:prSet presAssocID="{D923E5D1-577B-3947-A14C-B638CEC6DB51}" presName="vert1" presStyleCnt="0"/>
      <dgm:spPr/>
    </dgm:pt>
  </dgm:ptLst>
  <dgm:cxnLst>
    <dgm:cxn modelId="{4F94C509-8316-496C-A4BF-7A1BF31A9235}" type="presOf" srcId="{8DED31E9-E141-44A1-9AEC-F5BB878FE575}" destId="{79E9366A-0007-4AD9-8243-9C5DB13CF315}" srcOrd="0" destOrd="0" presId="urn:microsoft.com/office/officeart/2008/layout/LinedList"/>
    <dgm:cxn modelId="{8F2CCD0D-2ED9-A64A-BE08-BF2BB7A48627}" type="presOf" srcId="{D923E5D1-577B-3947-A14C-B638CEC6DB51}" destId="{CD4EE227-6742-6145-90E1-0CF013CB8984}" srcOrd="0" destOrd="0" presId="urn:microsoft.com/office/officeart/2008/layout/LinedList"/>
    <dgm:cxn modelId="{CDC03D3E-F56E-45D8-AF48-25679674FE79}" type="presOf" srcId="{26AF93D3-1EB7-46F3-855C-E38D88375E5E}" destId="{170F63A6-99E5-4534-A8F7-0C01ADA5E9A3}" srcOrd="0" destOrd="0" presId="urn:microsoft.com/office/officeart/2008/layout/LinedList"/>
    <dgm:cxn modelId="{0E14CD48-DFBA-458D-ACAE-CB68FED2AF69}" type="presOf" srcId="{D3B0F1CB-75E1-4AA1-9F2E-24CB387E4A1C}" destId="{2C2BB1FE-0434-4CE7-9276-F234EBFBB634}" srcOrd="0" destOrd="0" presId="urn:microsoft.com/office/officeart/2008/layout/LinedList"/>
    <dgm:cxn modelId="{0938D466-71A9-4C5A-B587-D6D34E26ACD5}" srcId="{26AF93D3-1EB7-46F3-855C-E38D88375E5E}" destId="{D3B0F1CB-75E1-4AA1-9F2E-24CB387E4A1C}" srcOrd="2" destOrd="0" parTransId="{10F67BC5-1C11-4FAE-91F2-F4446D9752B5}" sibTransId="{CF63BEA3-31B1-4E2E-BF0B-81F89CCCE254}"/>
    <dgm:cxn modelId="{CC8F5568-1470-4A97-B1BC-C90EF6807C31}" srcId="{26AF93D3-1EB7-46F3-855C-E38D88375E5E}" destId="{8DED31E9-E141-44A1-9AEC-F5BB878FE575}" srcOrd="1" destOrd="0" parTransId="{66A14EA4-92CE-4319-9477-A24DA85C1614}" sibTransId="{73805B54-9281-4BFA-B009-F2055E3D2117}"/>
    <dgm:cxn modelId="{1BCDDA6A-B079-4764-ABC0-7A528BB39448}" srcId="{26AF93D3-1EB7-46F3-855C-E38D88375E5E}" destId="{65812ED8-C985-4051-96BB-B2BE6B749AA5}" srcOrd="0" destOrd="0" parTransId="{44C55780-4C9D-44CC-A150-73889AAAFCAE}" sibTransId="{9236DD06-6B2F-4A90-B5E8-03270B63356E}"/>
    <dgm:cxn modelId="{44FCD395-46A4-432D-96C0-B462F5733EF8}" type="presOf" srcId="{65812ED8-C985-4051-96BB-B2BE6B749AA5}" destId="{4BA0DC15-22D1-4C61-928E-41086480B8E4}" srcOrd="0" destOrd="0" presId="urn:microsoft.com/office/officeart/2008/layout/LinedList"/>
    <dgm:cxn modelId="{ABF96AA7-4E47-764F-810A-FF660411EF91}" srcId="{26AF93D3-1EB7-46F3-855C-E38D88375E5E}" destId="{D923E5D1-577B-3947-A14C-B638CEC6DB51}" srcOrd="3" destOrd="0" parTransId="{CFF341B2-506F-514C-BA20-119E63C5F3B3}" sibTransId="{9397D06B-6578-4A4A-BF09-A3E9C1281B63}"/>
    <dgm:cxn modelId="{DA3DB7DD-61F1-4891-9515-92CDDBAE42E8}" type="presParOf" srcId="{170F63A6-99E5-4534-A8F7-0C01ADA5E9A3}" destId="{6E6EF9CE-5F90-4445-A1AA-11D2C8E1415F}" srcOrd="0" destOrd="0" presId="urn:microsoft.com/office/officeart/2008/layout/LinedList"/>
    <dgm:cxn modelId="{2D286715-4230-47A1-9590-DBFE6A2E7D6A}" type="presParOf" srcId="{170F63A6-99E5-4534-A8F7-0C01ADA5E9A3}" destId="{9B7865BE-7323-4A93-893E-32F543F6E416}" srcOrd="1" destOrd="0" presId="urn:microsoft.com/office/officeart/2008/layout/LinedList"/>
    <dgm:cxn modelId="{05F82ACF-E20E-4094-B7AF-F2E373101DC4}" type="presParOf" srcId="{9B7865BE-7323-4A93-893E-32F543F6E416}" destId="{4BA0DC15-22D1-4C61-928E-41086480B8E4}" srcOrd="0" destOrd="0" presId="urn:microsoft.com/office/officeart/2008/layout/LinedList"/>
    <dgm:cxn modelId="{C9C8769D-58B2-4F4C-938D-0F244E61C2A8}" type="presParOf" srcId="{9B7865BE-7323-4A93-893E-32F543F6E416}" destId="{F98CB6C8-AA29-4FCD-806B-B785DA803E64}" srcOrd="1" destOrd="0" presId="urn:microsoft.com/office/officeart/2008/layout/LinedList"/>
    <dgm:cxn modelId="{D4833B7F-5C50-4296-827F-2B3C96C82517}" type="presParOf" srcId="{170F63A6-99E5-4534-A8F7-0C01ADA5E9A3}" destId="{0F742BBA-AE58-4E4B-9632-A9E4F2EB6B86}" srcOrd="2" destOrd="0" presId="urn:microsoft.com/office/officeart/2008/layout/LinedList"/>
    <dgm:cxn modelId="{997574E2-7A2C-4726-B01D-80C818DDFA19}" type="presParOf" srcId="{170F63A6-99E5-4534-A8F7-0C01ADA5E9A3}" destId="{592B478C-8EFF-4D44-BABA-E846B452D7B5}" srcOrd="3" destOrd="0" presId="urn:microsoft.com/office/officeart/2008/layout/LinedList"/>
    <dgm:cxn modelId="{C1E4838E-E1BB-40AC-A3F5-48B05C27302D}" type="presParOf" srcId="{592B478C-8EFF-4D44-BABA-E846B452D7B5}" destId="{79E9366A-0007-4AD9-8243-9C5DB13CF315}" srcOrd="0" destOrd="0" presId="urn:microsoft.com/office/officeart/2008/layout/LinedList"/>
    <dgm:cxn modelId="{6A783495-16E7-4798-B280-54A4F6DBA846}" type="presParOf" srcId="{592B478C-8EFF-4D44-BABA-E846B452D7B5}" destId="{ECA7F86C-BCED-4090-9C83-04BE6DA439A3}" srcOrd="1" destOrd="0" presId="urn:microsoft.com/office/officeart/2008/layout/LinedList"/>
    <dgm:cxn modelId="{750CD91A-705E-4530-921E-FE98E14918AA}" type="presParOf" srcId="{170F63A6-99E5-4534-A8F7-0C01ADA5E9A3}" destId="{76737A0E-EF86-4A47-94C5-BD99E168152F}" srcOrd="4" destOrd="0" presId="urn:microsoft.com/office/officeart/2008/layout/LinedList"/>
    <dgm:cxn modelId="{DDAA1261-B5B4-4F75-9712-D84431F5AE2A}" type="presParOf" srcId="{170F63A6-99E5-4534-A8F7-0C01ADA5E9A3}" destId="{80C26FB2-6A4B-4407-A4CE-7CF820ABF911}" srcOrd="5" destOrd="0" presId="urn:microsoft.com/office/officeart/2008/layout/LinedList"/>
    <dgm:cxn modelId="{33CB5EAB-2FF3-46E3-98E1-BF5819D22A55}" type="presParOf" srcId="{80C26FB2-6A4B-4407-A4CE-7CF820ABF911}" destId="{2C2BB1FE-0434-4CE7-9276-F234EBFBB634}" srcOrd="0" destOrd="0" presId="urn:microsoft.com/office/officeart/2008/layout/LinedList"/>
    <dgm:cxn modelId="{EF460D0C-4FC7-4A42-A772-1AA9569C18B9}" type="presParOf" srcId="{80C26FB2-6A4B-4407-A4CE-7CF820ABF911}" destId="{281F209C-14F9-4F8C-B61F-A5ED7EF8B0D2}" srcOrd="1" destOrd="0" presId="urn:microsoft.com/office/officeart/2008/layout/LinedList"/>
    <dgm:cxn modelId="{7CBE1DD3-4BE6-E84A-9D45-1CB6AC149173}" type="presParOf" srcId="{170F63A6-99E5-4534-A8F7-0C01ADA5E9A3}" destId="{6513F8FB-BFEB-7C45-9875-C8D858D2AFE8}" srcOrd="6" destOrd="0" presId="urn:microsoft.com/office/officeart/2008/layout/LinedList"/>
    <dgm:cxn modelId="{FA08D9D5-2B76-264C-B798-96506A85A272}" type="presParOf" srcId="{170F63A6-99E5-4534-A8F7-0C01ADA5E9A3}" destId="{22D4295B-E020-9148-B7F4-6F6A04F7C8A2}" srcOrd="7" destOrd="0" presId="urn:microsoft.com/office/officeart/2008/layout/LinedList"/>
    <dgm:cxn modelId="{6DE82DB9-DC91-2D4B-BF18-81853B99818F}" type="presParOf" srcId="{22D4295B-E020-9148-B7F4-6F6A04F7C8A2}" destId="{CD4EE227-6742-6145-90E1-0CF013CB8984}" srcOrd="0" destOrd="0" presId="urn:microsoft.com/office/officeart/2008/layout/LinedList"/>
    <dgm:cxn modelId="{EE006294-2E62-1949-A1BB-EACFDA8D18C3}" type="presParOf" srcId="{22D4295B-E020-9148-B7F4-6F6A04F7C8A2}" destId="{1EDD2130-B737-E54F-91BB-CB2C3B625B4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6AF93D3-1EB7-46F3-855C-E38D88375E5E}"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65812ED8-C985-4051-96BB-B2BE6B749AA5}">
      <dgm:prSet custT="1"/>
      <dgm:spPr/>
      <dgm:t>
        <a:bodyPr/>
        <a:lstStyle/>
        <a:p>
          <a:pPr algn="r"/>
          <a:r>
            <a:rPr lang="ar-LB" sz="2400" dirty="0"/>
            <a:t>القانون الإنساني الدولي وقانون حقوق الإنسان الدولي كتلتان قانونيتان </a:t>
          </a:r>
          <a:r>
            <a:rPr lang="ar-LB" sz="2400" b="1" dirty="0">
              <a:solidFill>
                <a:srgbClr val="0070C0"/>
              </a:solidFill>
            </a:rPr>
            <a:t>مختلفتان</a:t>
          </a:r>
          <a:r>
            <a:rPr lang="ar-LB" sz="2400" dirty="0"/>
            <a:t> لكنهما متكاملتان.</a:t>
          </a:r>
          <a:endParaRPr lang="en-US" sz="2400" dirty="0"/>
        </a:p>
      </dgm:t>
    </dgm:pt>
    <dgm:pt modelId="{44C55780-4C9D-44CC-A150-73889AAAFCAE}" type="parTrans" cxnId="{1BCDDA6A-B079-4764-ABC0-7A528BB39448}">
      <dgm:prSet/>
      <dgm:spPr/>
      <dgm:t>
        <a:bodyPr/>
        <a:lstStyle/>
        <a:p>
          <a:endParaRPr lang="en-US"/>
        </a:p>
      </dgm:t>
    </dgm:pt>
    <dgm:pt modelId="{9236DD06-6B2F-4A90-B5E8-03270B63356E}" type="sibTrans" cxnId="{1BCDDA6A-B079-4764-ABC0-7A528BB39448}">
      <dgm:prSet/>
      <dgm:spPr/>
      <dgm:t>
        <a:bodyPr/>
        <a:lstStyle/>
        <a:p>
          <a:endParaRPr lang="en-US"/>
        </a:p>
      </dgm:t>
    </dgm:pt>
    <dgm:pt modelId="{8DED31E9-E141-44A1-9AEC-F5BB878FE575}">
      <dgm:prSet custT="1"/>
      <dgm:spPr/>
      <dgm:t>
        <a:bodyPr/>
        <a:lstStyle/>
        <a:p>
          <a:pPr algn="r"/>
          <a:r>
            <a:rPr lang="ar-LB" sz="2400" dirty="0"/>
            <a:t>يعنى القانون الإنساني الدولي وقانون حقوق الإنسان </a:t>
          </a:r>
          <a:r>
            <a:rPr lang="ar-LB" sz="2400" b="1" dirty="0">
              <a:solidFill>
                <a:srgbClr val="0070C0"/>
              </a:solidFill>
            </a:rPr>
            <a:t>بحماية حياة جميع الناس وصحتهم وكرامتهم.</a:t>
          </a:r>
          <a:endParaRPr lang="en-US" sz="2400" b="1" dirty="0">
            <a:solidFill>
              <a:srgbClr val="0070C0"/>
            </a:solidFill>
          </a:endParaRPr>
        </a:p>
      </dgm:t>
    </dgm:pt>
    <dgm:pt modelId="{66A14EA4-92CE-4319-9477-A24DA85C1614}" type="parTrans" cxnId="{CC8F5568-1470-4A97-B1BC-C90EF6807C31}">
      <dgm:prSet/>
      <dgm:spPr/>
      <dgm:t>
        <a:bodyPr/>
        <a:lstStyle/>
        <a:p>
          <a:endParaRPr lang="en-US"/>
        </a:p>
      </dgm:t>
    </dgm:pt>
    <dgm:pt modelId="{73805B54-9281-4BFA-B009-F2055E3D2117}" type="sibTrans" cxnId="{CC8F5568-1470-4A97-B1BC-C90EF6807C31}">
      <dgm:prSet/>
      <dgm:spPr/>
      <dgm:t>
        <a:bodyPr/>
        <a:lstStyle/>
        <a:p>
          <a:endParaRPr lang="en-US"/>
        </a:p>
      </dgm:t>
    </dgm:pt>
    <dgm:pt modelId="{D3B0F1CB-75E1-4AA1-9F2E-24CB387E4A1C}">
      <dgm:prSet custT="1"/>
      <dgm:spPr/>
      <dgm:t>
        <a:bodyPr/>
        <a:lstStyle/>
        <a:p>
          <a:pPr algn="r"/>
          <a:r>
            <a:rPr lang="ar-LB" sz="2400" dirty="0"/>
            <a:t>*ينطبق القانون الإنساني على </a:t>
          </a:r>
          <a:r>
            <a:rPr lang="ar-LB" sz="2400" b="1" dirty="0">
              <a:solidFill>
                <a:srgbClr val="0070C0"/>
              </a:solidFill>
            </a:rPr>
            <a:t>النزاعات المسلحة؛ </a:t>
          </a:r>
          <a:r>
            <a:rPr lang="ar-LB" sz="2400" dirty="0"/>
            <a:t>أما قانون حقوق الإنسان، على غرار اتفاقية حقوق الأشخاص ذوي الإعاقة واتفاقية حقوق الطفل واتفاقية إلغاء جميع أشكال التمييز ضد المرأة، </a:t>
          </a:r>
          <a:r>
            <a:rPr lang="ar-LB" sz="2400" b="1" dirty="0">
              <a:solidFill>
                <a:srgbClr val="0070C0"/>
              </a:solidFill>
            </a:rPr>
            <a:t>فينطبق طوال الوقت </a:t>
          </a:r>
          <a:r>
            <a:rPr lang="ar-LB" sz="2400" dirty="0"/>
            <a:t>في زمن السلم وفي النزاعات/الحروب وفي الكوارث</a:t>
          </a:r>
          <a:endParaRPr lang="en-US" sz="2400" dirty="0">
            <a:highlight>
              <a:srgbClr val="FFFF00"/>
            </a:highlight>
          </a:endParaRPr>
        </a:p>
      </dgm:t>
    </dgm:pt>
    <dgm:pt modelId="{10F67BC5-1C11-4FAE-91F2-F4446D9752B5}" type="parTrans" cxnId="{0938D466-71A9-4C5A-B587-D6D34E26ACD5}">
      <dgm:prSet/>
      <dgm:spPr/>
      <dgm:t>
        <a:bodyPr/>
        <a:lstStyle/>
        <a:p>
          <a:endParaRPr lang="en-US"/>
        </a:p>
      </dgm:t>
    </dgm:pt>
    <dgm:pt modelId="{CF63BEA3-31B1-4E2E-BF0B-81F89CCCE254}" type="sibTrans" cxnId="{0938D466-71A9-4C5A-B587-D6D34E26ACD5}">
      <dgm:prSet/>
      <dgm:spPr/>
      <dgm:t>
        <a:bodyPr/>
        <a:lstStyle/>
        <a:p>
          <a:endParaRPr lang="en-US"/>
        </a:p>
      </dgm:t>
    </dgm:pt>
    <dgm:pt modelId="{D923E5D1-577B-3947-A14C-B638CEC6DB51}">
      <dgm:prSet custT="1"/>
      <dgm:spPr/>
      <dgm:t>
        <a:bodyPr/>
        <a:lstStyle/>
        <a:p>
          <a:pPr algn="r">
            <a:buFont typeface="Symbol" panose="05050102010706020507" pitchFamily="18" charset="2"/>
            <a:buChar char=""/>
          </a:pPr>
          <a:r>
            <a:rPr lang="ar-LB" sz="2400" dirty="0"/>
            <a:t>يستهدف قانون اللجوء الدولي تحديدا </a:t>
          </a:r>
          <a:r>
            <a:rPr lang="ar-LB" sz="2400" b="1" dirty="0">
              <a:solidFill>
                <a:srgbClr val="0070C0"/>
              </a:solidFill>
            </a:rPr>
            <a:t>الدول المستقبلة للاجئين</a:t>
          </a:r>
          <a:endParaRPr lang="en-US" sz="2400" b="1" dirty="0">
            <a:solidFill>
              <a:srgbClr val="0070C0"/>
            </a:solidFill>
          </a:endParaRPr>
        </a:p>
      </dgm:t>
    </dgm:pt>
    <dgm:pt modelId="{CFF341B2-506F-514C-BA20-119E63C5F3B3}" type="parTrans" cxnId="{ABF96AA7-4E47-764F-810A-FF660411EF91}">
      <dgm:prSet/>
      <dgm:spPr/>
      <dgm:t>
        <a:bodyPr/>
        <a:lstStyle/>
        <a:p>
          <a:endParaRPr lang="en-US"/>
        </a:p>
      </dgm:t>
    </dgm:pt>
    <dgm:pt modelId="{9397D06B-6578-4A4A-BF09-A3E9C1281B63}" type="sibTrans" cxnId="{ABF96AA7-4E47-764F-810A-FF660411EF91}">
      <dgm:prSet/>
      <dgm:spPr/>
      <dgm:t>
        <a:bodyPr/>
        <a:lstStyle/>
        <a:p>
          <a:endParaRPr lang="en-US"/>
        </a:p>
      </dgm:t>
    </dgm:pt>
    <dgm:pt modelId="{170F63A6-99E5-4534-A8F7-0C01ADA5E9A3}" type="pres">
      <dgm:prSet presAssocID="{26AF93D3-1EB7-46F3-855C-E38D88375E5E}" presName="vert0" presStyleCnt="0">
        <dgm:presLayoutVars>
          <dgm:dir/>
          <dgm:animOne val="branch"/>
          <dgm:animLvl val="lvl"/>
        </dgm:presLayoutVars>
      </dgm:prSet>
      <dgm:spPr/>
    </dgm:pt>
    <dgm:pt modelId="{6E6EF9CE-5F90-4445-A1AA-11D2C8E1415F}" type="pres">
      <dgm:prSet presAssocID="{65812ED8-C985-4051-96BB-B2BE6B749AA5}" presName="thickLine" presStyleLbl="alignNode1" presStyleIdx="0" presStyleCnt="4"/>
      <dgm:spPr/>
    </dgm:pt>
    <dgm:pt modelId="{9B7865BE-7323-4A93-893E-32F543F6E416}" type="pres">
      <dgm:prSet presAssocID="{65812ED8-C985-4051-96BB-B2BE6B749AA5}" presName="horz1" presStyleCnt="0"/>
      <dgm:spPr/>
    </dgm:pt>
    <dgm:pt modelId="{4BA0DC15-22D1-4C61-928E-41086480B8E4}" type="pres">
      <dgm:prSet presAssocID="{65812ED8-C985-4051-96BB-B2BE6B749AA5}" presName="tx1" presStyleLbl="revTx" presStyleIdx="0" presStyleCnt="4" custLinFactNeighborX="-129" custLinFactNeighborY="-17342"/>
      <dgm:spPr/>
    </dgm:pt>
    <dgm:pt modelId="{F98CB6C8-AA29-4FCD-806B-B785DA803E64}" type="pres">
      <dgm:prSet presAssocID="{65812ED8-C985-4051-96BB-B2BE6B749AA5}" presName="vert1" presStyleCnt="0"/>
      <dgm:spPr/>
    </dgm:pt>
    <dgm:pt modelId="{0F742BBA-AE58-4E4B-9632-A9E4F2EB6B86}" type="pres">
      <dgm:prSet presAssocID="{8DED31E9-E141-44A1-9AEC-F5BB878FE575}" presName="thickLine" presStyleLbl="alignNode1" presStyleIdx="1" presStyleCnt="4"/>
      <dgm:spPr/>
    </dgm:pt>
    <dgm:pt modelId="{592B478C-8EFF-4D44-BABA-E846B452D7B5}" type="pres">
      <dgm:prSet presAssocID="{8DED31E9-E141-44A1-9AEC-F5BB878FE575}" presName="horz1" presStyleCnt="0"/>
      <dgm:spPr/>
    </dgm:pt>
    <dgm:pt modelId="{79E9366A-0007-4AD9-8243-9C5DB13CF315}" type="pres">
      <dgm:prSet presAssocID="{8DED31E9-E141-44A1-9AEC-F5BB878FE575}" presName="tx1" presStyleLbl="revTx" presStyleIdx="1" presStyleCnt="4" custScaleY="74307"/>
      <dgm:spPr/>
    </dgm:pt>
    <dgm:pt modelId="{ECA7F86C-BCED-4090-9C83-04BE6DA439A3}" type="pres">
      <dgm:prSet presAssocID="{8DED31E9-E141-44A1-9AEC-F5BB878FE575}" presName="vert1" presStyleCnt="0"/>
      <dgm:spPr/>
    </dgm:pt>
    <dgm:pt modelId="{76737A0E-EF86-4A47-94C5-BD99E168152F}" type="pres">
      <dgm:prSet presAssocID="{D3B0F1CB-75E1-4AA1-9F2E-24CB387E4A1C}" presName="thickLine" presStyleLbl="alignNode1" presStyleIdx="2" presStyleCnt="4"/>
      <dgm:spPr/>
    </dgm:pt>
    <dgm:pt modelId="{80C26FB2-6A4B-4407-A4CE-7CF820ABF911}" type="pres">
      <dgm:prSet presAssocID="{D3B0F1CB-75E1-4AA1-9F2E-24CB387E4A1C}" presName="horz1" presStyleCnt="0"/>
      <dgm:spPr/>
    </dgm:pt>
    <dgm:pt modelId="{2C2BB1FE-0434-4CE7-9276-F234EBFBB634}" type="pres">
      <dgm:prSet presAssocID="{D3B0F1CB-75E1-4AA1-9F2E-24CB387E4A1C}" presName="tx1" presStyleLbl="revTx" presStyleIdx="2" presStyleCnt="4"/>
      <dgm:spPr/>
    </dgm:pt>
    <dgm:pt modelId="{281F209C-14F9-4F8C-B61F-A5ED7EF8B0D2}" type="pres">
      <dgm:prSet presAssocID="{D3B0F1CB-75E1-4AA1-9F2E-24CB387E4A1C}" presName="vert1" presStyleCnt="0"/>
      <dgm:spPr/>
    </dgm:pt>
    <dgm:pt modelId="{6513F8FB-BFEB-7C45-9875-C8D858D2AFE8}" type="pres">
      <dgm:prSet presAssocID="{D923E5D1-577B-3947-A14C-B638CEC6DB51}" presName="thickLine" presStyleLbl="alignNode1" presStyleIdx="3" presStyleCnt="4"/>
      <dgm:spPr/>
    </dgm:pt>
    <dgm:pt modelId="{22D4295B-E020-9148-B7F4-6F6A04F7C8A2}" type="pres">
      <dgm:prSet presAssocID="{D923E5D1-577B-3947-A14C-B638CEC6DB51}" presName="horz1" presStyleCnt="0"/>
      <dgm:spPr/>
    </dgm:pt>
    <dgm:pt modelId="{CD4EE227-6742-6145-90E1-0CF013CB8984}" type="pres">
      <dgm:prSet presAssocID="{D923E5D1-577B-3947-A14C-B638CEC6DB51}" presName="tx1" presStyleLbl="revTx" presStyleIdx="3" presStyleCnt="4" custScaleY="32605"/>
      <dgm:spPr/>
    </dgm:pt>
    <dgm:pt modelId="{1EDD2130-B737-E54F-91BB-CB2C3B625B4C}" type="pres">
      <dgm:prSet presAssocID="{D923E5D1-577B-3947-A14C-B638CEC6DB51}" presName="vert1" presStyleCnt="0"/>
      <dgm:spPr/>
    </dgm:pt>
  </dgm:ptLst>
  <dgm:cxnLst>
    <dgm:cxn modelId="{4F94C509-8316-496C-A4BF-7A1BF31A9235}" type="presOf" srcId="{8DED31E9-E141-44A1-9AEC-F5BB878FE575}" destId="{79E9366A-0007-4AD9-8243-9C5DB13CF315}" srcOrd="0" destOrd="0" presId="urn:microsoft.com/office/officeart/2008/layout/LinedList"/>
    <dgm:cxn modelId="{8F2CCD0D-2ED9-A64A-BE08-BF2BB7A48627}" type="presOf" srcId="{D923E5D1-577B-3947-A14C-B638CEC6DB51}" destId="{CD4EE227-6742-6145-90E1-0CF013CB8984}" srcOrd="0" destOrd="0" presId="urn:microsoft.com/office/officeart/2008/layout/LinedList"/>
    <dgm:cxn modelId="{CDC03D3E-F56E-45D8-AF48-25679674FE79}" type="presOf" srcId="{26AF93D3-1EB7-46F3-855C-E38D88375E5E}" destId="{170F63A6-99E5-4534-A8F7-0C01ADA5E9A3}" srcOrd="0" destOrd="0" presId="urn:microsoft.com/office/officeart/2008/layout/LinedList"/>
    <dgm:cxn modelId="{0E14CD48-DFBA-458D-ACAE-CB68FED2AF69}" type="presOf" srcId="{D3B0F1CB-75E1-4AA1-9F2E-24CB387E4A1C}" destId="{2C2BB1FE-0434-4CE7-9276-F234EBFBB634}" srcOrd="0" destOrd="0" presId="urn:microsoft.com/office/officeart/2008/layout/LinedList"/>
    <dgm:cxn modelId="{0938D466-71A9-4C5A-B587-D6D34E26ACD5}" srcId="{26AF93D3-1EB7-46F3-855C-E38D88375E5E}" destId="{D3B0F1CB-75E1-4AA1-9F2E-24CB387E4A1C}" srcOrd="2" destOrd="0" parTransId="{10F67BC5-1C11-4FAE-91F2-F4446D9752B5}" sibTransId="{CF63BEA3-31B1-4E2E-BF0B-81F89CCCE254}"/>
    <dgm:cxn modelId="{CC8F5568-1470-4A97-B1BC-C90EF6807C31}" srcId="{26AF93D3-1EB7-46F3-855C-E38D88375E5E}" destId="{8DED31E9-E141-44A1-9AEC-F5BB878FE575}" srcOrd="1" destOrd="0" parTransId="{66A14EA4-92CE-4319-9477-A24DA85C1614}" sibTransId="{73805B54-9281-4BFA-B009-F2055E3D2117}"/>
    <dgm:cxn modelId="{1BCDDA6A-B079-4764-ABC0-7A528BB39448}" srcId="{26AF93D3-1EB7-46F3-855C-E38D88375E5E}" destId="{65812ED8-C985-4051-96BB-B2BE6B749AA5}" srcOrd="0" destOrd="0" parTransId="{44C55780-4C9D-44CC-A150-73889AAAFCAE}" sibTransId="{9236DD06-6B2F-4A90-B5E8-03270B63356E}"/>
    <dgm:cxn modelId="{44FCD395-46A4-432D-96C0-B462F5733EF8}" type="presOf" srcId="{65812ED8-C985-4051-96BB-B2BE6B749AA5}" destId="{4BA0DC15-22D1-4C61-928E-41086480B8E4}" srcOrd="0" destOrd="0" presId="urn:microsoft.com/office/officeart/2008/layout/LinedList"/>
    <dgm:cxn modelId="{ABF96AA7-4E47-764F-810A-FF660411EF91}" srcId="{26AF93D3-1EB7-46F3-855C-E38D88375E5E}" destId="{D923E5D1-577B-3947-A14C-B638CEC6DB51}" srcOrd="3" destOrd="0" parTransId="{CFF341B2-506F-514C-BA20-119E63C5F3B3}" sibTransId="{9397D06B-6578-4A4A-BF09-A3E9C1281B63}"/>
    <dgm:cxn modelId="{DA3DB7DD-61F1-4891-9515-92CDDBAE42E8}" type="presParOf" srcId="{170F63A6-99E5-4534-A8F7-0C01ADA5E9A3}" destId="{6E6EF9CE-5F90-4445-A1AA-11D2C8E1415F}" srcOrd="0" destOrd="0" presId="urn:microsoft.com/office/officeart/2008/layout/LinedList"/>
    <dgm:cxn modelId="{2D286715-4230-47A1-9590-DBFE6A2E7D6A}" type="presParOf" srcId="{170F63A6-99E5-4534-A8F7-0C01ADA5E9A3}" destId="{9B7865BE-7323-4A93-893E-32F543F6E416}" srcOrd="1" destOrd="0" presId="urn:microsoft.com/office/officeart/2008/layout/LinedList"/>
    <dgm:cxn modelId="{05F82ACF-E20E-4094-B7AF-F2E373101DC4}" type="presParOf" srcId="{9B7865BE-7323-4A93-893E-32F543F6E416}" destId="{4BA0DC15-22D1-4C61-928E-41086480B8E4}" srcOrd="0" destOrd="0" presId="urn:microsoft.com/office/officeart/2008/layout/LinedList"/>
    <dgm:cxn modelId="{C9C8769D-58B2-4F4C-938D-0F244E61C2A8}" type="presParOf" srcId="{9B7865BE-7323-4A93-893E-32F543F6E416}" destId="{F98CB6C8-AA29-4FCD-806B-B785DA803E64}" srcOrd="1" destOrd="0" presId="urn:microsoft.com/office/officeart/2008/layout/LinedList"/>
    <dgm:cxn modelId="{D4833B7F-5C50-4296-827F-2B3C96C82517}" type="presParOf" srcId="{170F63A6-99E5-4534-A8F7-0C01ADA5E9A3}" destId="{0F742BBA-AE58-4E4B-9632-A9E4F2EB6B86}" srcOrd="2" destOrd="0" presId="urn:microsoft.com/office/officeart/2008/layout/LinedList"/>
    <dgm:cxn modelId="{997574E2-7A2C-4726-B01D-80C818DDFA19}" type="presParOf" srcId="{170F63A6-99E5-4534-A8F7-0C01ADA5E9A3}" destId="{592B478C-8EFF-4D44-BABA-E846B452D7B5}" srcOrd="3" destOrd="0" presId="urn:microsoft.com/office/officeart/2008/layout/LinedList"/>
    <dgm:cxn modelId="{C1E4838E-E1BB-40AC-A3F5-48B05C27302D}" type="presParOf" srcId="{592B478C-8EFF-4D44-BABA-E846B452D7B5}" destId="{79E9366A-0007-4AD9-8243-9C5DB13CF315}" srcOrd="0" destOrd="0" presId="urn:microsoft.com/office/officeart/2008/layout/LinedList"/>
    <dgm:cxn modelId="{6A783495-16E7-4798-B280-54A4F6DBA846}" type="presParOf" srcId="{592B478C-8EFF-4D44-BABA-E846B452D7B5}" destId="{ECA7F86C-BCED-4090-9C83-04BE6DA439A3}" srcOrd="1" destOrd="0" presId="urn:microsoft.com/office/officeart/2008/layout/LinedList"/>
    <dgm:cxn modelId="{750CD91A-705E-4530-921E-FE98E14918AA}" type="presParOf" srcId="{170F63A6-99E5-4534-A8F7-0C01ADA5E9A3}" destId="{76737A0E-EF86-4A47-94C5-BD99E168152F}" srcOrd="4" destOrd="0" presId="urn:microsoft.com/office/officeart/2008/layout/LinedList"/>
    <dgm:cxn modelId="{DDAA1261-B5B4-4F75-9712-D84431F5AE2A}" type="presParOf" srcId="{170F63A6-99E5-4534-A8F7-0C01ADA5E9A3}" destId="{80C26FB2-6A4B-4407-A4CE-7CF820ABF911}" srcOrd="5" destOrd="0" presId="urn:microsoft.com/office/officeart/2008/layout/LinedList"/>
    <dgm:cxn modelId="{33CB5EAB-2FF3-46E3-98E1-BF5819D22A55}" type="presParOf" srcId="{80C26FB2-6A4B-4407-A4CE-7CF820ABF911}" destId="{2C2BB1FE-0434-4CE7-9276-F234EBFBB634}" srcOrd="0" destOrd="0" presId="urn:microsoft.com/office/officeart/2008/layout/LinedList"/>
    <dgm:cxn modelId="{EF460D0C-4FC7-4A42-A772-1AA9569C18B9}" type="presParOf" srcId="{80C26FB2-6A4B-4407-A4CE-7CF820ABF911}" destId="{281F209C-14F9-4F8C-B61F-A5ED7EF8B0D2}" srcOrd="1" destOrd="0" presId="urn:microsoft.com/office/officeart/2008/layout/LinedList"/>
    <dgm:cxn modelId="{7CBE1DD3-4BE6-E84A-9D45-1CB6AC149173}" type="presParOf" srcId="{170F63A6-99E5-4534-A8F7-0C01ADA5E9A3}" destId="{6513F8FB-BFEB-7C45-9875-C8D858D2AFE8}" srcOrd="6" destOrd="0" presId="urn:microsoft.com/office/officeart/2008/layout/LinedList"/>
    <dgm:cxn modelId="{FA08D9D5-2B76-264C-B798-96506A85A272}" type="presParOf" srcId="{170F63A6-99E5-4534-A8F7-0C01ADA5E9A3}" destId="{22D4295B-E020-9148-B7F4-6F6A04F7C8A2}" srcOrd="7" destOrd="0" presId="urn:microsoft.com/office/officeart/2008/layout/LinedList"/>
    <dgm:cxn modelId="{6DE82DB9-DC91-2D4B-BF18-81853B99818F}" type="presParOf" srcId="{22D4295B-E020-9148-B7F4-6F6A04F7C8A2}" destId="{CD4EE227-6742-6145-90E1-0CF013CB8984}" srcOrd="0" destOrd="0" presId="urn:microsoft.com/office/officeart/2008/layout/LinedList"/>
    <dgm:cxn modelId="{EE006294-2E62-1949-A1BB-EACFDA8D18C3}" type="presParOf" srcId="{22D4295B-E020-9148-B7F4-6F6A04F7C8A2}" destId="{1EDD2130-B737-E54F-91BB-CB2C3B625B4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DED26DD-344D-C84F-BF3A-92E5C7649BFD}" type="doc">
      <dgm:prSet loTypeId="urn:microsoft.com/office/officeart/2005/8/layout/radial5" loCatId="" qsTypeId="urn:microsoft.com/office/officeart/2005/8/quickstyle/simple1" qsCatId="simple" csTypeId="urn:microsoft.com/office/officeart/2005/8/colors/accent1_2" csCatId="accent1" phldr="1"/>
      <dgm:spPr/>
      <dgm:t>
        <a:bodyPr/>
        <a:lstStyle/>
        <a:p>
          <a:endParaRPr lang="en-US"/>
        </a:p>
      </dgm:t>
    </dgm:pt>
    <dgm:pt modelId="{54AEC3F5-70CD-F244-B0A0-888B5666EFB4}">
      <dgm:prSet phldrT="[Text]" custT="1"/>
      <dgm:spPr>
        <a:solidFill>
          <a:srgbClr val="D04638"/>
        </a:solidFill>
      </dgm:spPr>
      <dgm:t>
        <a:bodyPr/>
        <a:lstStyle/>
        <a:p>
          <a:pPr algn="r"/>
          <a:r>
            <a:rPr lang="ar-SA" sz="2000" b="1" dirty="0">
              <a:latin typeface="Calibri" panose="020F0502020204030204" pitchFamily="34" charset="0"/>
              <a:cs typeface="Calibri" panose="020F0502020204030204" pitchFamily="34" charset="0"/>
            </a:rPr>
            <a:t>الواجبات الأربعة الأكثر أهمية</a:t>
          </a:r>
          <a:endParaRPr lang="en-US" sz="2000" b="1" dirty="0">
            <a:latin typeface="Calibri" panose="020F0502020204030204" pitchFamily="34" charset="0"/>
            <a:cs typeface="Calibri" panose="020F0502020204030204" pitchFamily="34" charset="0"/>
          </a:endParaRPr>
        </a:p>
      </dgm:t>
    </dgm:pt>
    <dgm:pt modelId="{83624F65-6D23-4C43-B8DF-952D9609DF5C}" type="parTrans" cxnId="{BCCE3387-6D55-3144-8EAE-FA0978C6BD88}">
      <dgm:prSet/>
      <dgm:spPr/>
      <dgm:t>
        <a:bodyPr/>
        <a:lstStyle/>
        <a:p>
          <a:endParaRPr lang="en-US"/>
        </a:p>
      </dgm:t>
    </dgm:pt>
    <dgm:pt modelId="{7BBE08E9-A871-9547-8B91-21A2D7858073}" type="sibTrans" cxnId="{BCCE3387-6D55-3144-8EAE-FA0978C6BD88}">
      <dgm:prSet/>
      <dgm:spPr/>
      <dgm:t>
        <a:bodyPr/>
        <a:lstStyle/>
        <a:p>
          <a:endParaRPr lang="en-US"/>
        </a:p>
      </dgm:t>
    </dgm:pt>
    <dgm:pt modelId="{BB9EEB85-D3E0-F74D-AC96-7EF2E6E1F471}">
      <dgm:prSet phldrT="[Text]" custT="1"/>
      <dgm:spPr/>
      <dgm:t>
        <a:bodyPr/>
        <a:lstStyle/>
        <a:p>
          <a:r>
            <a:rPr lang="ar-LB" sz="2000" dirty="0"/>
            <a:t>2 إزالة الحواجز</a:t>
          </a:r>
          <a:endParaRPr lang="en-US" sz="2000" dirty="0">
            <a:latin typeface="Calibri" panose="020F0502020204030204" pitchFamily="34" charset="0"/>
            <a:cs typeface="Calibri" panose="020F0502020204030204" pitchFamily="34" charset="0"/>
          </a:endParaRPr>
        </a:p>
      </dgm:t>
    </dgm:pt>
    <dgm:pt modelId="{B7BB863C-D0E9-644B-A588-A37FAA5C8011}" type="parTrans" cxnId="{73BFDD8C-4174-C542-B293-E56910DFB29D}">
      <dgm:prSet/>
      <dgm:spPr/>
      <dgm:t>
        <a:bodyPr/>
        <a:lstStyle/>
        <a:p>
          <a:endParaRPr lang="en-US" dirty="0"/>
        </a:p>
      </dgm:t>
    </dgm:pt>
    <dgm:pt modelId="{59122AA0-ABC7-B44B-A4AF-54D0F563FBD4}" type="sibTrans" cxnId="{73BFDD8C-4174-C542-B293-E56910DFB29D}">
      <dgm:prSet/>
      <dgm:spPr/>
      <dgm:t>
        <a:bodyPr/>
        <a:lstStyle/>
        <a:p>
          <a:endParaRPr lang="en-US"/>
        </a:p>
      </dgm:t>
    </dgm:pt>
    <dgm:pt modelId="{E20E7DCD-D589-044C-9E85-2F8DDF484B27}">
      <dgm:prSet phldrT="[Text]" custT="1"/>
      <dgm:spPr>
        <a:solidFill>
          <a:srgbClr val="7030A0"/>
        </a:solidFill>
        <a:ln w="25400" cap="flat" cmpd="sng" algn="ctr">
          <a:solidFill>
            <a:srgbClr val="FFFFFF">
              <a:hueOff val="0"/>
              <a:satOff val="0"/>
              <a:lumOff val="0"/>
              <a:alphaOff val="0"/>
            </a:srgbClr>
          </a:solidFill>
          <a:prstDash val="solid"/>
        </a:ln>
        <a:effectLst/>
      </dgm:spPr>
      <dgm:t>
        <a:bodyPr spcFirstLastPara="0" vert="horz" wrap="square" lIns="7620" tIns="7620" rIns="7620" bIns="7620" numCol="1" spcCol="1270" anchor="ctr" anchorCtr="0"/>
        <a:lstStyle/>
        <a:p>
          <a:pPr marL="0" lvl="0" indent="0" algn="r" defTabSz="266700">
            <a:lnSpc>
              <a:spcPct val="90000"/>
            </a:lnSpc>
            <a:spcBef>
              <a:spcPct val="0"/>
            </a:spcBef>
            <a:spcAft>
              <a:spcPct val="35000"/>
            </a:spcAft>
            <a:buNone/>
          </a:pPr>
          <a:r>
            <a:rPr lang="ar-LB" sz="2000" kern="1200" dirty="0"/>
            <a:t>3 تمكين الأشخاص ذوي الإعاقة وإسنادهم لتنمية قدراتهم</a:t>
          </a:r>
          <a:endParaRPr lang="en-US" sz="2000" b="0" kern="1200" dirty="0">
            <a:solidFill>
              <a:srgbClr val="FFFFFF"/>
            </a:solidFill>
            <a:latin typeface="Calibri" panose="020F0502020204030204" pitchFamily="34" charset="0"/>
            <a:ea typeface="+mn-ea"/>
            <a:cs typeface="Calibri" panose="020F0502020204030204" pitchFamily="34" charset="0"/>
          </a:endParaRPr>
        </a:p>
      </dgm:t>
    </dgm:pt>
    <dgm:pt modelId="{60A00B74-1549-1C49-B0CE-D8F8A9832747}" type="parTrans" cxnId="{780B6BA7-AFED-1D4A-A9C8-425A7F923858}">
      <dgm:prSet/>
      <dgm:spPr/>
      <dgm:t>
        <a:bodyPr/>
        <a:lstStyle/>
        <a:p>
          <a:endParaRPr lang="en-US" dirty="0"/>
        </a:p>
      </dgm:t>
    </dgm:pt>
    <dgm:pt modelId="{56565C4D-FB8A-7A48-ACB1-0EFC9B0D2AC1}" type="sibTrans" cxnId="{780B6BA7-AFED-1D4A-A9C8-425A7F923858}">
      <dgm:prSet/>
      <dgm:spPr/>
      <dgm:t>
        <a:bodyPr/>
        <a:lstStyle/>
        <a:p>
          <a:endParaRPr lang="en-US"/>
        </a:p>
      </dgm:t>
    </dgm:pt>
    <dgm:pt modelId="{85146A80-7551-5D4D-AA18-00568808EAF0}">
      <dgm:prSet phldrT="[Text]" custT="1"/>
      <dgm:spPr/>
      <dgm:t>
        <a:bodyPr/>
        <a:lstStyle/>
        <a:p>
          <a:pPr algn="r"/>
          <a:r>
            <a:rPr lang="ar-LB" sz="2000" dirty="0"/>
            <a:t>4 تفصيل البيانات لإدماج المراقبة.</a:t>
          </a:r>
          <a:endParaRPr lang="en-US" sz="2000" dirty="0">
            <a:latin typeface="Calibri" panose="020F0502020204030204" pitchFamily="34" charset="0"/>
            <a:cs typeface="Calibri" panose="020F0502020204030204" pitchFamily="34" charset="0"/>
          </a:endParaRPr>
        </a:p>
      </dgm:t>
    </dgm:pt>
    <dgm:pt modelId="{97B748E9-6942-5744-91DA-850359328D2F}" type="parTrans" cxnId="{FF23EDF7-580B-C141-9D3E-5AFB53DE66A7}">
      <dgm:prSet/>
      <dgm:spPr/>
      <dgm:t>
        <a:bodyPr/>
        <a:lstStyle/>
        <a:p>
          <a:endParaRPr lang="en-US" dirty="0"/>
        </a:p>
      </dgm:t>
    </dgm:pt>
    <dgm:pt modelId="{EAC3445F-FCD3-3E48-AB5B-E64A3A12368F}" type="sibTrans" cxnId="{FF23EDF7-580B-C141-9D3E-5AFB53DE66A7}">
      <dgm:prSet/>
      <dgm:spPr/>
      <dgm:t>
        <a:bodyPr/>
        <a:lstStyle/>
        <a:p>
          <a:endParaRPr lang="en-US"/>
        </a:p>
      </dgm:t>
    </dgm:pt>
    <dgm:pt modelId="{75A7E233-5EAA-C94C-86EC-32A6447724AA}">
      <dgm:prSet custT="1"/>
      <dgm:spPr>
        <a:solidFill>
          <a:srgbClr val="7030A0"/>
        </a:solidFill>
      </dgm:spPr>
      <dgm:t>
        <a:bodyPr/>
        <a:lstStyle/>
        <a:p>
          <a:pPr algn="r"/>
          <a:r>
            <a:rPr lang="ar-LB" sz="2000" dirty="0"/>
            <a:t>1 تشجيع المشاركة ذات المغزى أو المعنى</a:t>
          </a:r>
          <a:endParaRPr lang="en-CA" sz="2000" b="0" dirty="0">
            <a:latin typeface="Calibri" panose="020F0502020204030204" pitchFamily="34" charset="0"/>
            <a:cs typeface="Calibri" panose="020F0502020204030204" pitchFamily="34" charset="0"/>
          </a:endParaRPr>
        </a:p>
      </dgm:t>
    </dgm:pt>
    <dgm:pt modelId="{2B672844-E825-7E4B-A379-D6A5988F0A9A}" type="parTrans" cxnId="{38684ACA-1907-8741-A2B6-9FF4F6852C19}">
      <dgm:prSet/>
      <dgm:spPr/>
      <dgm:t>
        <a:bodyPr/>
        <a:lstStyle/>
        <a:p>
          <a:endParaRPr lang="en-US" dirty="0"/>
        </a:p>
      </dgm:t>
    </dgm:pt>
    <dgm:pt modelId="{BB926A69-4502-5543-9244-EE84A44B2A41}" type="sibTrans" cxnId="{38684ACA-1907-8741-A2B6-9FF4F6852C19}">
      <dgm:prSet/>
      <dgm:spPr/>
      <dgm:t>
        <a:bodyPr/>
        <a:lstStyle/>
        <a:p>
          <a:endParaRPr lang="en-US"/>
        </a:p>
      </dgm:t>
    </dgm:pt>
    <dgm:pt modelId="{C17E02B5-A9B8-E446-A951-701EB3EB956F}" type="pres">
      <dgm:prSet presAssocID="{BDED26DD-344D-C84F-BF3A-92E5C7649BFD}" presName="Name0" presStyleCnt="0">
        <dgm:presLayoutVars>
          <dgm:chMax val="1"/>
          <dgm:dir/>
          <dgm:animLvl val="ctr"/>
          <dgm:resizeHandles val="exact"/>
        </dgm:presLayoutVars>
      </dgm:prSet>
      <dgm:spPr/>
    </dgm:pt>
    <dgm:pt modelId="{91C16C3B-A765-0641-9F04-06E49831CA24}" type="pres">
      <dgm:prSet presAssocID="{54AEC3F5-70CD-F244-B0A0-888B5666EFB4}" presName="centerShape" presStyleLbl="node0" presStyleIdx="0" presStyleCnt="1" custScaleX="148760" custScaleY="116679" custLinFactNeighborX="-2083" custLinFactNeighborY="-1905"/>
      <dgm:spPr/>
    </dgm:pt>
    <dgm:pt modelId="{2A3851B5-0D5E-D948-977D-8A7C9CE80EAC}" type="pres">
      <dgm:prSet presAssocID="{2B672844-E825-7E4B-A379-D6A5988F0A9A}" presName="parTrans" presStyleLbl="sibTrans2D1" presStyleIdx="0" presStyleCnt="4"/>
      <dgm:spPr/>
    </dgm:pt>
    <dgm:pt modelId="{BD2150B3-D1DD-5F45-99C5-8B09CE2B51A8}" type="pres">
      <dgm:prSet presAssocID="{2B672844-E825-7E4B-A379-D6A5988F0A9A}" presName="connectorText" presStyleLbl="sibTrans2D1" presStyleIdx="0" presStyleCnt="4"/>
      <dgm:spPr/>
    </dgm:pt>
    <dgm:pt modelId="{05E45198-D09A-1448-B4DF-E3EFC82F5DA6}" type="pres">
      <dgm:prSet presAssocID="{75A7E233-5EAA-C94C-86EC-32A6447724AA}" presName="node" presStyleLbl="node1" presStyleIdx="0" presStyleCnt="4" custScaleX="321838" custRadScaleRad="96466" custRadScaleInc="-5345">
        <dgm:presLayoutVars>
          <dgm:bulletEnabled val="1"/>
        </dgm:presLayoutVars>
      </dgm:prSet>
      <dgm:spPr/>
    </dgm:pt>
    <dgm:pt modelId="{68F665DC-56E2-7843-B1B4-F9CCA725C9F3}" type="pres">
      <dgm:prSet presAssocID="{B7BB863C-D0E9-644B-A588-A37FAA5C8011}" presName="parTrans" presStyleLbl="sibTrans2D1" presStyleIdx="1" presStyleCnt="4"/>
      <dgm:spPr/>
    </dgm:pt>
    <dgm:pt modelId="{1FCCD0D6-0EC9-6741-9C28-4009112472F1}" type="pres">
      <dgm:prSet presAssocID="{B7BB863C-D0E9-644B-A588-A37FAA5C8011}" presName="connectorText" presStyleLbl="sibTrans2D1" presStyleIdx="1" presStyleCnt="4"/>
      <dgm:spPr/>
    </dgm:pt>
    <dgm:pt modelId="{645ACC67-8768-6841-8AB8-E087F585A976}" type="pres">
      <dgm:prSet presAssocID="{BB9EEB85-D3E0-F74D-AC96-7EF2E6E1F471}" presName="node" presStyleLbl="node1" presStyleIdx="1" presStyleCnt="4" custScaleX="279918" custScaleY="124175" custRadScaleRad="171712" custRadScaleInc="2662">
        <dgm:presLayoutVars>
          <dgm:bulletEnabled val="1"/>
        </dgm:presLayoutVars>
      </dgm:prSet>
      <dgm:spPr/>
    </dgm:pt>
    <dgm:pt modelId="{52011B42-13CB-8A45-9E0F-980889F8DF95}" type="pres">
      <dgm:prSet presAssocID="{60A00B74-1549-1C49-B0CE-D8F8A9832747}" presName="parTrans" presStyleLbl="sibTrans2D1" presStyleIdx="2" presStyleCnt="4"/>
      <dgm:spPr/>
    </dgm:pt>
    <dgm:pt modelId="{39003BEC-F6F7-4E4E-A8E6-654FBD1431D7}" type="pres">
      <dgm:prSet presAssocID="{60A00B74-1549-1C49-B0CE-D8F8A9832747}" presName="connectorText" presStyleLbl="sibTrans2D1" presStyleIdx="2" presStyleCnt="4"/>
      <dgm:spPr/>
    </dgm:pt>
    <dgm:pt modelId="{06A6E844-33D6-574C-9DCA-173823CD72BC}" type="pres">
      <dgm:prSet presAssocID="{E20E7DCD-D589-044C-9E85-2F8DDF484B27}" presName="node" presStyleLbl="node1" presStyleIdx="2" presStyleCnt="4" custScaleX="347286" custScaleY="119510" custRadScaleRad="114682" custRadScaleInc="4495">
        <dgm:presLayoutVars>
          <dgm:bulletEnabled val="1"/>
        </dgm:presLayoutVars>
      </dgm:prSet>
      <dgm:spPr>
        <a:xfrm>
          <a:off x="3611609" y="2299961"/>
          <a:ext cx="935249" cy="935249"/>
        </a:xfrm>
        <a:prstGeom prst="ellipse">
          <a:avLst/>
        </a:prstGeom>
      </dgm:spPr>
    </dgm:pt>
    <dgm:pt modelId="{2593A190-7CB6-844C-B62E-BBA66F8A914A}" type="pres">
      <dgm:prSet presAssocID="{97B748E9-6942-5744-91DA-850359328D2F}" presName="parTrans" presStyleLbl="sibTrans2D1" presStyleIdx="3" presStyleCnt="4"/>
      <dgm:spPr/>
    </dgm:pt>
    <dgm:pt modelId="{8FFDD0E9-62FB-0845-9D6C-8648E166CCC1}" type="pres">
      <dgm:prSet presAssocID="{97B748E9-6942-5744-91DA-850359328D2F}" presName="connectorText" presStyleLbl="sibTrans2D1" presStyleIdx="3" presStyleCnt="4"/>
      <dgm:spPr/>
    </dgm:pt>
    <dgm:pt modelId="{205F888A-1B91-8848-853A-388103CFEF4B}" type="pres">
      <dgm:prSet presAssocID="{85146A80-7551-5D4D-AA18-00568808EAF0}" presName="node" presStyleLbl="node1" presStyleIdx="3" presStyleCnt="4" custScaleX="317930" custScaleY="124538" custRadScaleRad="206360" custRadScaleInc="-4799">
        <dgm:presLayoutVars>
          <dgm:bulletEnabled val="1"/>
        </dgm:presLayoutVars>
      </dgm:prSet>
      <dgm:spPr/>
    </dgm:pt>
  </dgm:ptLst>
  <dgm:cxnLst>
    <dgm:cxn modelId="{CA3E9A02-7BB4-1F4F-B383-DFC971759CC5}" type="presOf" srcId="{2B672844-E825-7E4B-A379-D6A5988F0A9A}" destId="{2A3851B5-0D5E-D948-977D-8A7C9CE80EAC}" srcOrd="0" destOrd="0" presId="urn:microsoft.com/office/officeart/2005/8/layout/radial5"/>
    <dgm:cxn modelId="{A5AF3D1A-4045-D146-A06E-FB226A43F536}" type="presOf" srcId="{60A00B74-1549-1C49-B0CE-D8F8A9832747}" destId="{39003BEC-F6F7-4E4E-A8E6-654FBD1431D7}" srcOrd="1" destOrd="0" presId="urn:microsoft.com/office/officeart/2005/8/layout/radial5"/>
    <dgm:cxn modelId="{456EE41B-CB93-F741-8B95-03B9DA523435}" type="presOf" srcId="{B7BB863C-D0E9-644B-A588-A37FAA5C8011}" destId="{68F665DC-56E2-7843-B1B4-F9CCA725C9F3}" srcOrd="0" destOrd="0" presId="urn:microsoft.com/office/officeart/2005/8/layout/radial5"/>
    <dgm:cxn modelId="{47E18474-DEC2-3848-8961-DC1943F95D0E}" type="presOf" srcId="{BB9EEB85-D3E0-F74D-AC96-7EF2E6E1F471}" destId="{645ACC67-8768-6841-8AB8-E087F585A976}" srcOrd="0" destOrd="0" presId="urn:microsoft.com/office/officeart/2005/8/layout/radial5"/>
    <dgm:cxn modelId="{EF21C877-2243-A44A-9E5C-C233FEF2743B}" type="presOf" srcId="{60A00B74-1549-1C49-B0CE-D8F8A9832747}" destId="{52011B42-13CB-8A45-9E0F-980889F8DF95}" srcOrd="0" destOrd="0" presId="urn:microsoft.com/office/officeart/2005/8/layout/radial5"/>
    <dgm:cxn modelId="{BCCE3387-6D55-3144-8EAE-FA0978C6BD88}" srcId="{BDED26DD-344D-C84F-BF3A-92E5C7649BFD}" destId="{54AEC3F5-70CD-F244-B0A0-888B5666EFB4}" srcOrd="0" destOrd="0" parTransId="{83624F65-6D23-4C43-B8DF-952D9609DF5C}" sibTransId="{7BBE08E9-A871-9547-8B91-21A2D7858073}"/>
    <dgm:cxn modelId="{1162BB8C-85AA-C141-B8CD-EC779193BC81}" type="presOf" srcId="{B7BB863C-D0E9-644B-A588-A37FAA5C8011}" destId="{1FCCD0D6-0EC9-6741-9C28-4009112472F1}" srcOrd="1" destOrd="0" presId="urn:microsoft.com/office/officeart/2005/8/layout/radial5"/>
    <dgm:cxn modelId="{73BFDD8C-4174-C542-B293-E56910DFB29D}" srcId="{54AEC3F5-70CD-F244-B0A0-888B5666EFB4}" destId="{BB9EEB85-D3E0-F74D-AC96-7EF2E6E1F471}" srcOrd="1" destOrd="0" parTransId="{B7BB863C-D0E9-644B-A588-A37FAA5C8011}" sibTransId="{59122AA0-ABC7-B44B-A4AF-54D0F563FBD4}"/>
    <dgm:cxn modelId="{780B6BA7-AFED-1D4A-A9C8-425A7F923858}" srcId="{54AEC3F5-70CD-F244-B0A0-888B5666EFB4}" destId="{E20E7DCD-D589-044C-9E85-2F8DDF484B27}" srcOrd="2" destOrd="0" parTransId="{60A00B74-1549-1C49-B0CE-D8F8A9832747}" sibTransId="{56565C4D-FB8A-7A48-ACB1-0EFC9B0D2AC1}"/>
    <dgm:cxn modelId="{C5C82AB4-1A31-9E49-812A-A3A528A4B8A6}" type="presOf" srcId="{75A7E233-5EAA-C94C-86EC-32A6447724AA}" destId="{05E45198-D09A-1448-B4DF-E3EFC82F5DA6}" srcOrd="0" destOrd="0" presId="urn:microsoft.com/office/officeart/2005/8/layout/radial5"/>
    <dgm:cxn modelId="{38684ACA-1907-8741-A2B6-9FF4F6852C19}" srcId="{54AEC3F5-70CD-F244-B0A0-888B5666EFB4}" destId="{75A7E233-5EAA-C94C-86EC-32A6447724AA}" srcOrd="0" destOrd="0" parTransId="{2B672844-E825-7E4B-A379-D6A5988F0A9A}" sibTransId="{BB926A69-4502-5543-9244-EE84A44B2A41}"/>
    <dgm:cxn modelId="{D6C0E3CA-F389-BB46-9581-4948B6C05C6B}" type="presOf" srcId="{54AEC3F5-70CD-F244-B0A0-888B5666EFB4}" destId="{91C16C3B-A765-0641-9F04-06E49831CA24}" srcOrd="0" destOrd="0" presId="urn:microsoft.com/office/officeart/2005/8/layout/radial5"/>
    <dgm:cxn modelId="{51A255CC-E3CF-2348-AA08-04140BE0D448}" type="presOf" srcId="{E20E7DCD-D589-044C-9E85-2F8DDF484B27}" destId="{06A6E844-33D6-574C-9DCA-173823CD72BC}" srcOrd="0" destOrd="0" presId="urn:microsoft.com/office/officeart/2005/8/layout/radial5"/>
    <dgm:cxn modelId="{4016AFDA-2186-5C48-9087-5270EDB25EFA}" type="presOf" srcId="{85146A80-7551-5D4D-AA18-00568808EAF0}" destId="{205F888A-1B91-8848-853A-388103CFEF4B}" srcOrd="0" destOrd="0" presId="urn:microsoft.com/office/officeart/2005/8/layout/radial5"/>
    <dgm:cxn modelId="{08C157EA-1CE4-354B-B208-7BFEFDB1B40C}" type="presOf" srcId="{97B748E9-6942-5744-91DA-850359328D2F}" destId="{8FFDD0E9-62FB-0845-9D6C-8648E166CCC1}" srcOrd="1" destOrd="0" presId="urn:microsoft.com/office/officeart/2005/8/layout/radial5"/>
    <dgm:cxn modelId="{7AB5DCEA-85C2-CD46-A4F0-1F0377D5A0AB}" type="presOf" srcId="{BDED26DD-344D-C84F-BF3A-92E5C7649BFD}" destId="{C17E02B5-A9B8-E446-A951-701EB3EB956F}" srcOrd="0" destOrd="0" presId="urn:microsoft.com/office/officeart/2005/8/layout/radial5"/>
    <dgm:cxn modelId="{B7DFDBEF-4300-204D-9E41-6E5BB3C3FF94}" type="presOf" srcId="{97B748E9-6942-5744-91DA-850359328D2F}" destId="{2593A190-7CB6-844C-B62E-BBA66F8A914A}" srcOrd="0" destOrd="0" presId="urn:microsoft.com/office/officeart/2005/8/layout/radial5"/>
    <dgm:cxn modelId="{564702F0-6407-9C43-B2E7-69469D265ADE}" type="presOf" srcId="{2B672844-E825-7E4B-A379-D6A5988F0A9A}" destId="{BD2150B3-D1DD-5F45-99C5-8B09CE2B51A8}" srcOrd="1" destOrd="0" presId="urn:microsoft.com/office/officeart/2005/8/layout/radial5"/>
    <dgm:cxn modelId="{FF23EDF7-580B-C141-9D3E-5AFB53DE66A7}" srcId="{54AEC3F5-70CD-F244-B0A0-888B5666EFB4}" destId="{85146A80-7551-5D4D-AA18-00568808EAF0}" srcOrd="3" destOrd="0" parTransId="{97B748E9-6942-5744-91DA-850359328D2F}" sibTransId="{EAC3445F-FCD3-3E48-AB5B-E64A3A12368F}"/>
    <dgm:cxn modelId="{7F8670AF-2E82-B042-AF50-28BE58D35359}" type="presParOf" srcId="{C17E02B5-A9B8-E446-A951-701EB3EB956F}" destId="{91C16C3B-A765-0641-9F04-06E49831CA24}" srcOrd="0" destOrd="0" presId="urn:microsoft.com/office/officeart/2005/8/layout/radial5"/>
    <dgm:cxn modelId="{F8AD95CE-ADB7-474A-87C2-107027ED03BB}" type="presParOf" srcId="{C17E02B5-A9B8-E446-A951-701EB3EB956F}" destId="{2A3851B5-0D5E-D948-977D-8A7C9CE80EAC}" srcOrd="1" destOrd="0" presId="urn:microsoft.com/office/officeart/2005/8/layout/radial5"/>
    <dgm:cxn modelId="{65439FB7-89B8-3D41-A642-F095B961AC7F}" type="presParOf" srcId="{2A3851B5-0D5E-D948-977D-8A7C9CE80EAC}" destId="{BD2150B3-D1DD-5F45-99C5-8B09CE2B51A8}" srcOrd="0" destOrd="0" presId="urn:microsoft.com/office/officeart/2005/8/layout/radial5"/>
    <dgm:cxn modelId="{00A9E08D-F63F-0040-B298-FA9D829E8676}" type="presParOf" srcId="{C17E02B5-A9B8-E446-A951-701EB3EB956F}" destId="{05E45198-D09A-1448-B4DF-E3EFC82F5DA6}" srcOrd="2" destOrd="0" presId="urn:microsoft.com/office/officeart/2005/8/layout/radial5"/>
    <dgm:cxn modelId="{FCA1ECB6-C052-6E43-82F1-390A603BD9D5}" type="presParOf" srcId="{C17E02B5-A9B8-E446-A951-701EB3EB956F}" destId="{68F665DC-56E2-7843-B1B4-F9CCA725C9F3}" srcOrd="3" destOrd="0" presId="urn:microsoft.com/office/officeart/2005/8/layout/radial5"/>
    <dgm:cxn modelId="{A9680EC8-63AB-5342-B8BC-F4A413D52342}" type="presParOf" srcId="{68F665DC-56E2-7843-B1B4-F9CCA725C9F3}" destId="{1FCCD0D6-0EC9-6741-9C28-4009112472F1}" srcOrd="0" destOrd="0" presId="urn:microsoft.com/office/officeart/2005/8/layout/radial5"/>
    <dgm:cxn modelId="{C8533600-C09F-884B-8F9A-B8A54012FA29}" type="presParOf" srcId="{C17E02B5-A9B8-E446-A951-701EB3EB956F}" destId="{645ACC67-8768-6841-8AB8-E087F585A976}" srcOrd="4" destOrd="0" presId="urn:microsoft.com/office/officeart/2005/8/layout/radial5"/>
    <dgm:cxn modelId="{67AFA9AD-D441-274E-ACB4-9A46FA49077E}" type="presParOf" srcId="{C17E02B5-A9B8-E446-A951-701EB3EB956F}" destId="{52011B42-13CB-8A45-9E0F-980889F8DF95}" srcOrd="5" destOrd="0" presId="urn:microsoft.com/office/officeart/2005/8/layout/radial5"/>
    <dgm:cxn modelId="{6648027A-E6B2-BA48-8A69-9598AF71E4D0}" type="presParOf" srcId="{52011B42-13CB-8A45-9E0F-980889F8DF95}" destId="{39003BEC-F6F7-4E4E-A8E6-654FBD1431D7}" srcOrd="0" destOrd="0" presId="urn:microsoft.com/office/officeart/2005/8/layout/radial5"/>
    <dgm:cxn modelId="{16E666E5-397B-D44F-9B84-22D328BA2DA5}" type="presParOf" srcId="{C17E02B5-A9B8-E446-A951-701EB3EB956F}" destId="{06A6E844-33D6-574C-9DCA-173823CD72BC}" srcOrd="6" destOrd="0" presId="urn:microsoft.com/office/officeart/2005/8/layout/radial5"/>
    <dgm:cxn modelId="{1DE91804-32FD-4D40-B2C3-57A117B2C875}" type="presParOf" srcId="{C17E02B5-A9B8-E446-A951-701EB3EB956F}" destId="{2593A190-7CB6-844C-B62E-BBA66F8A914A}" srcOrd="7" destOrd="0" presId="urn:microsoft.com/office/officeart/2005/8/layout/radial5"/>
    <dgm:cxn modelId="{30A97A8B-7204-D44E-9D50-6F56D44BD4B0}" type="presParOf" srcId="{2593A190-7CB6-844C-B62E-BBA66F8A914A}" destId="{8FFDD0E9-62FB-0845-9D6C-8648E166CCC1}" srcOrd="0" destOrd="0" presId="urn:microsoft.com/office/officeart/2005/8/layout/radial5"/>
    <dgm:cxn modelId="{7E443D75-5F0E-E246-A166-3360D3CFFB36}" type="presParOf" srcId="{C17E02B5-A9B8-E446-A951-701EB3EB956F}" destId="{205F888A-1B91-8848-853A-388103CFEF4B}"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6AF93D3-1EB7-46F3-855C-E38D88375E5E}"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65812ED8-C985-4051-96BB-B2BE6B749AA5}">
      <dgm:prSet custT="1"/>
      <dgm:spPr/>
      <dgm:t>
        <a:bodyPr/>
        <a:lstStyle/>
        <a:p>
          <a:pPr algn="r"/>
          <a:r>
            <a:rPr lang="ar-LB" sz="2400" dirty="0"/>
            <a:t>التعريف بالبنية التحتية الإنسانية: (أ) </a:t>
          </a:r>
          <a:r>
            <a:rPr lang="ar-LB" sz="2400" b="1" dirty="0">
              <a:solidFill>
                <a:srgbClr val="0070C0"/>
              </a:solidFill>
            </a:rPr>
            <a:t>المنظومة العنقودية</a:t>
          </a:r>
          <a:endParaRPr lang="en-US" sz="2400" b="1" dirty="0">
            <a:solidFill>
              <a:srgbClr val="0070C0"/>
            </a:solidFill>
          </a:endParaRPr>
        </a:p>
        <a:p>
          <a:pPr algn="r"/>
          <a:r>
            <a:rPr lang="ar-LB" sz="2400" dirty="0"/>
            <a:t>(ب) </a:t>
          </a:r>
          <a:r>
            <a:rPr lang="ar-LB" sz="2400" b="1" dirty="0">
              <a:solidFill>
                <a:srgbClr val="0070C0"/>
              </a:solidFill>
            </a:rPr>
            <a:t>نموذج تنسيق اللاجئين</a:t>
          </a:r>
          <a:endParaRPr lang="en-US" sz="2400" b="1" dirty="0">
            <a:solidFill>
              <a:srgbClr val="0070C0"/>
            </a:solidFill>
          </a:endParaRPr>
        </a:p>
      </dgm:t>
    </dgm:pt>
    <dgm:pt modelId="{44C55780-4C9D-44CC-A150-73889AAAFCAE}" type="parTrans" cxnId="{1BCDDA6A-B079-4764-ABC0-7A528BB39448}">
      <dgm:prSet/>
      <dgm:spPr/>
      <dgm:t>
        <a:bodyPr/>
        <a:lstStyle/>
        <a:p>
          <a:endParaRPr lang="en-US"/>
        </a:p>
      </dgm:t>
    </dgm:pt>
    <dgm:pt modelId="{9236DD06-6B2F-4A90-B5E8-03270B63356E}" type="sibTrans" cxnId="{1BCDDA6A-B079-4764-ABC0-7A528BB39448}">
      <dgm:prSet/>
      <dgm:spPr/>
      <dgm:t>
        <a:bodyPr/>
        <a:lstStyle/>
        <a:p>
          <a:endParaRPr lang="en-US"/>
        </a:p>
      </dgm:t>
    </dgm:pt>
    <dgm:pt modelId="{8DED31E9-E141-44A1-9AEC-F5BB878FE575}">
      <dgm:prSet custT="1"/>
      <dgm:spPr/>
      <dgm:t>
        <a:bodyPr/>
        <a:lstStyle/>
        <a:p>
          <a:pPr algn="r"/>
          <a:r>
            <a:rPr lang="ar-LB" sz="2400" dirty="0"/>
            <a:t>التعريف </a:t>
          </a:r>
          <a:r>
            <a:rPr lang="ar-LB" sz="2400" b="1" dirty="0">
              <a:solidFill>
                <a:srgbClr val="0070C0"/>
              </a:solidFill>
            </a:rPr>
            <a:t>بدورة البرنامج الإنساني ونقاط دخول </a:t>
          </a:r>
          <a:r>
            <a:rPr lang="ar-LB" sz="2400" dirty="0"/>
            <a:t>جمعيات/منظمات الأشخاص ذوي الإعاقة وانهماكها</a:t>
          </a:r>
          <a:endParaRPr lang="en-US" sz="2400" b="1" dirty="0">
            <a:solidFill>
              <a:srgbClr val="0070C0"/>
            </a:solidFill>
          </a:endParaRPr>
        </a:p>
      </dgm:t>
    </dgm:pt>
    <dgm:pt modelId="{66A14EA4-92CE-4319-9477-A24DA85C1614}" type="parTrans" cxnId="{CC8F5568-1470-4A97-B1BC-C90EF6807C31}">
      <dgm:prSet/>
      <dgm:spPr/>
      <dgm:t>
        <a:bodyPr/>
        <a:lstStyle/>
        <a:p>
          <a:endParaRPr lang="en-US"/>
        </a:p>
      </dgm:t>
    </dgm:pt>
    <dgm:pt modelId="{73805B54-9281-4BFA-B009-F2055E3D2117}" type="sibTrans" cxnId="{CC8F5568-1470-4A97-B1BC-C90EF6807C31}">
      <dgm:prSet/>
      <dgm:spPr/>
      <dgm:t>
        <a:bodyPr/>
        <a:lstStyle/>
        <a:p>
          <a:endParaRPr lang="en-US"/>
        </a:p>
      </dgm:t>
    </dgm:pt>
    <dgm:pt modelId="{D3B0F1CB-75E1-4AA1-9F2E-24CB387E4A1C}">
      <dgm:prSet custT="1"/>
      <dgm:spPr/>
      <dgm:t>
        <a:bodyPr/>
        <a:lstStyle/>
        <a:p>
          <a:pPr algn="r"/>
          <a:r>
            <a:rPr lang="ar-LB" sz="2400" dirty="0"/>
            <a:t>الفرص للانخراط في </a:t>
          </a:r>
          <a:r>
            <a:rPr lang="ar-LB" sz="2400" b="1" dirty="0"/>
            <a:t>جماعات الممارسة</a:t>
          </a:r>
          <a:endParaRPr lang="en-US" sz="2400" b="1" dirty="0">
            <a:highlight>
              <a:srgbClr val="FFFF00"/>
            </a:highlight>
          </a:endParaRPr>
        </a:p>
      </dgm:t>
    </dgm:pt>
    <dgm:pt modelId="{10F67BC5-1C11-4FAE-91F2-F4446D9752B5}" type="parTrans" cxnId="{0938D466-71A9-4C5A-B587-D6D34E26ACD5}">
      <dgm:prSet/>
      <dgm:spPr/>
      <dgm:t>
        <a:bodyPr/>
        <a:lstStyle/>
        <a:p>
          <a:endParaRPr lang="en-US"/>
        </a:p>
      </dgm:t>
    </dgm:pt>
    <dgm:pt modelId="{CF63BEA3-31B1-4E2E-BF0B-81F89CCCE254}" type="sibTrans" cxnId="{0938D466-71A9-4C5A-B587-D6D34E26ACD5}">
      <dgm:prSet/>
      <dgm:spPr/>
      <dgm:t>
        <a:bodyPr/>
        <a:lstStyle/>
        <a:p>
          <a:endParaRPr lang="en-US"/>
        </a:p>
      </dgm:t>
    </dgm:pt>
    <dgm:pt modelId="{170F63A6-99E5-4534-A8F7-0C01ADA5E9A3}" type="pres">
      <dgm:prSet presAssocID="{26AF93D3-1EB7-46F3-855C-E38D88375E5E}" presName="vert0" presStyleCnt="0">
        <dgm:presLayoutVars>
          <dgm:dir/>
          <dgm:animOne val="branch"/>
          <dgm:animLvl val="lvl"/>
        </dgm:presLayoutVars>
      </dgm:prSet>
      <dgm:spPr/>
    </dgm:pt>
    <dgm:pt modelId="{6E6EF9CE-5F90-4445-A1AA-11D2C8E1415F}" type="pres">
      <dgm:prSet presAssocID="{65812ED8-C985-4051-96BB-B2BE6B749AA5}" presName="thickLine" presStyleLbl="alignNode1" presStyleIdx="0" presStyleCnt="3"/>
      <dgm:spPr/>
    </dgm:pt>
    <dgm:pt modelId="{9B7865BE-7323-4A93-893E-32F543F6E416}" type="pres">
      <dgm:prSet presAssocID="{65812ED8-C985-4051-96BB-B2BE6B749AA5}" presName="horz1" presStyleCnt="0"/>
      <dgm:spPr/>
    </dgm:pt>
    <dgm:pt modelId="{4BA0DC15-22D1-4C61-928E-41086480B8E4}" type="pres">
      <dgm:prSet presAssocID="{65812ED8-C985-4051-96BB-B2BE6B749AA5}" presName="tx1" presStyleLbl="revTx" presStyleIdx="0" presStyleCnt="3"/>
      <dgm:spPr/>
    </dgm:pt>
    <dgm:pt modelId="{F98CB6C8-AA29-4FCD-806B-B785DA803E64}" type="pres">
      <dgm:prSet presAssocID="{65812ED8-C985-4051-96BB-B2BE6B749AA5}" presName="vert1" presStyleCnt="0"/>
      <dgm:spPr/>
    </dgm:pt>
    <dgm:pt modelId="{0F742BBA-AE58-4E4B-9632-A9E4F2EB6B86}" type="pres">
      <dgm:prSet presAssocID="{8DED31E9-E141-44A1-9AEC-F5BB878FE575}" presName="thickLine" presStyleLbl="alignNode1" presStyleIdx="1" presStyleCnt="3"/>
      <dgm:spPr/>
    </dgm:pt>
    <dgm:pt modelId="{592B478C-8EFF-4D44-BABA-E846B452D7B5}" type="pres">
      <dgm:prSet presAssocID="{8DED31E9-E141-44A1-9AEC-F5BB878FE575}" presName="horz1" presStyleCnt="0"/>
      <dgm:spPr/>
    </dgm:pt>
    <dgm:pt modelId="{79E9366A-0007-4AD9-8243-9C5DB13CF315}" type="pres">
      <dgm:prSet presAssocID="{8DED31E9-E141-44A1-9AEC-F5BB878FE575}" presName="tx1" presStyleLbl="revTx" presStyleIdx="1" presStyleCnt="3"/>
      <dgm:spPr/>
    </dgm:pt>
    <dgm:pt modelId="{ECA7F86C-BCED-4090-9C83-04BE6DA439A3}" type="pres">
      <dgm:prSet presAssocID="{8DED31E9-E141-44A1-9AEC-F5BB878FE575}" presName="vert1" presStyleCnt="0"/>
      <dgm:spPr/>
    </dgm:pt>
    <dgm:pt modelId="{76737A0E-EF86-4A47-94C5-BD99E168152F}" type="pres">
      <dgm:prSet presAssocID="{D3B0F1CB-75E1-4AA1-9F2E-24CB387E4A1C}" presName="thickLine" presStyleLbl="alignNode1" presStyleIdx="2" presStyleCnt="3"/>
      <dgm:spPr/>
    </dgm:pt>
    <dgm:pt modelId="{80C26FB2-6A4B-4407-A4CE-7CF820ABF911}" type="pres">
      <dgm:prSet presAssocID="{D3B0F1CB-75E1-4AA1-9F2E-24CB387E4A1C}" presName="horz1" presStyleCnt="0"/>
      <dgm:spPr/>
    </dgm:pt>
    <dgm:pt modelId="{2C2BB1FE-0434-4CE7-9276-F234EBFBB634}" type="pres">
      <dgm:prSet presAssocID="{D3B0F1CB-75E1-4AA1-9F2E-24CB387E4A1C}" presName="tx1" presStyleLbl="revTx" presStyleIdx="2" presStyleCnt="3"/>
      <dgm:spPr/>
    </dgm:pt>
    <dgm:pt modelId="{281F209C-14F9-4F8C-B61F-A5ED7EF8B0D2}" type="pres">
      <dgm:prSet presAssocID="{D3B0F1CB-75E1-4AA1-9F2E-24CB387E4A1C}" presName="vert1" presStyleCnt="0"/>
      <dgm:spPr/>
    </dgm:pt>
  </dgm:ptLst>
  <dgm:cxnLst>
    <dgm:cxn modelId="{4F94C509-8316-496C-A4BF-7A1BF31A9235}" type="presOf" srcId="{8DED31E9-E141-44A1-9AEC-F5BB878FE575}" destId="{79E9366A-0007-4AD9-8243-9C5DB13CF315}" srcOrd="0" destOrd="0" presId="urn:microsoft.com/office/officeart/2008/layout/LinedList"/>
    <dgm:cxn modelId="{CDC03D3E-F56E-45D8-AF48-25679674FE79}" type="presOf" srcId="{26AF93D3-1EB7-46F3-855C-E38D88375E5E}" destId="{170F63A6-99E5-4534-A8F7-0C01ADA5E9A3}" srcOrd="0" destOrd="0" presId="urn:microsoft.com/office/officeart/2008/layout/LinedList"/>
    <dgm:cxn modelId="{0E14CD48-DFBA-458D-ACAE-CB68FED2AF69}" type="presOf" srcId="{D3B0F1CB-75E1-4AA1-9F2E-24CB387E4A1C}" destId="{2C2BB1FE-0434-4CE7-9276-F234EBFBB634}" srcOrd="0" destOrd="0" presId="urn:microsoft.com/office/officeart/2008/layout/LinedList"/>
    <dgm:cxn modelId="{0938D466-71A9-4C5A-B587-D6D34E26ACD5}" srcId="{26AF93D3-1EB7-46F3-855C-E38D88375E5E}" destId="{D3B0F1CB-75E1-4AA1-9F2E-24CB387E4A1C}" srcOrd="2" destOrd="0" parTransId="{10F67BC5-1C11-4FAE-91F2-F4446D9752B5}" sibTransId="{CF63BEA3-31B1-4E2E-BF0B-81F89CCCE254}"/>
    <dgm:cxn modelId="{CC8F5568-1470-4A97-B1BC-C90EF6807C31}" srcId="{26AF93D3-1EB7-46F3-855C-E38D88375E5E}" destId="{8DED31E9-E141-44A1-9AEC-F5BB878FE575}" srcOrd="1" destOrd="0" parTransId="{66A14EA4-92CE-4319-9477-A24DA85C1614}" sibTransId="{73805B54-9281-4BFA-B009-F2055E3D2117}"/>
    <dgm:cxn modelId="{1BCDDA6A-B079-4764-ABC0-7A528BB39448}" srcId="{26AF93D3-1EB7-46F3-855C-E38D88375E5E}" destId="{65812ED8-C985-4051-96BB-B2BE6B749AA5}" srcOrd="0" destOrd="0" parTransId="{44C55780-4C9D-44CC-A150-73889AAAFCAE}" sibTransId="{9236DD06-6B2F-4A90-B5E8-03270B63356E}"/>
    <dgm:cxn modelId="{44FCD395-46A4-432D-96C0-B462F5733EF8}" type="presOf" srcId="{65812ED8-C985-4051-96BB-B2BE6B749AA5}" destId="{4BA0DC15-22D1-4C61-928E-41086480B8E4}" srcOrd="0" destOrd="0" presId="urn:microsoft.com/office/officeart/2008/layout/LinedList"/>
    <dgm:cxn modelId="{DA3DB7DD-61F1-4891-9515-92CDDBAE42E8}" type="presParOf" srcId="{170F63A6-99E5-4534-A8F7-0C01ADA5E9A3}" destId="{6E6EF9CE-5F90-4445-A1AA-11D2C8E1415F}" srcOrd="0" destOrd="0" presId="urn:microsoft.com/office/officeart/2008/layout/LinedList"/>
    <dgm:cxn modelId="{2D286715-4230-47A1-9590-DBFE6A2E7D6A}" type="presParOf" srcId="{170F63A6-99E5-4534-A8F7-0C01ADA5E9A3}" destId="{9B7865BE-7323-4A93-893E-32F543F6E416}" srcOrd="1" destOrd="0" presId="urn:microsoft.com/office/officeart/2008/layout/LinedList"/>
    <dgm:cxn modelId="{05F82ACF-E20E-4094-B7AF-F2E373101DC4}" type="presParOf" srcId="{9B7865BE-7323-4A93-893E-32F543F6E416}" destId="{4BA0DC15-22D1-4C61-928E-41086480B8E4}" srcOrd="0" destOrd="0" presId="urn:microsoft.com/office/officeart/2008/layout/LinedList"/>
    <dgm:cxn modelId="{C9C8769D-58B2-4F4C-938D-0F244E61C2A8}" type="presParOf" srcId="{9B7865BE-7323-4A93-893E-32F543F6E416}" destId="{F98CB6C8-AA29-4FCD-806B-B785DA803E64}" srcOrd="1" destOrd="0" presId="urn:microsoft.com/office/officeart/2008/layout/LinedList"/>
    <dgm:cxn modelId="{D4833B7F-5C50-4296-827F-2B3C96C82517}" type="presParOf" srcId="{170F63A6-99E5-4534-A8F7-0C01ADA5E9A3}" destId="{0F742BBA-AE58-4E4B-9632-A9E4F2EB6B86}" srcOrd="2" destOrd="0" presId="urn:microsoft.com/office/officeart/2008/layout/LinedList"/>
    <dgm:cxn modelId="{997574E2-7A2C-4726-B01D-80C818DDFA19}" type="presParOf" srcId="{170F63A6-99E5-4534-A8F7-0C01ADA5E9A3}" destId="{592B478C-8EFF-4D44-BABA-E846B452D7B5}" srcOrd="3" destOrd="0" presId="urn:microsoft.com/office/officeart/2008/layout/LinedList"/>
    <dgm:cxn modelId="{C1E4838E-E1BB-40AC-A3F5-48B05C27302D}" type="presParOf" srcId="{592B478C-8EFF-4D44-BABA-E846B452D7B5}" destId="{79E9366A-0007-4AD9-8243-9C5DB13CF315}" srcOrd="0" destOrd="0" presId="urn:microsoft.com/office/officeart/2008/layout/LinedList"/>
    <dgm:cxn modelId="{6A783495-16E7-4798-B280-54A4F6DBA846}" type="presParOf" srcId="{592B478C-8EFF-4D44-BABA-E846B452D7B5}" destId="{ECA7F86C-BCED-4090-9C83-04BE6DA439A3}" srcOrd="1" destOrd="0" presId="urn:microsoft.com/office/officeart/2008/layout/LinedList"/>
    <dgm:cxn modelId="{750CD91A-705E-4530-921E-FE98E14918AA}" type="presParOf" srcId="{170F63A6-99E5-4534-A8F7-0C01ADA5E9A3}" destId="{76737A0E-EF86-4A47-94C5-BD99E168152F}" srcOrd="4" destOrd="0" presId="urn:microsoft.com/office/officeart/2008/layout/LinedList"/>
    <dgm:cxn modelId="{DDAA1261-B5B4-4F75-9712-D84431F5AE2A}" type="presParOf" srcId="{170F63A6-99E5-4534-A8F7-0C01ADA5E9A3}" destId="{80C26FB2-6A4B-4407-A4CE-7CF820ABF911}" srcOrd="5" destOrd="0" presId="urn:microsoft.com/office/officeart/2008/layout/LinedList"/>
    <dgm:cxn modelId="{33CB5EAB-2FF3-46E3-98E1-BF5819D22A55}" type="presParOf" srcId="{80C26FB2-6A4B-4407-A4CE-7CF820ABF911}" destId="{2C2BB1FE-0434-4CE7-9276-F234EBFBB634}" srcOrd="0" destOrd="0" presId="urn:microsoft.com/office/officeart/2008/layout/LinedList"/>
    <dgm:cxn modelId="{EF460D0C-4FC7-4A42-A772-1AA9569C18B9}" type="presParOf" srcId="{80C26FB2-6A4B-4407-A4CE-7CF820ABF911}" destId="{281F209C-14F9-4F8C-B61F-A5ED7EF8B0D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9DC1B13-BD56-4196-9513-10C3396AE2C4}"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8D624B82-715A-4628-88C9-B823B353CD59}">
      <dgm:prSet custT="1"/>
      <dgm:spPr/>
      <dgm:t>
        <a:bodyPr/>
        <a:lstStyle/>
        <a:p>
          <a:pPr algn="r"/>
          <a:r>
            <a:rPr lang="ar-LB" sz="2400" dirty="0"/>
            <a:t>*إيجاد حيز آمن للحوار المنفتح</a:t>
          </a:r>
          <a:endParaRPr lang="en-US" sz="2400" b="0" dirty="0"/>
        </a:p>
      </dgm:t>
    </dgm:pt>
    <dgm:pt modelId="{7B282C0D-6F56-4FDA-8A7B-1AA33F54CB10}" type="parTrans" cxnId="{F92519CD-6485-4B0B-BDC4-E5361B04425F}">
      <dgm:prSet/>
      <dgm:spPr/>
      <dgm:t>
        <a:bodyPr/>
        <a:lstStyle/>
        <a:p>
          <a:endParaRPr lang="en-US"/>
        </a:p>
      </dgm:t>
    </dgm:pt>
    <dgm:pt modelId="{2E19D6D0-A5C6-4659-B7FB-CF5628F141D3}" type="sibTrans" cxnId="{F92519CD-6485-4B0B-BDC4-E5361B04425F}">
      <dgm:prSet/>
      <dgm:spPr/>
      <dgm:t>
        <a:bodyPr/>
        <a:lstStyle/>
        <a:p>
          <a:pPr>
            <a:lnSpc>
              <a:spcPct val="100000"/>
            </a:lnSpc>
          </a:pPr>
          <a:endParaRPr lang="en-US"/>
        </a:p>
      </dgm:t>
    </dgm:pt>
    <dgm:pt modelId="{0006CB28-1463-4923-B70D-D3E678801C20}">
      <dgm:prSet custT="1"/>
      <dgm:spPr/>
      <dgm:t>
        <a:bodyPr/>
        <a:lstStyle/>
        <a:p>
          <a:pPr algn="r">
            <a:lnSpc>
              <a:spcPct val="100000"/>
            </a:lnSpc>
          </a:pPr>
          <a:r>
            <a:rPr lang="ar-LB" sz="2400" dirty="0"/>
            <a:t>عرض تفاعلي للبنية التحتية الإنسانية، بما في ذلك نماذج التنسيق</a:t>
          </a:r>
          <a:endParaRPr lang="en-US" sz="2400" b="0" dirty="0"/>
        </a:p>
      </dgm:t>
    </dgm:pt>
    <dgm:pt modelId="{F010B3A2-004D-46FE-91CD-EFB573EB3254}" type="parTrans" cxnId="{71E91C07-3868-4D57-A970-0BCE28C3645A}">
      <dgm:prSet/>
      <dgm:spPr/>
      <dgm:t>
        <a:bodyPr/>
        <a:lstStyle/>
        <a:p>
          <a:endParaRPr lang="en-US"/>
        </a:p>
      </dgm:t>
    </dgm:pt>
    <dgm:pt modelId="{4B0FD575-827A-46FE-97D5-B4AF78389AD5}" type="sibTrans" cxnId="{71E91C07-3868-4D57-A970-0BCE28C3645A}">
      <dgm:prSet/>
      <dgm:spPr/>
      <dgm:t>
        <a:bodyPr/>
        <a:lstStyle/>
        <a:p>
          <a:pPr>
            <a:lnSpc>
              <a:spcPct val="100000"/>
            </a:lnSpc>
          </a:pPr>
          <a:endParaRPr lang="en-US"/>
        </a:p>
      </dgm:t>
    </dgm:pt>
    <dgm:pt modelId="{8B33E2D7-E6F5-42C3-BCFD-EEDFD05D2BE0}">
      <dgm:prSet custT="1"/>
      <dgm:spPr/>
      <dgm:t>
        <a:bodyPr/>
        <a:lstStyle/>
        <a:p>
          <a:pPr algn="r"/>
          <a:r>
            <a:rPr lang="ar-LB" sz="2400" dirty="0"/>
            <a:t>*توليد أفكار بشأن طرق انخراط جمعيات/منظمات الأشخاص ذوي الإعاقة في مراحل مختلفة من دورة البرنامج الإنساني</a:t>
          </a:r>
          <a:endParaRPr lang="en-US" sz="2400" b="0" dirty="0"/>
        </a:p>
      </dgm:t>
    </dgm:pt>
    <dgm:pt modelId="{D2FA2F87-445D-4635-8603-66B2F8D0F3B8}" type="parTrans" cxnId="{24C7110C-BA64-4F3D-8C0F-1FB587DD9F09}">
      <dgm:prSet/>
      <dgm:spPr/>
      <dgm:t>
        <a:bodyPr/>
        <a:lstStyle/>
        <a:p>
          <a:endParaRPr lang="en-US"/>
        </a:p>
      </dgm:t>
    </dgm:pt>
    <dgm:pt modelId="{AB4083EF-4F9E-418F-868D-9C3D70652010}" type="sibTrans" cxnId="{24C7110C-BA64-4F3D-8C0F-1FB587DD9F09}">
      <dgm:prSet/>
      <dgm:spPr/>
      <dgm:t>
        <a:bodyPr/>
        <a:lstStyle/>
        <a:p>
          <a:pPr>
            <a:lnSpc>
              <a:spcPct val="100000"/>
            </a:lnSpc>
          </a:pPr>
          <a:endParaRPr lang="en-US"/>
        </a:p>
      </dgm:t>
    </dgm:pt>
    <dgm:pt modelId="{861BA1B8-6AB5-4D76-B868-5DB5DAD9F47F}">
      <dgm:prSet custT="1"/>
      <dgm:spPr/>
      <dgm:t>
        <a:bodyPr/>
        <a:lstStyle/>
        <a:p>
          <a:pPr algn="r">
            <a:lnSpc>
              <a:spcPct val="100000"/>
            </a:lnSpc>
          </a:pPr>
          <a:r>
            <a:rPr lang="ar-LB" sz="2400" dirty="0"/>
            <a:t>تأمل الخطوات التالية والفرص أمام جمعيات الأشخاص ذوي الإعاقة والانخراط في جماعات الممارسة/الممارسين</a:t>
          </a:r>
          <a:r>
            <a:rPr lang="en-GB" sz="2400" dirty="0"/>
            <a:t>f Practice  </a:t>
          </a:r>
          <a:endParaRPr lang="en-US" sz="2400" dirty="0"/>
        </a:p>
      </dgm:t>
    </dgm:pt>
    <dgm:pt modelId="{1E4940BD-57E6-4ED7-A3D1-BA5B8545AFA8}" type="parTrans" cxnId="{B32FDAC6-28BA-4354-998B-7720E6540A44}">
      <dgm:prSet/>
      <dgm:spPr/>
      <dgm:t>
        <a:bodyPr/>
        <a:lstStyle/>
        <a:p>
          <a:endParaRPr lang="en-US"/>
        </a:p>
      </dgm:t>
    </dgm:pt>
    <dgm:pt modelId="{2528BCFF-A6E3-4695-9AE5-316B42689062}" type="sibTrans" cxnId="{B32FDAC6-28BA-4354-998B-7720E6540A44}">
      <dgm:prSet/>
      <dgm:spPr/>
      <dgm:t>
        <a:bodyPr/>
        <a:lstStyle/>
        <a:p>
          <a:endParaRPr lang="en-US"/>
        </a:p>
      </dgm:t>
    </dgm:pt>
    <dgm:pt modelId="{4312E65B-62E0-415C-93F7-4704774C47D3}" type="pres">
      <dgm:prSet presAssocID="{79DC1B13-BD56-4196-9513-10C3396AE2C4}" presName="root" presStyleCnt="0">
        <dgm:presLayoutVars>
          <dgm:dir/>
          <dgm:resizeHandles val="exact"/>
        </dgm:presLayoutVars>
      </dgm:prSet>
      <dgm:spPr/>
    </dgm:pt>
    <dgm:pt modelId="{3EE56A9F-19F8-49F1-9265-2792158C8157}" type="pres">
      <dgm:prSet presAssocID="{79DC1B13-BD56-4196-9513-10C3396AE2C4}" presName="container" presStyleCnt="0">
        <dgm:presLayoutVars>
          <dgm:dir/>
          <dgm:resizeHandles val="exact"/>
        </dgm:presLayoutVars>
      </dgm:prSet>
      <dgm:spPr/>
    </dgm:pt>
    <dgm:pt modelId="{AF555940-46AA-494E-A52D-29F4F8F41297}" type="pres">
      <dgm:prSet presAssocID="{8D624B82-715A-4628-88C9-B823B353CD59}" presName="compNode" presStyleCnt="0"/>
      <dgm:spPr/>
    </dgm:pt>
    <dgm:pt modelId="{120E9FD5-2532-44C0-900B-364D66E18AC2}" type="pres">
      <dgm:prSet presAssocID="{8D624B82-715A-4628-88C9-B823B353CD59}" presName="iconBgRect" presStyleLbl="bgShp" presStyleIdx="0" presStyleCnt="4"/>
      <dgm:spPr/>
      <dgm:extLst>
        <a:ext uri="{E40237B7-FDA0-4F09-8148-C483321AD2D9}">
          <dgm14:cNvPr xmlns:dgm14="http://schemas.microsoft.com/office/drawing/2010/diagram" id="0" name="" descr="Dialogue Ico of 2 speech bubbles"/>
        </a:ext>
      </dgm:extLst>
    </dgm:pt>
    <dgm:pt modelId="{3284BD99-0821-4EBC-BFBF-2FFD1B2FF616}" type="pres">
      <dgm:prSet presAssocID="{8D624B82-715A-4628-88C9-B823B353CD5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2 icons of chat box representing safe dialogue"/>
        </a:ext>
      </dgm:extLst>
    </dgm:pt>
    <dgm:pt modelId="{D3BED3C0-D022-41B0-AA57-069432BAF81A}" type="pres">
      <dgm:prSet presAssocID="{8D624B82-715A-4628-88C9-B823B353CD59}" presName="spaceRect" presStyleCnt="0"/>
      <dgm:spPr/>
    </dgm:pt>
    <dgm:pt modelId="{7F67EF82-F88D-4512-930D-91509BD46024}" type="pres">
      <dgm:prSet presAssocID="{8D624B82-715A-4628-88C9-B823B353CD59}" presName="textRect" presStyleLbl="revTx" presStyleIdx="0" presStyleCnt="4">
        <dgm:presLayoutVars>
          <dgm:chMax val="1"/>
          <dgm:chPref val="1"/>
        </dgm:presLayoutVars>
      </dgm:prSet>
      <dgm:spPr/>
    </dgm:pt>
    <dgm:pt modelId="{D04E4FE7-60AB-4F52-AC11-28D6F79C1B97}" type="pres">
      <dgm:prSet presAssocID="{2E19D6D0-A5C6-4659-B7FB-CF5628F141D3}" presName="sibTrans" presStyleLbl="sibTrans2D1" presStyleIdx="0" presStyleCnt="0"/>
      <dgm:spPr/>
    </dgm:pt>
    <dgm:pt modelId="{F096C2B0-0F97-4EEF-A66F-9A01F6D11715}" type="pres">
      <dgm:prSet presAssocID="{0006CB28-1463-4923-B70D-D3E678801C20}" presName="compNode" presStyleCnt="0"/>
      <dgm:spPr/>
    </dgm:pt>
    <dgm:pt modelId="{287139F4-A05F-49E9-8784-1917FDDABC8F}" type="pres">
      <dgm:prSet presAssocID="{0006CB28-1463-4923-B70D-D3E678801C20}" presName="iconBgRect" presStyleLbl="bgShp" presStyleIdx="1" presStyleCnt="4"/>
      <dgm:spPr/>
    </dgm:pt>
    <dgm:pt modelId="{1FEDC574-3827-4292-ACDA-3015034B8BAA}" type="pres">
      <dgm:prSet presAssocID="{0006CB28-1463-4923-B70D-D3E678801C2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 in movement to express sharing and reflection"/>
        </a:ext>
      </dgm:extLst>
    </dgm:pt>
    <dgm:pt modelId="{B59CDB5C-5FE4-47C9-AF8B-9224FA3B2FAC}" type="pres">
      <dgm:prSet presAssocID="{0006CB28-1463-4923-B70D-D3E678801C20}" presName="spaceRect" presStyleCnt="0"/>
      <dgm:spPr/>
    </dgm:pt>
    <dgm:pt modelId="{FA21B6C0-0C70-4F13-B554-51FA1B618C60}" type="pres">
      <dgm:prSet presAssocID="{0006CB28-1463-4923-B70D-D3E678801C20}" presName="textRect" presStyleLbl="revTx" presStyleIdx="1" presStyleCnt="4" custScaleX="128993" custScaleY="148251" custLinFactNeighborX="15151" custLinFactNeighborY="8914">
        <dgm:presLayoutVars>
          <dgm:chMax val="1"/>
          <dgm:chPref val="1"/>
        </dgm:presLayoutVars>
      </dgm:prSet>
      <dgm:spPr/>
    </dgm:pt>
    <dgm:pt modelId="{D8262FEC-1AD9-41A8-A93C-2BB1CE03600E}" type="pres">
      <dgm:prSet presAssocID="{4B0FD575-827A-46FE-97D5-B4AF78389AD5}" presName="sibTrans" presStyleLbl="sibTrans2D1" presStyleIdx="0" presStyleCnt="0"/>
      <dgm:spPr/>
    </dgm:pt>
    <dgm:pt modelId="{70D39AB5-267B-4F0C-8542-56AEC504D885}" type="pres">
      <dgm:prSet presAssocID="{8B33E2D7-E6F5-42C3-BCFD-EEDFD05D2BE0}" presName="compNode" presStyleCnt="0"/>
      <dgm:spPr/>
    </dgm:pt>
    <dgm:pt modelId="{053055D9-03EF-4A9A-9CFE-620C26EF9751}" type="pres">
      <dgm:prSet presAssocID="{8B33E2D7-E6F5-42C3-BCFD-EEDFD05D2BE0}" presName="iconBgRect" presStyleLbl="bgShp" presStyleIdx="2" presStyleCnt="4"/>
      <dgm:spPr/>
    </dgm:pt>
    <dgm:pt modelId="{4B2B5D1F-4691-421E-890A-4589C8068E39}" type="pres">
      <dgm:prSet presAssocID="{8B33E2D7-E6F5-42C3-BCFD-EEDFD05D2BE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ightbulb icon"/>
        </a:ext>
      </dgm:extLst>
    </dgm:pt>
    <dgm:pt modelId="{E3480615-D79E-45FD-8493-E93E8B1F7647}" type="pres">
      <dgm:prSet presAssocID="{8B33E2D7-E6F5-42C3-BCFD-EEDFD05D2BE0}" presName="spaceRect" presStyleCnt="0"/>
      <dgm:spPr/>
    </dgm:pt>
    <dgm:pt modelId="{E1C83A23-B627-4248-8466-70DD57321770}" type="pres">
      <dgm:prSet presAssocID="{8B33E2D7-E6F5-42C3-BCFD-EEDFD05D2BE0}" presName="textRect" presStyleLbl="revTx" presStyleIdx="2" presStyleCnt="4" custScaleX="118163" custLinFactNeighborX="9387">
        <dgm:presLayoutVars>
          <dgm:chMax val="1"/>
          <dgm:chPref val="1"/>
        </dgm:presLayoutVars>
      </dgm:prSet>
      <dgm:spPr/>
    </dgm:pt>
    <dgm:pt modelId="{58EFD84C-9AEA-43D0-94B9-3C34DE9D5E00}" type="pres">
      <dgm:prSet presAssocID="{AB4083EF-4F9E-418F-868D-9C3D70652010}" presName="sibTrans" presStyleLbl="sibTrans2D1" presStyleIdx="0" presStyleCnt="0"/>
      <dgm:spPr/>
    </dgm:pt>
    <dgm:pt modelId="{7C3A2899-8F25-460F-BF65-F514DA297BBE}" type="pres">
      <dgm:prSet presAssocID="{861BA1B8-6AB5-4D76-B868-5DB5DAD9F47F}" presName="compNode" presStyleCnt="0"/>
      <dgm:spPr/>
    </dgm:pt>
    <dgm:pt modelId="{580605D0-D4C9-4DFD-9351-7448837A3757}" type="pres">
      <dgm:prSet presAssocID="{861BA1B8-6AB5-4D76-B868-5DB5DAD9F47F}" presName="iconBgRect" presStyleLbl="bgShp" presStyleIdx="3" presStyleCnt="4"/>
      <dgm:spPr/>
    </dgm:pt>
    <dgm:pt modelId="{A2630F81-3A7B-4AA9-ADC7-E5A6DE6C271D}" type="pres">
      <dgm:prSet presAssocID="{861BA1B8-6AB5-4D76-B868-5DB5DAD9F47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icon, a tick to indicate clarity"/>
        </a:ext>
      </dgm:extLst>
    </dgm:pt>
    <dgm:pt modelId="{69BD8466-39CF-469C-8044-FDFFB23EE2C7}" type="pres">
      <dgm:prSet presAssocID="{861BA1B8-6AB5-4D76-B868-5DB5DAD9F47F}" presName="spaceRect" presStyleCnt="0"/>
      <dgm:spPr/>
    </dgm:pt>
    <dgm:pt modelId="{4987FDE4-D428-472A-9FFB-0401027FBF96}" type="pres">
      <dgm:prSet presAssocID="{861BA1B8-6AB5-4D76-B868-5DB5DAD9F47F}" presName="textRect" presStyleLbl="revTx" presStyleIdx="3" presStyleCnt="4" custScaleX="127370" custLinFactNeighborX="11739" custLinFactNeighborY="-1288">
        <dgm:presLayoutVars>
          <dgm:chMax val="1"/>
          <dgm:chPref val="1"/>
        </dgm:presLayoutVars>
      </dgm:prSet>
      <dgm:spPr/>
    </dgm:pt>
  </dgm:ptLst>
  <dgm:cxnLst>
    <dgm:cxn modelId="{D30CA205-BE41-432E-A9CB-318100AFED63}" type="presOf" srcId="{0006CB28-1463-4923-B70D-D3E678801C20}" destId="{FA21B6C0-0C70-4F13-B554-51FA1B618C60}" srcOrd="0" destOrd="0" presId="urn:microsoft.com/office/officeart/2018/2/layout/IconCircleList"/>
    <dgm:cxn modelId="{52B60C07-066D-4CED-A45F-9A91C510A5DE}" type="presOf" srcId="{4B0FD575-827A-46FE-97D5-B4AF78389AD5}" destId="{D8262FEC-1AD9-41A8-A93C-2BB1CE03600E}" srcOrd="0" destOrd="0" presId="urn:microsoft.com/office/officeart/2018/2/layout/IconCircleList"/>
    <dgm:cxn modelId="{71E91C07-3868-4D57-A970-0BCE28C3645A}" srcId="{79DC1B13-BD56-4196-9513-10C3396AE2C4}" destId="{0006CB28-1463-4923-B70D-D3E678801C20}" srcOrd="1" destOrd="0" parTransId="{F010B3A2-004D-46FE-91CD-EFB573EB3254}" sibTransId="{4B0FD575-827A-46FE-97D5-B4AF78389AD5}"/>
    <dgm:cxn modelId="{24C7110C-BA64-4F3D-8C0F-1FB587DD9F09}" srcId="{79DC1B13-BD56-4196-9513-10C3396AE2C4}" destId="{8B33E2D7-E6F5-42C3-BCFD-EEDFD05D2BE0}" srcOrd="2" destOrd="0" parTransId="{D2FA2F87-445D-4635-8603-66B2F8D0F3B8}" sibTransId="{AB4083EF-4F9E-418F-868D-9C3D70652010}"/>
    <dgm:cxn modelId="{662DF068-9D7B-40E4-A919-EB14F1D80AE7}" type="presOf" srcId="{861BA1B8-6AB5-4D76-B868-5DB5DAD9F47F}" destId="{4987FDE4-D428-472A-9FFB-0401027FBF96}" srcOrd="0" destOrd="0" presId="urn:microsoft.com/office/officeart/2018/2/layout/IconCircleList"/>
    <dgm:cxn modelId="{CC3B0870-3213-4FFA-9871-58E3FEE16603}" type="presOf" srcId="{8D624B82-715A-4628-88C9-B823B353CD59}" destId="{7F67EF82-F88D-4512-930D-91509BD46024}" srcOrd="0" destOrd="0" presId="urn:microsoft.com/office/officeart/2018/2/layout/IconCircleList"/>
    <dgm:cxn modelId="{032F9D7B-9543-49AC-A031-1CAFD5565414}" type="presOf" srcId="{AB4083EF-4F9E-418F-868D-9C3D70652010}" destId="{58EFD84C-9AEA-43D0-94B9-3C34DE9D5E00}" srcOrd="0" destOrd="0" presId="urn:microsoft.com/office/officeart/2018/2/layout/IconCircleList"/>
    <dgm:cxn modelId="{2EB65181-AAA5-4921-983B-AF12959BD001}" type="presOf" srcId="{79DC1B13-BD56-4196-9513-10C3396AE2C4}" destId="{4312E65B-62E0-415C-93F7-4704774C47D3}" srcOrd="0" destOrd="0" presId="urn:microsoft.com/office/officeart/2018/2/layout/IconCircleList"/>
    <dgm:cxn modelId="{C14C1E87-B822-4D97-915C-B9F211893184}" type="presOf" srcId="{2E19D6D0-A5C6-4659-B7FB-CF5628F141D3}" destId="{D04E4FE7-60AB-4F52-AC11-28D6F79C1B97}" srcOrd="0" destOrd="0" presId="urn:microsoft.com/office/officeart/2018/2/layout/IconCircleList"/>
    <dgm:cxn modelId="{B32FDAC6-28BA-4354-998B-7720E6540A44}" srcId="{79DC1B13-BD56-4196-9513-10C3396AE2C4}" destId="{861BA1B8-6AB5-4D76-B868-5DB5DAD9F47F}" srcOrd="3" destOrd="0" parTransId="{1E4940BD-57E6-4ED7-A3D1-BA5B8545AFA8}" sibTransId="{2528BCFF-A6E3-4695-9AE5-316B42689062}"/>
    <dgm:cxn modelId="{F92519CD-6485-4B0B-BDC4-E5361B04425F}" srcId="{79DC1B13-BD56-4196-9513-10C3396AE2C4}" destId="{8D624B82-715A-4628-88C9-B823B353CD59}" srcOrd="0" destOrd="0" parTransId="{7B282C0D-6F56-4FDA-8A7B-1AA33F54CB10}" sibTransId="{2E19D6D0-A5C6-4659-B7FB-CF5628F141D3}"/>
    <dgm:cxn modelId="{276271D0-49CF-4044-A2AD-8EF34552832C}" type="presOf" srcId="{8B33E2D7-E6F5-42C3-BCFD-EEDFD05D2BE0}" destId="{E1C83A23-B627-4248-8466-70DD57321770}" srcOrd="0" destOrd="0" presId="urn:microsoft.com/office/officeart/2018/2/layout/IconCircleList"/>
    <dgm:cxn modelId="{994E26A9-51A6-4E22-8323-E5615BC75DD4}" type="presParOf" srcId="{4312E65B-62E0-415C-93F7-4704774C47D3}" destId="{3EE56A9F-19F8-49F1-9265-2792158C8157}" srcOrd="0" destOrd="0" presId="urn:microsoft.com/office/officeart/2018/2/layout/IconCircleList"/>
    <dgm:cxn modelId="{EBE7BE2B-07F6-49DD-BF86-0E658C5D2EBA}" type="presParOf" srcId="{3EE56A9F-19F8-49F1-9265-2792158C8157}" destId="{AF555940-46AA-494E-A52D-29F4F8F41297}" srcOrd="0" destOrd="0" presId="urn:microsoft.com/office/officeart/2018/2/layout/IconCircleList"/>
    <dgm:cxn modelId="{09A0797A-1431-46CF-8A18-F47A8B06CA64}" type="presParOf" srcId="{AF555940-46AA-494E-A52D-29F4F8F41297}" destId="{120E9FD5-2532-44C0-900B-364D66E18AC2}" srcOrd="0" destOrd="0" presId="urn:microsoft.com/office/officeart/2018/2/layout/IconCircleList"/>
    <dgm:cxn modelId="{BE447680-9022-420A-AB64-96A5B446339C}" type="presParOf" srcId="{AF555940-46AA-494E-A52D-29F4F8F41297}" destId="{3284BD99-0821-4EBC-BFBF-2FFD1B2FF616}" srcOrd="1" destOrd="0" presId="urn:microsoft.com/office/officeart/2018/2/layout/IconCircleList"/>
    <dgm:cxn modelId="{A29AAB9A-7461-4969-B7CC-6F10ABC37C03}" type="presParOf" srcId="{AF555940-46AA-494E-A52D-29F4F8F41297}" destId="{D3BED3C0-D022-41B0-AA57-069432BAF81A}" srcOrd="2" destOrd="0" presId="urn:microsoft.com/office/officeart/2018/2/layout/IconCircleList"/>
    <dgm:cxn modelId="{96EA1314-3DA3-45B6-AF6A-97464AA41B9C}" type="presParOf" srcId="{AF555940-46AA-494E-A52D-29F4F8F41297}" destId="{7F67EF82-F88D-4512-930D-91509BD46024}" srcOrd="3" destOrd="0" presId="urn:microsoft.com/office/officeart/2018/2/layout/IconCircleList"/>
    <dgm:cxn modelId="{C2D82C97-91B2-4D8F-9A20-79CBF4433CAB}" type="presParOf" srcId="{3EE56A9F-19F8-49F1-9265-2792158C8157}" destId="{D04E4FE7-60AB-4F52-AC11-28D6F79C1B97}" srcOrd="1" destOrd="0" presId="urn:microsoft.com/office/officeart/2018/2/layout/IconCircleList"/>
    <dgm:cxn modelId="{151F7D91-BC6E-4533-9836-1C4F729C42FE}" type="presParOf" srcId="{3EE56A9F-19F8-49F1-9265-2792158C8157}" destId="{F096C2B0-0F97-4EEF-A66F-9A01F6D11715}" srcOrd="2" destOrd="0" presId="urn:microsoft.com/office/officeart/2018/2/layout/IconCircleList"/>
    <dgm:cxn modelId="{BD71AC90-FDE8-4633-A061-59C862E731BF}" type="presParOf" srcId="{F096C2B0-0F97-4EEF-A66F-9A01F6D11715}" destId="{287139F4-A05F-49E9-8784-1917FDDABC8F}" srcOrd="0" destOrd="0" presId="urn:microsoft.com/office/officeart/2018/2/layout/IconCircleList"/>
    <dgm:cxn modelId="{5902AD20-ACD7-4175-B7CC-93B45D228729}" type="presParOf" srcId="{F096C2B0-0F97-4EEF-A66F-9A01F6D11715}" destId="{1FEDC574-3827-4292-ACDA-3015034B8BAA}" srcOrd="1" destOrd="0" presId="urn:microsoft.com/office/officeart/2018/2/layout/IconCircleList"/>
    <dgm:cxn modelId="{AD96F89F-6003-4955-BBB4-41C1ADDEA191}" type="presParOf" srcId="{F096C2B0-0F97-4EEF-A66F-9A01F6D11715}" destId="{B59CDB5C-5FE4-47C9-AF8B-9224FA3B2FAC}" srcOrd="2" destOrd="0" presId="urn:microsoft.com/office/officeart/2018/2/layout/IconCircleList"/>
    <dgm:cxn modelId="{A65403C7-B5F3-4FE7-A28B-CA6B453D9740}" type="presParOf" srcId="{F096C2B0-0F97-4EEF-A66F-9A01F6D11715}" destId="{FA21B6C0-0C70-4F13-B554-51FA1B618C60}" srcOrd="3" destOrd="0" presId="urn:microsoft.com/office/officeart/2018/2/layout/IconCircleList"/>
    <dgm:cxn modelId="{A835F9C7-0CE7-4514-A901-5FD671281D6C}" type="presParOf" srcId="{3EE56A9F-19F8-49F1-9265-2792158C8157}" destId="{D8262FEC-1AD9-41A8-A93C-2BB1CE03600E}" srcOrd="3" destOrd="0" presId="urn:microsoft.com/office/officeart/2018/2/layout/IconCircleList"/>
    <dgm:cxn modelId="{DA78659A-FC30-40AA-A150-AABAD2901E1D}" type="presParOf" srcId="{3EE56A9F-19F8-49F1-9265-2792158C8157}" destId="{70D39AB5-267B-4F0C-8542-56AEC504D885}" srcOrd="4" destOrd="0" presId="urn:microsoft.com/office/officeart/2018/2/layout/IconCircleList"/>
    <dgm:cxn modelId="{9B2494D1-CECB-400F-A60F-2665F58C5779}" type="presParOf" srcId="{70D39AB5-267B-4F0C-8542-56AEC504D885}" destId="{053055D9-03EF-4A9A-9CFE-620C26EF9751}" srcOrd="0" destOrd="0" presId="urn:microsoft.com/office/officeart/2018/2/layout/IconCircleList"/>
    <dgm:cxn modelId="{88384A5F-0CC6-4E6B-ADFF-CEBA414487FD}" type="presParOf" srcId="{70D39AB5-267B-4F0C-8542-56AEC504D885}" destId="{4B2B5D1F-4691-421E-890A-4589C8068E39}" srcOrd="1" destOrd="0" presId="urn:microsoft.com/office/officeart/2018/2/layout/IconCircleList"/>
    <dgm:cxn modelId="{3AAB496D-4AA7-413B-980B-DD1BE62B0CB7}" type="presParOf" srcId="{70D39AB5-267B-4F0C-8542-56AEC504D885}" destId="{E3480615-D79E-45FD-8493-E93E8B1F7647}" srcOrd="2" destOrd="0" presId="urn:microsoft.com/office/officeart/2018/2/layout/IconCircleList"/>
    <dgm:cxn modelId="{24BEF3C6-E185-4CC2-99FB-116F0190787D}" type="presParOf" srcId="{70D39AB5-267B-4F0C-8542-56AEC504D885}" destId="{E1C83A23-B627-4248-8466-70DD57321770}" srcOrd="3" destOrd="0" presId="urn:microsoft.com/office/officeart/2018/2/layout/IconCircleList"/>
    <dgm:cxn modelId="{DB04F540-77D2-4427-A420-F883D0A46590}" type="presParOf" srcId="{3EE56A9F-19F8-49F1-9265-2792158C8157}" destId="{58EFD84C-9AEA-43D0-94B9-3C34DE9D5E00}" srcOrd="5" destOrd="0" presId="urn:microsoft.com/office/officeart/2018/2/layout/IconCircleList"/>
    <dgm:cxn modelId="{F2B7BCD4-6FBF-4022-95EE-B4019D51BF2E}" type="presParOf" srcId="{3EE56A9F-19F8-49F1-9265-2792158C8157}" destId="{7C3A2899-8F25-460F-BF65-F514DA297BBE}" srcOrd="6" destOrd="0" presId="urn:microsoft.com/office/officeart/2018/2/layout/IconCircleList"/>
    <dgm:cxn modelId="{AD8EE669-7B61-4261-8F3B-7F8E2E481FBC}" type="presParOf" srcId="{7C3A2899-8F25-460F-BF65-F514DA297BBE}" destId="{580605D0-D4C9-4DFD-9351-7448837A3757}" srcOrd="0" destOrd="0" presId="urn:microsoft.com/office/officeart/2018/2/layout/IconCircleList"/>
    <dgm:cxn modelId="{4277B26D-FEE2-4409-86EF-4D3656FD895B}" type="presParOf" srcId="{7C3A2899-8F25-460F-BF65-F514DA297BBE}" destId="{A2630F81-3A7B-4AA9-ADC7-E5A6DE6C271D}" srcOrd="1" destOrd="0" presId="urn:microsoft.com/office/officeart/2018/2/layout/IconCircleList"/>
    <dgm:cxn modelId="{357AB819-769B-46E8-AB15-0DB34B60663B}" type="presParOf" srcId="{7C3A2899-8F25-460F-BF65-F514DA297BBE}" destId="{69BD8466-39CF-469C-8044-FDFFB23EE2C7}" srcOrd="2" destOrd="0" presId="urn:microsoft.com/office/officeart/2018/2/layout/IconCircleList"/>
    <dgm:cxn modelId="{56FC3C1C-78BA-4CA1-A19D-D891A5DE3099}" type="presParOf" srcId="{7C3A2899-8F25-460F-BF65-F514DA297BBE}" destId="{4987FDE4-D428-472A-9FFB-0401027FBF96}"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6AF93D3-1EB7-46F3-855C-E38D88375E5E}"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65812ED8-C985-4051-96BB-B2BE6B749AA5}">
      <dgm:prSet custT="1"/>
      <dgm:spPr/>
      <dgm:t>
        <a:bodyPr/>
        <a:lstStyle/>
        <a:p>
          <a:pPr algn="r"/>
          <a:r>
            <a:rPr lang="ar-LB" sz="2800" dirty="0"/>
            <a:t>من الحيوي </a:t>
          </a:r>
          <a:r>
            <a:rPr lang="ar-LB" sz="2800" b="1" dirty="0">
              <a:solidFill>
                <a:srgbClr val="0070C0"/>
              </a:solidFill>
            </a:rPr>
            <a:t>لجمعيات الأشخاص ذوي الإعاقة </a:t>
          </a:r>
          <a:r>
            <a:rPr lang="ar-LB" sz="2800" dirty="0"/>
            <a:t>أن تنخرط كعاملين محليين في العمل الإنساني</a:t>
          </a:r>
          <a:endParaRPr lang="en-US" sz="2800" dirty="0"/>
        </a:p>
      </dgm:t>
    </dgm:pt>
    <dgm:pt modelId="{44C55780-4C9D-44CC-A150-73889AAAFCAE}" type="parTrans" cxnId="{1BCDDA6A-B079-4764-ABC0-7A528BB39448}">
      <dgm:prSet/>
      <dgm:spPr/>
      <dgm:t>
        <a:bodyPr/>
        <a:lstStyle/>
        <a:p>
          <a:endParaRPr lang="en-US" sz="2800"/>
        </a:p>
      </dgm:t>
    </dgm:pt>
    <dgm:pt modelId="{9236DD06-6B2F-4A90-B5E8-03270B63356E}" type="sibTrans" cxnId="{1BCDDA6A-B079-4764-ABC0-7A528BB39448}">
      <dgm:prSet/>
      <dgm:spPr/>
      <dgm:t>
        <a:bodyPr/>
        <a:lstStyle/>
        <a:p>
          <a:endParaRPr lang="en-US" sz="2800"/>
        </a:p>
      </dgm:t>
    </dgm:pt>
    <dgm:pt modelId="{8DED31E9-E141-44A1-9AEC-F5BB878FE575}">
      <dgm:prSet custT="1"/>
      <dgm:spPr/>
      <dgm:t>
        <a:bodyPr/>
        <a:lstStyle/>
        <a:p>
          <a:pPr algn="r"/>
          <a:r>
            <a:rPr lang="ar-LB" sz="2800" b="1" dirty="0">
              <a:solidFill>
                <a:srgbClr val="0070C0"/>
              </a:solidFill>
            </a:rPr>
            <a:t>اعرف حقوقك والتزامات الوكالات الإنسانية </a:t>
          </a:r>
          <a:r>
            <a:rPr lang="ar-LB" sz="2800" dirty="0"/>
            <a:t>لإدماج جمعيات/منظمات الأشخاص ذوي الإعاقة بطريقة ذات مغزى تماشيا مع اتفاقية حقوق الأشخاص ذوي الإعاقة</a:t>
          </a:r>
          <a:endParaRPr lang="en-US" sz="2800" b="1" dirty="0">
            <a:solidFill>
              <a:srgbClr val="0070C0"/>
            </a:solidFill>
          </a:endParaRPr>
        </a:p>
      </dgm:t>
    </dgm:pt>
    <dgm:pt modelId="{66A14EA4-92CE-4319-9477-A24DA85C1614}" type="parTrans" cxnId="{CC8F5568-1470-4A97-B1BC-C90EF6807C31}">
      <dgm:prSet/>
      <dgm:spPr/>
      <dgm:t>
        <a:bodyPr/>
        <a:lstStyle/>
        <a:p>
          <a:endParaRPr lang="en-US" sz="2800"/>
        </a:p>
      </dgm:t>
    </dgm:pt>
    <dgm:pt modelId="{73805B54-9281-4BFA-B009-F2055E3D2117}" type="sibTrans" cxnId="{CC8F5568-1470-4A97-B1BC-C90EF6807C31}">
      <dgm:prSet/>
      <dgm:spPr/>
      <dgm:t>
        <a:bodyPr/>
        <a:lstStyle/>
        <a:p>
          <a:endParaRPr lang="en-US" sz="2800"/>
        </a:p>
      </dgm:t>
    </dgm:pt>
    <dgm:pt modelId="{D3B0F1CB-75E1-4AA1-9F2E-24CB387E4A1C}">
      <dgm:prSet custT="1"/>
      <dgm:spPr/>
      <dgm:t>
        <a:bodyPr/>
        <a:lstStyle/>
        <a:p>
          <a:pPr algn="r"/>
          <a:r>
            <a:rPr lang="ar-LB" sz="2800" dirty="0"/>
            <a:t>بموجب </a:t>
          </a:r>
          <a:r>
            <a:rPr lang="ar-LB" sz="2800" b="1" dirty="0">
              <a:solidFill>
                <a:srgbClr val="0070C0"/>
              </a:solidFill>
            </a:rPr>
            <a:t>الالتزام بإضفاء الطابع المحلي</a:t>
          </a:r>
          <a:r>
            <a:rPr lang="ar-LB" sz="2800" dirty="0"/>
            <a:t>، ليست جمعيات/منظمات الأشخاص ذوي الإعاقة مجرد متلقين ولكن مساهمين نشيطين وفاعلين في العمل الإنساني!</a:t>
          </a:r>
          <a:endParaRPr lang="en-US" sz="2800" dirty="0">
            <a:highlight>
              <a:srgbClr val="FFFF00"/>
            </a:highlight>
          </a:endParaRPr>
        </a:p>
      </dgm:t>
    </dgm:pt>
    <dgm:pt modelId="{10F67BC5-1C11-4FAE-91F2-F4446D9752B5}" type="parTrans" cxnId="{0938D466-71A9-4C5A-B587-D6D34E26ACD5}">
      <dgm:prSet/>
      <dgm:spPr/>
      <dgm:t>
        <a:bodyPr/>
        <a:lstStyle/>
        <a:p>
          <a:endParaRPr lang="en-US" sz="2800"/>
        </a:p>
      </dgm:t>
    </dgm:pt>
    <dgm:pt modelId="{CF63BEA3-31B1-4E2E-BF0B-81F89CCCE254}" type="sibTrans" cxnId="{0938D466-71A9-4C5A-B587-D6D34E26ACD5}">
      <dgm:prSet/>
      <dgm:spPr/>
      <dgm:t>
        <a:bodyPr/>
        <a:lstStyle/>
        <a:p>
          <a:endParaRPr lang="en-US" sz="2800"/>
        </a:p>
      </dgm:t>
    </dgm:pt>
    <dgm:pt modelId="{D923E5D1-577B-3947-A14C-B638CEC6DB51}">
      <dgm:prSet custT="1"/>
      <dgm:spPr/>
      <dgm:t>
        <a:bodyPr/>
        <a:lstStyle/>
        <a:p>
          <a:pPr algn="r">
            <a:buFont typeface="Symbol" panose="05050102010706020507" pitchFamily="18" charset="2"/>
            <a:buChar char=""/>
          </a:pPr>
          <a:r>
            <a:rPr lang="ar-LB" sz="2800" b="1" dirty="0">
              <a:solidFill>
                <a:schemeClr val="tx1"/>
              </a:solidFill>
            </a:rPr>
            <a:t>عدم انتظار السؤال والطلب إليكم، المضي في العثور على المنظومات العنقودية للانخراط فيها</a:t>
          </a:r>
          <a:endParaRPr lang="en-US" sz="2800" b="1" dirty="0">
            <a:solidFill>
              <a:schemeClr val="tx1"/>
            </a:solidFill>
          </a:endParaRPr>
        </a:p>
      </dgm:t>
    </dgm:pt>
    <dgm:pt modelId="{CFF341B2-506F-514C-BA20-119E63C5F3B3}" type="parTrans" cxnId="{ABF96AA7-4E47-764F-810A-FF660411EF91}">
      <dgm:prSet/>
      <dgm:spPr/>
      <dgm:t>
        <a:bodyPr/>
        <a:lstStyle/>
        <a:p>
          <a:endParaRPr lang="en-US" sz="2800"/>
        </a:p>
      </dgm:t>
    </dgm:pt>
    <dgm:pt modelId="{9397D06B-6578-4A4A-BF09-A3E9C1281B63}" type="sibTrans" cxnId="{ABF96AA7-4E47-764F-810A-FF660411EF91}">
      <dgm:prSet/>
      <dgm:spPr/>
      <dgm:t>
        <a:bodyPr/>
        <a:lstStyle/>
        <a:p>
          <a:endParaRPr lang="en-US" sz="2800"/>
        </a:p>
      </dgm:t>
    </dgm:pt>
    <dgm:pt modelId="{CF17EB7B-B7F6-1149-AD0E-D821C9D57975}">
      <dgm:prSet custT="1"/>
      <dgm:spPr/>
      <dgm:t>
        <a:bodyPr/>
        <a:lstStyle/>
        <a:p>
          <a:pPr algn="r"/>
          <a:r>
            <a:rPr lang="ar-LB" sz="2800" dirty="0"/>
            <a:t>على جمعيات الأشخاص ذوي الإعاقة والهيئات الإنسانية </a:t>
          </a:r>
          <a:r>
            <a:rPr lang="ar-LB" sz="2800" b="1" dirty="0">
              <a:solidFill>
                <a:srgbClr val="0070C0"/>
              </a:solidFill>
            </a:rPr>
            <a:t>واجب التأكد من عدم تخلف أحد عن الركب!</a:t>
          </a:r>
          <a:endParaRPr lang="en-US" sz="2800" b="1" dirty="0">
            <a:solidFill>
              <a:srgbClr val="0070C0"/>
            </a:solidFill>
          </a:endParaRPr>
        </a:p>
      </dgm:t>
    </dgm:pt>
    <dgm:pt modelId="{5CE24827-3661-5B40-85EF-D05E26168D25}" type="parTrans" cxnId="{6C64D394-DA07-0140-A890-F186C3134E5B}">
      <dgm:prSet/>
      <dgm:spPr/>
      <dgm:t>
        <a:bodyPr/>
        <a:lstStyle/>
        <a:p>
          <a:endParaRPr lang="en-US" sz="2800"/>
        </a:p>
      </dgm:t>
    </dgm:pt>
    <dgm:pt modelId="{8FA5F9A7-16DB-4242-9B07-0F2D66C21269}" type="sibTrans" cxnId="{6C64D394-DA07-0140-A890-F186C3134E5B}">
      <dgm:prSet/>
      <dgm:spPr/>
      <dgm:t>
        <a:bodyPr/>
        <a:lstStyle/>
        <a:p>
          <a:endParaRPr lang="en-US" sz="2800"/>
        </a:p>
      </dgm:t>
    </dgm:pt>
    <dgm:pt modelId="{170F63A6-99E5-4534-A8F7-0C01ADA5E9A3}" type="pres">
      <dgm:prSet presAssocID="{26AF93D3-1EB7-46F3-855C-E38D88375E5E}" presName="vert0" presStyleCnt="0">
        <dgm:presLayoutVars>
          <dgm:dir/>
          <dgm:animOne val="branch"/>
          <dgm:animLvl val="lvl"/>
        </dgm:presLayoutVars>
      </dgm:prSet>
      <dgm:spPr/>
    </dgm:pt>
    <dgm:pt modelId="{6E6EF9CE-5F90-4445-A1AA-11D2C8E1415F}" type="pres">
      <dgm:prSet presAssocID="{65812ED8-C985-4051-96BB-B2BE6B749AA5}" presName="thickLine" presStyleLbl="alignNode1" presStyleIdx="0" presStyleCnt="5"/>
      <dgm:spPr/>
    </dgm:pt>
    <dgm:pt modelId="{9B7865BE-7323-4A93-893E-32F543F6E416}" type="pres">
      <dgm:prSet presAssocID="{65812ED8-C985-4051-96BB-B2BE6B749AA5}" presName="horz1" presStyleCnt="0"/>
      <dgm:spPr/>
    </dgm:pt>
    <dgm:pt modelId="{4BA0DC15-22D1-4C61-928E-41086480B8E4}" type="pres">
      <dgm:prSet presAssocID="{65812ED8-C985-4051-96BB-B2BE6B749AA5}" presName="tx1" presStyleLbl="revTx" presStyleIdx="0" presStyleCnt="5"/>
      <dgm:spPr/>
    </dgm:pt>
    <dgm:pt modelId="{F98CB6C8-AA29-4FCD-806B-B785DA803E64}" type="pres">
      <dgm:prSet presAssocID="{65812ED8-C985-4051-96BB-B2BE6B749AA5}" presName="vert1" presStyleCnt="0"/>
      <dgm:spPr/>
    </dgm:pt>
    <dgm:pt modelId="{0F742BBA-AE58-4E4B-9632-A9E4F2EB6B86}" type="pres">
      <dgm:prSet presAssocID="{8DED31E9-E141-44A1-9AEC-F5BB878FE575}" presName="thickLine" presStyleLbl="alignNode1" presStyleIdx="1" presStyleCnt="5"/>
      <dgm:spPr/>
    </dgm:pt>
    <dgm:pt modelId="{592B478C-8EFF-4D44-BABA-E846B452D7B5}" type="pres">
      <dgm:prSet presAssocID="{8DED31E9-E141-44A1-9AEC-F5BB878FE575}" presName="horz1" presStyleCnt="0"/>
      <dgm:spPr/>
    </dgm:pt>
    <dgm:pt modelId="{79E9366A-0007-4AD9-8243-9C5DB13CF315}" type="pres">
      <dgm:prSet presAssocID="{8DED31E9-E141-44A1-9AEC-F5BB878FE575}" presName="tx1" presStyleLbl="revTx" presStyleIdx="1" presStyleCnt="5" custScaleX="99733" custScaleY="138311" custLinFactNeighborY="-5955"/>
      <dgm:spPr/>
    </dgm:pt>
    <dgm:pt modelId="{ECA7F86C-BCED-4090-9C83-04BE6DA439A3}" type="pres">
      <dgm:prSet presAssocID="{8DED31E9-E141-44A1-9AEC-F5BB878FE575}" presName="vert1" presStyleCnt="0"/>
      <dgm:spPr/>
    </dgm:pt>
    <dgm:pt modelId="{76737A0E-EF86-4A47-94C5-BD99E168152F}" type="pres">
      <dgm:prSet presAssocID="{D3B0F1CB-75E1-4AA1-9F2E-24CB387E4A1C}" presName="thickLine" presStyleLbl="alignNode1" presStyleIdx="2" presStyleCnt="5"/>
      <dgm:spPr/>
    </dgm:pt>
    <dgm:pt modelId="{80C26FB2-6A4B-4407-A4CE-7CF820ABF911}" type="pres">
      <dgm:prSet presAssocID="{D3B0F1CB-75E1-4AA1-9F2E-24CB387E4A1C}" presName="horz1" presStyleCnt="0"/>
      <dgm:spPr/>
    </dgm:pt>
    <dgm:pt modelId="{2C2BB1FE-0434-4CE7-9276-F234EBFBB634}" type="pres">
      <dgm:prSet presAssocID="{D3B0F1CB-75E1-4AA1-9F2E-24CB387E4A1C}" presName="tx1" presStyleLbl="revTx" presStyleIdx="2" presStyleCnt="5"/>
      <dgm:spPr/>
    </dgm:pt>
    <dgm:pt modelId="{281F209C-14F9-4F8C-B61F-A5ED7EF8B0D2}" type="pres">
      <dgm:prSet presAssocID="{D3B0F1CB-75E1-4AA1-9F2E-24CB387E4A1C}" presName="vert1" presStyleCnt="0"/>
      <dgm:spPr/>
    </dgm:pt>
    <dgm:pt modelId="{6513F8FB-BFEB-7C45-9875-C8D858D2AFE8}" type="pres">
      <dgm:prSet presAssocID="{D923E5D1-577B-3947-A14C-B638CEC6DB51}" presName="thickLine" presStyleLbl="alignNode1" presStyleIdx="3" presStyleCnt="5"/>
      <dgm:spPr/>
    </dgm:pt>
    <dgm:pt modelId="{22D4295B-E020-9148-B7F4-6F6A04F7C8A2}" type="pres">
      <dgm:prSet presAssocID="{D923E5D1-577B-3947-A14C-B638CEC6DB51}" presName="horz1" presStyleCnt="0"/>
      <dgm:spPr/>
    </dgm:pt>
    <dgm:pt modelId="{CD4EE227-6742-6145-90E1-0CF013CB8984}" type="pres">
      <dgm:prSet presAssocID="{D923E5D1-577B-3947-A14C-B638CEC6DB51}" presName="tx1" presStyleLbl="revTx" presStyleIdx="3" presStyleCnt="5"/>
      <dgm:spPr/>
    </dgm:pt>
    <dgm:pt modelId="{1EDD2130-B737-E54F-91BB-CB2C3B625B4C}" type="pres">
      <dgm:prSet presAssocID="{D923E5D1-577B-3947-A14C-B638CEC6DB51}" presName="vert1" presStyleCnt="0"/>
      <dgm:spPr/>
    </dgm:pt>
    <dgm:pt modelId="{3C844D21-443F-6F42-B7E8-9D29340842E5}" type="pres">
      <dgm:prSet presAssocID="{CF17EB7B-B7F6-1149-AD0E-D821C9D57975}" presName="thickLine" presStyleLbl="alignNode1" presStyleIdx="4" presStyleCnt="5"/>
      <dgm:spPr/>
    </dgm:pt>
    <dgm:pt modelId="{D0389BBB-4D1C-D94B-943A-25CEA665D8BB}" type="pres">
      <dgm:prSet presAssocID="{CF17EB7B-B7F6-1149-AD0E-D821C9D57975}" presName="horz1" presStyleCnt="0"/>
      <dgm:spPr/>
    </dgm:pt>
    <dgm:pt modelId="{EE92F924-3F11-EA45-9CB4-8D0F2B67A0E2}" type="pres">
      <dgm:prSet presAssocID="{CF17EB7B-B7F6-1149-AD0E-D821C9D57975}" presName="tx1" presStyleLbl="revTx" presStyleIdx="4" presStyleCnt="5"/>
      <dgm:spPr/>
    </dgm:pt>
    <dgm:pt modelId="{DBCA0904-E2F6-1443-8668-6EA97EF5C1A2}" type="pres">
      <dgm:prSet presAssocID="{CF17EB7B-B7F6-1149-AD0E-D821C9D57975}" presName="vert1" presStyleCnt="0"/>
      <dgm:spPr/>
    </dgm:pt>
  </dgm:ptLst>
  <dgm:cxnLst>
    <dgm:cxn modelId="{4F94C509-8316-496C-A4BF-7A1BF31A9235}" type="presOf" srcId="{8DED31E9-E141-44A1-9AEC-F5BB878FE575}" destId="{79E9366A-0007-4AD9-8243-9C5DB13CF315}" srcOrd="0" destOrd="0" presId="urn:microsoft.com/office/officeart/2008/layout/LinedList"/>
    <dgm:cxn modelId="{8F2CCD0D-2ED9-A64A-BE08-BF2BB7A48627}" type="presOf" srcId="{D923E5D1-577B-3947-A14C-B638CEC6DB51}" destId="{CD4EE227-6742-6145-90E1-0CF013CB8984}" srcOrd="0" destOrd="0" presId="urn:microsoft.com/office/officeart/2008/layout/LinedList"/>
    <dgm:cxn modelId="{CDC03D3E-F56E-45D8-AF48-25679674FE79}" type="presOf" srcId="{26AF93D3-1EB7-46F3-855C-E38D88375E5E}" destId="{170F63A6-99E5-4534-A8F7-0C01ADA5E9A3}" srcOrd="0" destOrd="0" presId="urn:microsoft.com/office/officeart/2008/layout/LinedList"/>
    <dgm:cxn modelId="{0E14CD48-DFBA-458D-ACAE-CB68FED2AF69}" type="presOf" srcId="{D3B0F1CB-75E1-4AA1-9F2E-24CB387E4A1C}" destId="{2C2BB1FE-0434-4CE7-9276-F234EBFBB634}" srcOrd="0" destOrd="0" presId="urn:microsoft.com/office/officeart/2008/layout/LinedList"/>
    <dgm:cxn modelId="{1F2BC65A-F905-3341-B235-F11A0D3C16F1}" type="presOf" srcId="{CF17EB7B-B7F6-1149-AD0E-D821C9D57975}" destId="{EE92F924-3F11-EA45-9CB4-8D0F2B67A0E2}" srcOrd="0" destOrd="0" presId="urn:microsoft.com/office/officeart/2008/layout/LinedList"/>
    <dgm:cxn modelId="{0938D466-71A9-4C5A-B587-D6D34E26ACD5}" srcId="{26AF93D3-1EB7-46F3-855C-E38D88375E5E}" destId="{D3B0F1CB-75E1-4AA1-9F2E-24CB387E4A1C}" srcOrd="2" destOrd="0" parTransId="{10F67BC5-1C11-4FAE-91F2-F4446D9752B5}" sibTransId="{CF63BEA3-31B1-4E2E-BF0B-81F89CCCE254}"/>
    <dgm:cxn modelId="{CC8F5568-1470-4A97-B1BC-C90EF6807C31}" srcId="{26AF93D3-1EB7-46F3-855C-E38D88375E5E}" destId="{8DED31E9-E141-44A1-9AEC-F5BB878FE575}" srcOrd="1" destOrd="0" parTransId="{66A14EA4-92CE-4319-9477-A24DA85C1614}" sibTransId="{73805B54-9281-4BFA-B009-F2055E3D2117}"/>
    <dgm:cxn modelId="{1BCDDA6A-B079-4764-ABC0-7A528BB39448}" srcId="{26AF93D3-1EB7-46F3-855C-E38D88375E5E}" destId="{65812ED8-C985-4051-96BB-B2BE6B749AA5}" srcOrd="0" destOrd="0" parTransId="{44C55780-4C9D-44CC-A150-73889AAAFCAE}" sibTransId="{9236DD06-6B2F-4A90-B5E8-03270B63356E}"/>
    <dgm:cxn modelId="{6C64D394-DA07-0140-A890-F186C3134E5B}" srcId="{26AF93D3-1EB7-46F3-855C-E38D88375E5E}" destId="{CF17EB7B-B7F6-1149-AD0E-D821C9D57975}" srcOrd="4" destOrd="0" parTransId="{5CE24827-3661-5B40-85EF-D05E26168D25}" sibTransId="{8FA5F9A7-16DB-4242-9B07-0F2D66C21269}"/>
    <dgm:cxn modelId="{44FCD395-46A4-432D-96C0-B462F5733EF8}" type="presOf" srcId="{65812ED8-C985-4051-96BB-B2BE6B749AA5}" destId="{4BA0DC15-22D1-4C61-928E-41086480B8E4}" srcOrd="0" destOrd="0" presId="urn:microsoft.com/office/officeart/2008/layout/LinedList"/>
    <dgm:cxn modelId="{ABF96AA7-4E47-764F-810A-FF660411EF91}" srcId="{26AF93D3-1EB7-46F3-855C-E38D88375E5E}" destId="{D923E5D1-577B-3947-A14C-B638CEC6DB51}" srcOrd="3" destOrd="0" parTransId="{CFF341B2-506F-514C-BA20-119E63C5F3B3}" sibTransId="{9397D06B-6578-4A4A-BF09-A3E9C1281B63}"/>
    <dgm:cxn modelId="{DA3DB7DD-61F1-4891-9515-92CDDBAE42E8}" type="presParOf" srcId="{170F63A6-99E5-4534-A8F7-0C01ADA5E9A3}" destId="{6E6EF9CE-5F90-4445-A1AA-11D2C8E1415F}" srcOrd="0" destOrd="0" presId="urn:microsoft.com/office/officeart/2008/layout/LinedList"/>
    <dgm:cxn modelId="{2D286715-4230-47A1-9590-DBFE6A2E7D6A}" type="presParOf" srcId="{170F63A6-99E5-4534-A8F7-0C01ADA5E9A3}" destId="{9B7865BE-7323-4A93-893E-32F543F6E416}" srcOrd="1" destOrd="0" presId="urn:microsoft.com/office/officeart/2008/layout/LinedList"/>
    <dgm:cxn modelId="{05F82ACF-E20E-4094-B7AF-F2E373101DC4}" type="presParOf" srcId="{9B7865BE-7323-4A93-893E-32F543F6E416}" destId="{4BA0DC15-22D1-4C61-928E-41086480B8E4}" srcOrd="0" destOrd="0" presId="urn:microsoft.com/office/officeart/2008/layout/LinedList"/>
    <dgm:cxn modelId="{C9C8769D-58B2-4F4C-938D-0F244E61C2A8}" type="presParOf" srcId="{9B7865BE-7323-4A93-893E-32F543F6E416}" destId="{F98CB6C8-AA29-4FCD-806B-B785DA803E64}" srcOrd="1" destOrd="0" presId="urn:microsoft.com/office/officeart/2008/layout/LinedList"/>
    <dgm:cxn modelId="{D4833B7F-5C50-4296-827F-2B3C96C82517}" type="presParOf" srcId="{170F63A6-99E5-4534-A8F7-0C01ADA5E9A3}" destId="{0F742BBA-AE58-4E4B-9632-A9E4F2EB6B86}" srcOrd="2" destOrd="0" presId="urn:microsoft.com/office/officeart/2008/layout/LinedList"/>
    <dgm:cxn modelId="{997574E2-7A2C-4726-B01D-80C818DDFA19}" type="presParOf" srcId="{170F63A6-99E5-4534-A8F7-0C01ADA5E9A3}" destId="{592B478C-8EFF-4D44-BABA-E846B452D7B5}" srcOrd="3" destOrd="0" presId="urn:microsoft.com/office/officeart/2008/layout/LinedList"/>
    <dgm:cxn modelId="{C1E4838E-E1BB-40AC-A3F5-48B05C27302D}" type="presParOf" srcId="{592B478C-8EFF-4D44-BABA-E846B452D7B5}" destId="{79E9366A-0007-4AD9-8243-9C5DB13CF315}" srcOrd="0" destOrd="0" presId="urn:microsoft.com/office/officeart/2008/layout/LinedList"/>
    <dgm:cxn modelId="{6A783495-16E7-4798-B280-54A4F6DBA846}" type="presParOf" srcId="{592B478C-8EFF-4D44-BABA-E846B452D7B5}" destId="{ECA7F86C-BCED-4090-9C83-04BE6DA439A3}" srcOrd="1" destOrd="0" presId="urn:microsoft.com/office/officeart/2008/layout/LinedList"/>
    <dgm:cxn modelId="{750CD91A-705E-4530-921E-FE98E14918AA}" type="presParOf" srcId="{170F63A6-99E5-4534-A8F7-0C01ADA5E9A3}" destId="{76737A0E-EF86-4A47-94C5-BD99E168152F}" srcOrd="4" destOrd="0" presId="urn:microsoft.com/office/officeart/2008/layout/LinedList"/>
    <dgm:cxn modelId="{DDAA1261-B5B4-4F75-9712-D84431F5AE2A}" type="presParOf" srcId="{170F63A6-99E5-4534-A8F7-0C01ADA5E9A3}" destId="{80C26FB2-6A4B-4407-A4CE-7CF820ABF911}" srcOrd="5" destOrd="0" presId="urn:microsoft.com/office/officeart/2008/layout/LinedList"/>
    <dgm:cxn modelId="{33CB5EAB-2FF3-46E3-98E1-BF5819D22A55}" type="presParOf" srcId="{80C26FB2-6A4B-4407-A4CE-7CF820ABF911}" destId="{2C2BB1FE-0434-4CE7-9276-F234EBFBB634}" srcOrd="0" destOrd="0" presId="urn:microsoft.com/office/officeart/2008/layout/LinedList"/>
    <dgm:cxn modelId="{EF460D0C-4FC7-4A42-A772-1AA9569C18B9}" type="presParOf" srcId="{80C26FB2-6A4B-4407-A4CE-7CF820ABF911}" destId="{281F209C-14F9-4F8C-B61F-A5ED7EF8B0D2}" srcOrd="1" destOrd="0" presId="urn:microsoft.com/office/officeart/2008/layout/LinedList"/>
    <dgm:cxn modelId="{7CBE1DD3-4BE6-E84A-9D45-1CB6AC149173}" type="presParOf" srcId="{170F63A6-99E5-4534-A8F7-0C01ADA5E9A3}" destId="{6513F8FB-BFEB-7C45-9875-C8D858D2AFE8}" srcOrd="6" destOrd="0" presId="urn:microsoft.com/office/officeart/2008/layout/LinedList"/>
    <dgm:cxn modelId="{FA08D9D5-2B76-264C-B798-96506A85A272}" type="presParOf" srcId="{170F63A6-99E5-4534-A8F7-0C01ADA5E9A3}" destId="{22D4295B-E020-9148-B7F4-6F6A04F7C8A2}" srcOrd="7" destOrd="0" presId="urn:microsoft.com/office/officeart/2008/layout/LinedList"/>
    <dgm:cxn modelId="{6DE82DB9-DC91-2D4B-BF18-81853B99818F}" type="presParOf" srcId="{22D4295B-E020-9148-B7F4-6F6A04F7C8A2}" destId="{CD4EE227-6742-6145-90E1-0CF013CB8984}" srcOrd="0" destOrd="0" presId="urn:microsoft.com/office/officeart/2008/layout/LinedList"/>
    <dgm:cxn modelId="{EE006294-2E62-1949-A1BB-EACFDA8D18C3}" type="presParOf" srcId="{22D4295B-E020-9148-B7F4-6F6A04F7C8A2}" destId="{1EDD2130-B737-E54F-91BB-CB2C3B625B4C}" srcOrd="1" destOrd="0" presId="urn:microsoft.com/office/officeart/2008/layout/LinedList"/>
    <dgm:cxn modelId="{4BCB1CEF-A2C8-1E49-936E-9A121F5EF237}" type="presParOf" srcId="{170F63A6-99E5-4534-A8F7-0C01ADA5E9A3}" destId="{3C844D21-443F-6F42-B7E8-9D29340842E5}" srcOrd="8" destOrd="0" presId="urn:microsoft.com/office/officeart/2008/layout/LinedList"/>
    <dgm:cxn modelId="{B94DF506-DDC9-5C40-BB52-456273FBFABA}" type="presParOf" srcId="{170F63A6-99E5-4534-A8F7-0C01ADA5E9A3}" destId="{D0389BBB-4D1C-D94B-943A-25CEA665D8BB}" srcOrd="9" destOrd="0" presId="urn:microsoft.com/office/officeart/2008/layout/LinedList"/>
    <dgm:cxn modelId="{84AC883B-7E9E-1547-9469-655017DD95B9}" type="presParOf" srcId="{D0389BBB-4D1C-D94B-943A-25CEA665D8BB}" destId="{EE92F924-3F11-EA45-9CB4-8D0F2B67A0E2}" srcOrd="0" destOrd="0" presId="urn:microsoft.com/office/officeart/2008/layout/LinedList"/>
    <dgm:cxn modelId="{0E97A4C4-5818-E345-87C6-1A804219043B}" type="presParOf" srcId="{D0389BBB-4D1C-D94B-943A-25CEA665D8BB}" destId="{DBCA0904-E2F6-1443-8668-6EA97EF5C1A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376D606-F035-4A12-9EBC-045144EB9B51}"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GB"/>
        </a:p>
      </dgm:t>
    </dgm:pt>
    <dgm:pt modelId="{ED90CAE5-ADBE-4679-A226-47774926C721}">
      <dgm:prSet phldrT="[Text]"/>
      <dgm:spPr/>
      <dgm:t>
        <a:bodyPr/>
        <a:lstStyle/>
        <a:p>
          <a:pPr algn="r"/>
          <a:r>
            <a:rPr lang="ar-LB" dirty="0"/>
            <a:t>نموذج تنسيق اللاجئين</a:t>
          </a:r>
          <a:endParaRPr lang="en-GB" dirty="0"/>
        </a:p>
      </dgm:t>
    </dgm:pt>
    <dgm:pt modelId="{8EF595A7-E044-4F23-8FF4-32B547B05CFA}" type="parTrans" cxnId="{87899627-0F26-43BC-883A-22CC26E32B68}">
      <dgm:prSet/>
      <dgm:spPr/>
      <dgm:t>
        <a:bodyPr/>
        <a:lstStyle/>
        <a:p>
          <a:endParaRPr lang="en-GB"/>
        </a:p>
      </dgm:t>
    </dgm:pt>
    <dgm:pt modelId="{44F31BFE-33C1-47DD-9A69-01BBAF5AC9B6}" type="sibTrans" cxnId="{87899627-0F26-43BC-883A-22CC26E32B68}">
      <dgm:prSet/>
      <dgm:spPr/>
      <dgm:t>
        <a:bodyPr/>
        <a:lstStyle/>
        <a:p>
          <a:endParaRPr lang="en-GB"/>
        </a:p>
      </dgm:t>
    </dgm:pt>
    <dgm:pt modelId="{5E8E820F-AD67-4208-B766-70E32A912FB3}">
      <dgm:prSet phldrT="[Text]"/>
      <dgm:spPr/>
      <dgm:t>
        <a:bodyPr/>
        <a:lstStyle/>
        <a:p>
          <a:pPr algn="r"/>
          <a:r>
            <a:rPr lang="ar-LB" dirty="0"/>
            <a:t>خطة الاستجابة للّاجئين</a:t>
          </a:r>
          <a:endParaRPr lang="en-GB" dirty="0"/>
        </a:p>
      </dgm:t>
    </dgm:pt>
    <dgm:pt modelId="{182121E8-D2CE-406E-ABF3-481B3ABF5905}" type="parTrans" cxnId="{AD007C18-D27A-4D32-A000-E82721FD732D}">
      <dgm:prSet/>
      <dgm:spPr/>
      <dgm:t>
        <a:bodyPr/>
        <a:lstStyle/>
        <a:p>
          <a:endParaRPr lang="en-GB"/>
        </a:p>
      </dgm:t>
    </dgm:pt>
    <dgm:pt modelId="{AE102E75-E165-403A-A2A9-332FBBCB1D25}" type="sibTrans" cxnId="{AD007C18-D27A-4D32-A000-E82721FD732D}">
      <dgm:prSet/>
      <dgm:spPr/>
      <dgm:t>
        <a:bodyPr/>
        <a:lstStyle/>
        <a:p>
          <a:endParaRPr lang="en-GB"/>
        </a:p>
      </dgm:t>
    </dgm:pt>
    <dgm:pt modelId="{37B8ADB3-C9F5-469E-BE07-54460D4BE2FA}" type="pres">
      <dgm:prSet presAssocID="{2376D606-F035-4A12-9EBC-045144EB9B51}" presName="Name0" presStyleCnt="0">
        <dgm:presLayoutVars>
          <dgm:chMax val="7"/>
          <dgm:chPref val="7"/>
          <dgm:dir/>
          <dgm:animLvl val="lvl"/>
        </dgm:presLayoutVars>
      </dgm:prSet>
      <dgm:spPr/>
    </dgm:pt>
    <dgm:pt modelId="{E96FF6B0-A194-442E-9B41-2967B513509D}" type="pres">
      <dgm:prSet presAssocID="{ED90CAE5-ADBE-4679-A226-47774926C721}" presName="Accent1" presStyleCnt="0"/>
      <dgm:spPr/>
    </dgm:pt>
    <dgm:pt modelId="{9CF9893C-10C7-4FCF-B792-05D0126986AA}" type="pres">
      <dgm:prSet presAssocID="{ED90CAE5-ADBE-4679-A226-47774926C721}" presName="Accent" presStyleLbl="node1" presStyleIdx="0" presStyleCnt="2" custLinFactNeighborX="7156" custLinFactNeighborY="-10419"/>
      <dgm:spPr/>
    </dgm:pt>
    <dgm:pt modelId="{064F890B-0C43-4485-82E2-01D0052D6ADF}" type="pres">
      <dgm:prSet presAssocID="{ED90CAE5-ADBE-4679-A226-47774926C721}" presName="Parent1" presStyleLbl="revTx" presStyleIdx="0" presStyleCnt="2" custLinFactNeighborX="13599" custLinFactNeighborY="-30481">
        <dgm:presLayoutVars>
          <dgm:chMax val="1"/>
          <dgm:chPref val="1"/>
          <dgm:bulletEnabled val="1"/>
        </dgm:presLayoutVars>
      </dgm:prSet>
      <dgm:spPr/>
    </dgm:pt>
    <dgm:pt modelId="{1DAD634C-549E-4BA2-93FA-72AAD0466336}" type="pres">
      <dgm:prSet presAssocID="{5E8E820F-AD67-4208-B766-70E32A912FB3}" presName="Accent2" presStyleCnt="0"/>
      <dgm:spPr/>
    </dgm:pt>
    <dgm:pt modelId="{D6F3F89F-AF2E-437E-9709-8936D4B15176}" type="pres">
      <dgm:prSet presAssocID="{5E8E820F-AD67-4208-B766-70E32A912FB3}" presName="Accent" presStyleLbl="node1" presStyleIdx="1" presStyleCnt="2"/>
      <dgm:spPr/>
    </dgm:pt>
    <dgm:pt modelId="{DA7557C9-EA1A-4658-BBED-03BDE5FDEEB6}" type="pres">
      <dgm:prSet presAssocID="{5E8E820F-AD67-4208-B766-70E32A912FB3}" presName="Parent2" presStyleLbl="revTx" presStyleIdx="1" presStyleCnt="2">
        <dgm:presLayoutVars>
          <dgm:chMax val="1"/>
          <dgm:chPref val="1"/>
          <dgm:bulletEnabled val="1"/>
        </dgm:presLayoutVars>
      </dgm:prSet>
      <dgm:spPr/>
    </dgm:pt>
  </dgm:ptLst>
  <dgm:cxnLst>
    <dgm:cxn modelId="{AD007C18-D27A-4D32-A000-E82721FD732D}" srcId="{2376D606-F035-4A12-9EBC-045144EB9B51}" destId="{5E8E820F-AD67-4208-B766-70E32A912FB3}" srcOrd="1" destOrd="0" parTransId="{182121E8-D2CE-406E-ABF3-481B3ABF5905}" sibTransId="{AE102E75-E165-403A-A2A9-332FBBCB1D25}"/>
    <dgm:cxn modelId="{38E2231B-22F3-432C-83DC-742DB802DD99}" type="presOf" srcId="{5E8E820F-AD67-4208-B766-70E32A912FB3}" destId="{DA7557C9-EA1A-4658-BBED-03BDE5FDEEB6}" srcOrd="0" destOrd="0" presId="urn:microsoft.com/office/officeart/2009/layout/CircleArrowProcess"/>
    <dgm:cxn modelId="{87899627-0F26-43BC-883A-22CC26E32B68}" srcId="{2376D606-F035-4A12-9EBC-045144EB9B51}" destId="{ED90CAE5-ADBE-4679-A226-47774926C721}" srcOrd="0" destOrd="0" parTransId="{8EF595A7-E044-4F23-8FF4-32B547B05CFA}" sibTransId="{44F31BFE-33C1-47DD-9A69-01BBAF5AC9B6}"/>
    <dgm:cxn modelId="{8DEE602F-C2E0-4328-A8CE-5ECA728E3EEF}" type="presOf" srcId="{2376D606-F035-4A12-9EBC-045144EB9B51}" destId="{37B8ADB3-C9F5-469E-BE07-54460D4BE2FA}" srcOrd="0" destOrd="0" presId="urn:microsoft.com/office/officeart/2009/layout/CircleArrowProcess"/>
    <dgm:cxn modelId="{9D8014A5-3051-4246-BFFD-C08D0DA1A135}" type="presOf" srcId="{ED90CAE5-ADBE-4679-A226-47774926C721}" destId="{064F890B-0C43-4485-82E2-01D0052D6ADF}" srcOrd="0" destOrd="0" presId="urn:microsoft.com/office/officeart/2009/layout/CircleArrowProcess"/>
    <dgm:cxn modelId="{95C3572C-BBED-4545-946B-E9C8481275B1}" type="presParOf" srcId="{37B8ADB3-C9F5-469E-BE07-54460D4BE2FA}" destId="{E96FF6B0-A194-442E-9B41-2967B513509D}" srcOrd="0" destOrd="0" presId="urn:microsoft.com/office/officeart/2009/layout/CircleArrowProcess"/>
    <dgm:cxn modelId="{C5BAA4AD-5FAF-447F-8992-9AA04CF1D56C}" type="presParOf" srcId="{E96FF6B0-A194-442E-9B41-2967B513509D}" destId="{9CF9893C-10C7-4FCF-B792-05D0126986AA}" srcOrd="0" destOrd="0" presId="urn:microsoft.com/office/officeart/2009/layout/CircleArrowProcess"/>
    <dgm:cxn modelId="{1FF0A293-5E1E-4704-9651-68FFC36C5E16}" type="presParOf" srcId="{37B8ADB3-C9F5-469E-BE07-54460D4BE2FA}" destId="{064F890B-0C43-4485-82E2-01D0052D6ADF}" srcOrd="1" destOrd="0" presId="urn:microsoft.com/office/officeart/2009/layout/CircleArrowProcess"/>
    <dgm:cxn modelId="{0801974B-896A-4D21-AA13-A03A92616133}" type="presParOf" srcId="{37B8ADB3-C9F5-469E-BE07-54460D4BE2FA}" destId="{1DAD634C-549E-4BA2-93FA-72AAD0466336}" srcOrd="2" destOrd="0" presId="urn:microsoft.com/office/officeart/2009/layout/CircleArrowProcess"/>
    <dgm:cxn modelId="{F935FB08-7E3D-4A61-AF7E-684601C7F612}" type="presParOf" srcId="{1DAD634C-549E-4BA2-93FA-72AAD0466336}" destId="{D6F3F89F-AF2E-437E-9709-8936D4B15176}" srcOrd="0" destOrd="0" presId="urn:microsoft.com/office/officeart/2009/layout/CircleArrowProcess"/>
    <dgm:cxn modelId="{6A19609D-23CB-48F8-995D-C0F9B667543C}" type="presParOf" srcId="{37B8ADB3-C9F5-469E-BE07-54460D4BE2FA}" destId="{DA7557C9-EA1A-4658-BBED-03BDE5FDEEB6}" srcOrd="3"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0E9FD5-2532-44C0-900B-364D66E18AC2}">
      <dsp:nvSpPr>
        <dsp:cNvPr id="0" name=""/>
        <dsp:cNvSpPr/>
      </dsp:nvSpPr>
      <dsp:spPr>
        <a:xfrm>
          <a:off x="630738" y="369423"/>
          <a:ext cx="1269701" cy="126970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84BD99-0821-4EBC-BFBF-2FFD1B2FF616}">
      <dsp:nvSpPr>
        <dsp:cNvPr id="0" name=""/>
        <dsp:cNvSpPr/>
      </dsp:nvSpPr>
      <dsp:spPr>
        <a:xfrm>
          <a:off x="897375" y="636061"/>
          <a:ext cx="736427" cy="73642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F67EF82-F88D-4512-930D-91509BD46024}">
      <dsp:nvSpPr>
        <dsp:cNvPr id="0" name=""/>
        <dsp:cNvSpPr/>
      </dsp:nvSpPr>
      <dsp:spPr>
        <a:xfrm>
          <a:off x="2172518" y="369423"/>
          <a:ext cx="2992868" cy="1269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r" defTabSz="1066800">
            <a:lnSpc>
              <a:spcPct val="90000"/>
            </a:lnSpc>
            <a:spcBef>
              <a:spcPct val="0"/>
            </a:spcBef>
            <a:spcAft>
              <a:spcPct val="35000"/>
            </a:spcAft>
            <a:buNone/>
          </a:pPr>
          <a:r>
            <a:rPr lang="ar-LB" sz="2400" kern="1200" dirty="0"/>
            <a:t>إيجاد حيز آمن للحوار المنفتح</a:t>
          </a:r>
          <a:endParaRPr lang="en-US" sz="2400" b="0" kern="1200" dirty="0"/>
        </a:p>
      </dsp:txBody>
      <dsp:txXfrm>
        <a:off x="2172518" y="369423"/>
        <a:ext cx="2992868" cy="1269701"/>
      </dsp:txXfrm>
    </dsp:sp>
    <dsp:sp modelId="{287139F4-A05F-49E9-8784-1917FDDABC8F}">
      <dsp:nvSpPr>
        <dsp:cNvPr id="0" name=""/>
        <dsp:cNvSpPr/>
      </dsp:nvSpPr>
      <dsp:spPr>
        <a:xfrm>
          <a:off x="5686872" y="369423"/>
          <a:ext cx="1269701" cy="126970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EDC574-3827-4292-ACDA-3015034B8BAA}">
      <dsp:nvSpPr>
        <dsp:cNvPr id="0" name=""/>
        <dsp:cNvSpPr/>
      </dsp:nvSpPr>
      <dsp:spPr>
        <a:xfrm>
          <a:off x="5953509" y="636061"/>
          <a:ext cx="736427" cy="73642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A21B6C0-0C70-4F13-B554-51FA1B618C60}">
      <dsp:nvSpPr>
        <dsp:cNvPr id="0" name=""/>
        <dsp:cNvSpPr/>
      </dsp:nvSpPr>
      <dsp:spPr>
        <a:xfrm>
          <a:off x="7248241" y="176283"/>
          <a:ext cx="3860591" cy="1882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r" defTabSz="1066800">
            <a:lnSpc>
              <a:spcPct val="100000"/>
            </a:lnSpc>
            <a:spcBef>
              <a:spcPct val="0"/>
            </a:spcBef>
            <a:spcAft>
              <a:spcPct val="35000"/>
            </a:spcAft>
            <a:buNone/>
          </a:pPr>
          <a:r>
            <a:rPr lang="ar-LB" sz="2400" kern="1200" dirty="0"/>
            <a:t>تقديم تفاعلي للعمل الإنساني: فرصة لتشارك التأملات وطرح الأسئلة</a:t>
          </a:r>
          <a:endParaRPr lang="en-US" sz="2400" b="0" kern="1200" dirty="0"/>
        </a:p>
      </dsp:txBody>
      <dsp:txXfrm>
        <a:off x="7248241" y="176283"/>
        <a:ext cx="3860591" cy="1882345"/>
      </dsp:txXfrm>
    </dsp:sp>
    <dsp:sp modelId="{053055D9-03EF-4A9A-9CFE-620C26EF9751}">
      <dsp:nvSpPr>
        <dsp:cNvPr id="0" name=""/>
        <dsp:cNvSpPr/>
      </dsp:nvSpPr>
      <dsp:spPr>
        <a:xfrm>
          <a:off x="630738" y="2616897"/>
          <a:ext cx="1269701" cy="126970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2B5D1F-4691-421E-890A-4589C8068E39}">
      <dsp:nvSpPr>
        <dsp:cNvPr id="0" name=""/>
        <dsp:cNvSpPr/>
      </dsp:nvSpPr>
      <dsp:spPr>
        <a:xfrm>
          <a:off x="897375" y="2883534"/>
          <a:ext cx="736427" cy="73642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1C83A23-B627-4248-8466-70DD57321770}">
      <dsp:nvSpPr>
        <dsp:cNvPr id="0" name=""/>
        <dsp:cNvSpPr/>
      </dsp:nvSpPr>
      <dsp:spPr>
        <a:xfrm>
          <a:off x="2181662" y="2616897"/>
          <a:ext cx="3536463" cy="1269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r" defTabSz="1066800">
            <a:lnSpc>
              <a:spcPct val="90000"/>
            </a:lnSpc>
            <a:spcBef>
              <a:spcPct val="0"/>
            </a:spcBef>
            <a:spcAft>
              <a:spcPct val="35000"/>
            </a:spcAft>
            <a:buNone/>
          </a:pPr>
          <a:r>
            <a:rPr lang="ar-LB" sz="2400" kern="1200" dirty="0"/>
            <a:t>تكوين فهم لأنواع الأزمات المختلفة وماهية العوائق التي يواجهها الأشخاص ذوو الإعاقة</a:t>
          </a:r>
          <a:endParaRPr lang="en-US" sz="2400" b="0" kern="1200" dirty="0"/>
        </a:p>
      </dsp:txBody>
      <dsp:txXfrm>
        <a:off x="2181662" y="2616897"/>
        <a:ext cx="3536463" cy="1269701"/>
      </dsp:txXfrm>
    </dsp:sp>
    <dsp:sp modelId="{580605D0-D4C9-4DFD-9351-7448837A3757}">
      <dsp:nvSpPr>
        <dsp:cNvPr id="0" name=""/>
        <dsp:cNvSpPr/>
      </dsp:nvSpPr>
      <dsp:spPr>
        <a:xfrm>
          <a:off x="5958669" y="2616897"/>
          <a:ext cx="1269701" cy="126970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630F81-3A7B-4AA9-ADC7-E5A6DE6C271D}">
      <dsp:nvSpPr>
        <dsp:cNvPr id="0" name=""/>
        <dsp:cNvSpPr/>
      </dsp:nvSpPr>
      <dsp:spPr>
        <a:xfrm>
          <a:off x="6225307" y="2883534"/>
          <a:ext cx="736427" cy="73642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987FDE4-D428-472A-9FFB-0401027FBF96}">
      <dsp:nvSpPr>
        <dsp:cNvPr id="0" name=""/>
        <dsp:cNvSpPr/>
      </dsp:nvSpPr>
      <dsp:spPr>
        <a:xfrm>
          <a:off x="7486608" y="2638647"/>
          <a:ext cx="4061951" cy="1269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r" defTabSz="1066800">
            <a:lnSpc>
              <a:spcPct val="100000"/>
            </a:lnSpc>
            <a:spcBef>
              <a:spcPct val="0"/>
            </a:spcBef>
            <a:spcAft>
              <a:spcPct val="35000"/>
            </a:spcAft>
            <a:buNone/>
          </a:pPr>
          <a:r>
            <a:rPr lang="ar-LB" sz="2400" kern="1200" dirty="0"/>
            <a:t>الوثوق بمعرفتك للأفعال "الواجب القيام بها"—باعتبارها مدخلا لانهماك جمعيات/منظمات الأشخاص ذوي الإعاقة في العمل الإنساني</a:t>
          </a:r>
          <a:r>
            <a:rPr lang="en-US" sz="2400" kern="1200" dirty="0"/>
            <a:t> </a:t>
          </a:r>
          <a:r>
            <a:rPr lang="ar-LB" sz="2400" kern="1200" dirty="0"/>
            <a:t>  </a:t>
          </a:r>
          <a:r>
            <a:rPr lang="en-GB" sz="2400" kern="1200" dirty="0"/>
            <a:t>	</a:t>
          </a:r>
          <a:endParaRPr lang="en-US" sz="2400" kern="1200" dirty="0"/>
        </a:p>
      </dsp:txBody>
      <dsp:txXfrm>
        <a:off x="7486608" y="2638647"/>
        <a:ext cx="4061951" cy="126970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CF0405-E574-438B-AED3-25885B295CD7}">
      <dsp:nvSpPr>
        <dsp:cNvPr id="0" name=""/>
        <dsp:cNvSpPr/>
      </dsp:nvSpPr>
      <dsp:spPr>
        <a:xfrm>
          <a:off x="647187" y="1253329"/>
          <a:ext cx="512008" cy="71"/>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AE3C51-0E94-46B0-9893-4047287176DB}">
      <dsp:nvSpPr>
        <dsp:cNvPr id="0" name=""/>
        <dsp:cNvSpPr/>
      </dsp:nvSpPr>
      <dsp:spPr>
        <a:xfrm>
          <a:off x="1189917" y="1210324"/>
          <a:ext cx="58881" cy="110677"/>
        </a:xfrm>
        <a:prstGeom prst="chevron">
          <a:avLst>
            <a:gd name="adj" fmla="val 9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C99879-95DC-400E-A42C-9178BD9ADB13}">
      <dsp:nvSpPr>
        <dsp:cNvPr id="0" name=""/>
        <dsp:cNvSpPr/>
      </dsp:nvSpPr>
      <dsp:spPr>
        <a:xfrm>
          <a:off x="358547" y="1028726"/>
          <a:ext cx="449278" cy="449278"/>
        </a:xfrm>
        <a:prstGeom prst="ellips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434" tIns="17434" rIns="17434" bIns="17434" numCol="1" spcCol="1270" anchor="ctr" anchorCtr="0">
          <a:noAutofit/>
        </a:bodyPr>
        <a:lstStyle/>
        <a:p>
          <a:pPr marL="0" lvl="0" indent="0" algn="r" defTabSz="889000">
            <a:lnSpc>
              <a:spcPct val="90000"/>
            </a:lnSpc>
            <a:spcBef>
              <a:spcPct val="0"/>
            </a:spcBef>
            <a:spcAft>
              <a:spcPct val="35000"/>
            </a:spcAft>
            <a:buNone/>
          </a:pPr>
          <a:r>
            <a:rPr lang="en-US" sz="2000" kern="1200" dirty="0"/>
            <a:t>1</a:t>
          </a:r>
        </a:p>
      </dsp:txBody>
      <dsp:txXfrm>
        <a:off x="424342" y="1094521"/>
        <a:ext cx="317688" cy="317688"/>
      </dsp:txXfrm>
    </dsp:sp>
    <dsp:sp modelId="{D3708DC6-BD98-48A5-B570-7F00355CE0E0}">
      <dsp:nvSpPr>
        <dsp:cNvPr id="0" name=""/>
        <dsp:cNvSpPr/>
      </dsp:nvSpPr>
      <dsp:spPr>
        <a:xfrm>
          <a:off x="23524" y="1643604"/>
          <a:ext cx="1152019" cy="1965600"/>
        </a:xfrm>
        <a:prstGeom prst="upArrowCallout">
          <a:avLst>
            <a:gd name="adj1" fmla="val 50000"/>
            <a:gd name="adj2" fmla="val 20000"/>
            <a:gd name="adj3" fmla="val 20000"/>
            <a:gd name="adj4" fmla="val 10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873" tIns="165100" rIns="90873" bIns="165100" numCol="1" spcCol="1270" anchor="t" anchorCtr="0">
          <a:noAutofit/>
        </a:bodyPr>
        <a:lstStyle/>
        <a:p>
          <a:pPr marL="0" lvl="0" indent="0" algn="r" defTabSz="755650">
            <a:lnSpc>
              <a:spcPct val="90000"/>
            </a:lnSpc>
            <a:spcBef>
              <a:spcPct val="0"/>
            </a:spcBef>
            <a:spcAft>
              <a:spcPct val="35000"/>
            </a:spcAft>
            <a:buNone/>
          </a:pPr>
          <a:r>
            <a:rPr lang="ar-LB" sz="1700" kern="1200" dirty="0"/>
            <a:t>الاتفاق على مدى التحليل</a:t>
          </a:r>
          <a:endParaRPr lang="en-US" sz="1700" kern="1200" dirty="0"/>
        </a:p>
      </dsp:txBody>
      <dsp:txXfrm>
        <a:off x="23524" y="1874008"/>
        <a:ext cx="1152019" cy="1735196"/>
      </dsp:txXfrm>
    </dsp:sp>
    <dsp:sp modelId="{B24EC361-EAE0-4F1D-AC3B-34353F8A23E4}">
      <dsp:nvSpPr>
        <dsp:cNvPr id="0" name=""/>
        <dsp:cNvSpPr/>
      </dsp:nvSpPr>
      <dsp:spPr>
        <a:xfrm>
          <a:off x="1287198" y="1253329"/>
          <a:ext cx="1152019" cy="72"/>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25059C-E4E3-4138-879D-65A818374577}">
      <dsp:nvSpPr>
        <dsp:cNvPr id="0" name=""/>
        <dsp:cNvSpPr/>
      </dsp:nvSpPr>
      <dsp:spPr>
        <a:xfrm>
          <a:off x="2469939" y="1210324"/>
          <a:ext cx="58881" cy="110678"/>
        </a:xfrm>
        <a:prstGeom prst="chevron">
          <a:avLst>
            <a:gd name="adj" fmla="val 9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40F0AA-7343-4C9E-A759-9F8B743E64B2}">
      <dsp:nvSpPr>
        <dsp:cNvPr id="0" name=""/>
        <dsp:cNvSpPr/>
      </dsp:nvSpPr>
      <dsp:spPr>
        <a:xfrm>
          <a:off x="1638569" y="1028726"/>
          <a:ext cx="449278" cy="449278"/>
        </a:xfrm>
        <a:prstGeom prst="ellips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434" tIns="17434" rIns="17434" bIns="17434" numCol="1" spcCol="1270" anchor="ctr" anchorCtr="0">
          <a:noAutofit/>
        </a:bodyPr>
        <a:lstStyle/>
        <a:p>
          <a:pPr marL="0" lvl="0" indent="0" algn="r" defTabSz="889000">
            <a:lnSpc>
              <a:spcPct val="90000"/>
            </a:lnSpc>
            <a:spcBef>
              <a:spcPct val="0"/>
            </a:spcBef>
            <a:spcAft>
              <a:spcPct val="35000"/>
            </a:spcAft>
            <a:buNone/>
          </a:pPr>
          <a:r>
            <a:rPr lang="en-US" sz="2000" kern="1200" dirty="0"/>
            <a:t>2</a:t>
          </a:r>
        </a:p>
      </dsp:txBody>
      <dsp:txXfrm>
        <a:off x="1704364" y="1094521"/>
        <a:ext cx="317688" cy="317688"/>
      </dsp:txXfrm>
    </dsp:sp>
    <dsp:sp modelId="{16E7E228-EAAD-4308-8A74-4D9FFC5DE09F}">
      <dsp:nvSpPr>
        <dsp:cNvPr id="0" name=""/>
        <dsp:cNvSpPr/>
      </dsp:nvSpPr>
      <dsp:spPr>
        <a:xfrm>
          <a:off x="1287198" y="1643604"/>
          <a:ext cx="1152019" cy="1965600"/>
        </a:xfrm>
        <a:prstGeom prst="upArrowCallout">
          <a:avLst>
            <a:gd name="adj1" fmla="val 50000"/>
            <a:gd name="adj2" fmla="val 20000"/>
            <a:gd name="adj3" fmla="val 20000"/>
            <a:gd name="adj4" fmla="val 10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873" tIns="165100" rIns="90873" bIns="165100" numCol="1" spcCol="1270" anchor="t" anchorCtr="0">
          <a:noAutofit/>
        </a:bodyPr>
        <a:lstStyle/>
        <a:p>
          <a:pPr marL="0" lvl="0" indent="0" algn="r" defTabSz="755650">
            <a:lnSpc>
              <a:spcPct val="90000"/>
            </a:lnSpc>
            <a:spcBef>
              <a:spcPct val="0"/>
            </a:spcBef>
            <a:spcAft>
              <a:spcPct val="35000"/>
            </a:spcAft>
            <a:buNone/>
          </a:pPr>
          <a:r>
            <a:rPr lang="ar-LB" sz="1700" kern="1200" dirty="0"/>
            <a:t>تبني مراجعة البيانات الثانوية.</a:t>
          </a:r>
          <a:endParaRPr lang="en-US" sz="1700" kern="1200" dirty="0"/>
        </a:p>
      </dsp:txBody>
      <dsp:txXfrm>
        <a:off x="1287198" y="1874008"/>
        <a:ext cx="1152019" cy="1735196"/>
      </dsp:txXfrm>
    </dsp:sp>
    <dsp:sp modelId="{A495AEBB-2E4A-4054-855C-A8458F865FB6}">
      <dsp:nvSpPr>
        <dsp:cNvPr id="0" name=""/>
        <dsp:cNvSpPr/>
      </dsp:nvSpPr>
      <dsp:spPr>
        <a:xfrm>
          <a:off x="2567220" y="1253329"/>
          <a:ext cx="1152019" cy="72"/>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052FA59-296B-478A-93F7-87114641CF74}">
      <dsp:nvSpPr>
        <dsp:cNvPr id="0" name=""/>
        <dsp:cNvSpPr/>
      </dsp:nvSpPr>
      <dsp:spPr>
        <a:xfrm>
          <a:off x="3749960" y="1210324"/>
          <a:ext cx="58881" cy="110678"/>
        </a:xfrm>
        <a:prstGeom prst="chevron">
          <a:avLst>
            <a:gd name="adj" fmla="val 9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6A47B2-C1E7-44DF-B7EE-D00CA5B5CB6D}">
      <dsp:nvSpPr>
        <dsp:cNvPr id="0" name=""/>
        <dsp:cNvSpPr/>
      </dsp:nvSpPr>
      <dsp:spPr>
        <a:xfrm>
          <a:off x="2918591" y="1028726"/>
          <a:ext cx="449278" cy="449278"/>
        </a:xfrm>
        <a:prstGeom prst="ellips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434" tIns="17434" rIns="17434" bIns="17434" numCol="1" spcCol="1270" anchor="ctr" anchorCtr="0">
          <a:noAutofit/>
        </a:bodyPr>
        <a:lstStyle/>
        <a:p>
          <a:pPr marL="0" lvl="0" indent="0" algn="r" defTabSz="889000">
            <a:lnSpc>
              <a:spcPct val="90000"/>
            </a:lnSpc>
            <a:spcBef>
              <a:spcPct val="0"/>
            </a:spcBef>
            <a:spcAft>
              <a:spcPct val="35000"/>
            </a:spcAft>
            <a:buNone/>
          </a:pPr>
          <a:r>
            <a:rPr lang="en-US" sz="2000" kern="1200" dirty="0"/>
            <a:t>3</a:t>
          </a:r>
        </a:p>
      </dsp:txBody>
      <dsp:txXfrm>
        <a:off x="2984386" y="1094521"/>
        <a:ext cx="317688" cy="317688"/>
      </dsp:txXfrm>
    </dsp:sp>
    <dsp:sp modelId="{E3525D5B-A147-447B-9975-EAE713D49D52}">
      <dsp:nvSpPr>
        <dsp:cNvPr id="0" name=""/>
        <dsp:cNvSpPr/>
      </dsp:nvSpPr>
      <dsp:spPr>
        <a:xfrm>
          <a:off x="2567220" y="1643604"/>
          <a:ext cx="1152019" cy="1965600"/>
        </a:xfrm>
        <a:prstGeom prst="upArrowCallout">
          <a:avLst>
            <a:gd name="adj1" fmla="val 50000"/>
            <a:gd name="adj2" fmla="val 20000"/>
            <a:gd name="adj3" fmla="val 20000"/>
            <a:gd name="adj4" fmla="val 10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873" tIns="165100" rIns="90873" bIns="165100" numCol="1" spcCol="1270" anchor="t" anchorCtr="0">
          <a:noAutofit/>
        </a:bodyPr>
        <a:lstStyle/>
        <a:p>
          <a:pPr marL="0" lvl="0" indent="0" algn="r" defTabSz="755650">
            <a:lnSpc>
              <a:spcPct val="90000"/>
            </a:lnSpc>
            <a:spcBef>
              <a:spcPct val="0"/>
            </a:spcBef>
            <a:spcAft>
              <a:spcPct val="35000"/>
            </a:spcAft>
            <a:buNone/>
          </a:pPr>
          <a:r>
            <a:rPr lang="ar-LB" sz="1700" kern="1200" dirty="0"/>
            <a:t>جمع البيانات الأولية</a:t>
          </a:r>
          <a:endParaRPr lang="en-US" sz="1700" kern="1200" dirty="0"/>
        </a:p>
      </dsp:txBody>
      <dsp:txXfrm>
        <a:off x="2567220" y="1874008"/>
        <a:ext cx="1152019" cy="1735196"/>
      </dsp:txXfrm>
    </dsp:sp>
    <dsp:sp modelId="{B8A91458-7EEC-4167-8D03-79A0DDA58638}">
      <dsp:nvSpPr>
        <dsp:cNvPr id="0" name=""/>
        <dsp:cNvSpPr/>
      </dsp:nvSpPr>
      <dsp:spPr>
        <a:xfrm>
          <a:off x="3847242" y="1253329"/>
          <a:ext cx="1152019" cy="72"/>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D8EFEBB-3904-418E-9DE5-D87BD7F9EE91}">
      <dsp:nvSpPr>
        <dsp:cNvPr id="0" name=""/>
        <dsp:cNvSpPr/>
      </dsp:nvSpPr>
      <dsp:spPr>
        <a:xfrm>
          <a:off x="5029982" y="1210324"/>
          <a:ext cx="58881" cy="110678"/>
        </a:xfrm>
        <a:prstGeom prst="chevron">
          <a:avLst>
            <a:gd name="adj" fmla="val 9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62BBDE-C1CA-4FC6-9206-C95BB08FBE29}">
      <dsp:nvSpPr>
        <dsp:cNvPr id="0" name=""/>
        <dsp:cNvSpPr/>
      </dsp:nvSpPr>
      <dsp:spPr>
        <a:xfrm>
          <a:off x="4198613" y="1028726"/>
          <a:ext cx="449278" cy="449278"/>
        </a:xfrm>
        <a:prstGeom prst="ellips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434" tIns="17434" rIns="17434" bIns="17434" numCol="1" spcCol="1270" anchor="ctr" anchorCtr="0">
          <a:noAutofit/>
        </a:bodyPr>
        <a:lstStyle/>
        <a:p>
          <a:pPr marL="0" lvl="0" indent="0" algn="r" defTabSz="889000">
            <a:lnSpc>
              <a:spcPct val="90000"/>
            </a:lnSpc>
            <a:spcBef>
              <a:spcPct val="0"/>
            </a:spcBef>
            <a:spcAft>
              <a:spcPct val="35000"/>
            </a:spcAft>
            <a:buNone/>
          </a:pPr>
          <a:r>
            <a:rPr lang="en-US" sz="2000" kern="1200" dirty="0"/>
            <a:t>4</a:t>
          </a:r>
        </a:p>
      </dsp:txBody>
      <dsp:txXfrm>
        <a:off x="4264408" y="1094521"/>
        <a:ext cx="317688" cy="317688"/>
      </dsp:txXfrm>
    </dsp:sp>
    <dsp:sp modelId="{40E996CA-29C6-41D9-95B5-04F66B4C7269}">
      <dsp:nvSpPr>
        <dsp:cNvPr id="0" name=""/>
        <dsp:cNvSpPr/>
      </dsp:nvSpPr>
      <dsp:spPr>
        <a:xfrm>
          <a:off x="3847242" y="1643604"/>
          <a:ext cx="1152019" cy="1965600"/>
        </a:xfrm>
        <a:prstGeom prst="upArrowCallout">
          <a:avLst>
            <a:gd name="adj1" fmla="val 50000"/>
            <a:gd name="adj2" fmla="val 20000"/>
            <a:gd name="adj3" fmla="val 20000"/>
            <a:gd name="adj4" fmla="val 10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873" tIns="165100" rIns="90873" bIns="165100" numCol="1" spcCol="1270" anchor="t" anchorCtr="0">
          <a:noAutofit/>
        </a:bodyPr>
        <a:lstStyle/>
        <a:p>
          <a:pPr marL="0" lvl="0" indent="0" algn="r" defTabSz="755650">
            <a:lnSpc>
              <a:spcPct val="90000"/>
            </a:lnSpc>
            <a:spcBef>
              <a:spcPct val="0"/>
            </a:spcBef>
            <a:spcAft>
              <a:spcPct val="35000"/>
            </a:spcAft>
            <a:buNone/>
          </a:pPr>
          <a:r>
            <a:rPr lang="ar-LB" sz="1700" kern="1200" dirty="0"/>
            <a:t>إجراء تحليل مشترك بين القطاعات.</a:t>
          </a:r>
          <a:endParaRPr lang="en-US" sz="1700" kern="1200" dirty="0"/>
        </a:p>
      </dsp:txBody>
      <dsp:txXfrm>
        <a:off x="3847242" y="1874008"/>
        <a:ext cx="1152019" cy="1735196"/>
      </dsp:txXfrm>
    </dsp:sp>
    <dsp:sp modelId="{220708F3-D24C-43E6-A6F2-5DA3A7479652}">
      <dsp:nvSpPr>
        <dsp:cNvPr id="0" name=""/>
        <dsp:cNvSpPr/>
      </dsp:nvSpPr>
      <dsp:spPr>
        <a:xfrm>
          <a:off x="5127264" y="1253329"/>
          <a:ext cx="1152019" cy="72"/>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466F3A-0AA9-4802-A11F-7F54D7D96BE9}">
      <dsp:nvSpPr>
        <dsp:cNvPr id="0" name=""/>
        <dsp:cNvSpPr/>
      </dsp:nvSpPr>
      <dsp:spPr>
        <a:xfrm>
          <a:off x="6310004" y="1210324"/>
          <a:ext cx="58881" cy="110678"/>
        </a:xfrm>
        <a:prstGeom prst="chevron">
          <a:avLst>
            <a:gd name="adj" fmla="val 9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D8FC57A-91A0-47BE-A021-81B789C3A32D}">
      <dsp:nvSpPr>
        <dsp:cNvPr id="0" name=""/>
        <dsp:cNvSpPr/>
      </dsp:nvSpPr>
      <dsp:spPr>
        <a:xfrm>
          <a:off x="5478635" y="1028726"/>
          <a:ext cx="449278" cy="449278"/>
        </a:xfrm>
        <a:prstGeom prst="ellips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434" tIns="17434" rIns="17434" bIns="17434" numCol="1" spcCol="1270" anchor="ctr" anchorCtr="0">
          <a:noAutofit/>
        </a:bodyPr>
        <a:lstStyle/>
        <a:p>
          <a:pPr marL="0" lvl="0" indent="0" algn="r" defTabSz="889000">
            <a:lnSpc>
              <a:spcPct val="90000"/>
            </a:lnSpc>
            <a:spcBef>
              <a:spcPct val="0"/>
            </a:spcBef>
            <a:spcAft>
              <a:spcPct val="35000"/>
            </a:spcAft>
            <a:buNone/>
          </a:pPr>
          <a:r>
            <a:rPr lang="en-US" sz="2000" kern="1200" dirty="0"/>
            <a:t>5</a:t>
          </a:r>
        </a:p>
      </dsp:txBody>
      <dsp:txXfrm>
        <a:off x="5544430" y="1094521"/>
        <a:ext cx="317688" cy="317688"/>
      </dsp:txXfrm>
    </dsp:sp>
    <dsp:sp modelId="{E4B22611-DDB3-45B7-B1A0-F54DDF1538FF}">
      <dsp:nvSpPr>
        <dsp:cNvPr id="0" name=""/>
        <dsp:cNvSpPr/>
      </dsp:nvSpPr>
      <dsp:spPr>
        <a:xfrm>
          <a:off x="5127264" y="1643604"/>
          <a:ext cx="1152019" cy="1965600"/>
        </a:xfrm>
        <a:prstGeom prst="upArrowCallout">
          <a:avLst>
            <a:gd name="adj1" fmla="val 50000"/>
            <a:gd name="adj2" fmla="val 20000"/>
            <a:gd name="adj3" fmla="val 20000"/>
            <a:gd name="adj4" fmla="val 10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873" tIns="165100" rIns="90873" bIns="165100" numCol="1" spcCol="1270" anchor="t" anchorCtr="0">
          <a:noAutofit/>
        </a:bodyPr>
        <a:lstStyle/>
        <a:p>
          <a:pPr marL="0" lvl="0" indent="0" algn="r" defTabSz="755650">
            <a:lnSpc>
              <a:spcPct val="90000"/>
            </a:lnSpc>
            <a:spcBef>
              <a:spcPct val="0"/>
            </a:spcBef>
            <a:spcAft>
              <a:spcPct val="35000"/>
            </a:spcAft>
            <a:buNone/>
          </a:pPr>
          <a:r>
            <a:rPr lang="ar-LB" sz="1700" kern="1200" dirty="0"/>
            <a:t>تعريف مدى خطة الاستجابة الإنسانية وتحديد الأهداف الأولية.</a:t>
          </a:r>
          <a:endParaRPr lang="en-US" sz="1700" kern="1200" dirty="0"/>
        </a:p>
      </dsp:txBody>
      <dsp:txXfrm>
        <a:off x="5127264" y="1874008"/>
        <a:ext cx="1152019" cy="1735196"/>
      </dsp:txXfrm>
    </dsp:sp>
    <dsp:sp modelId="{BA4AD69C-0752-4395-A43A-E1CC825003A7}">
      <dsp:nvSpPr>
        <dsp:cNvPr id="0" name=""/>
        <dsp:cNvSpPr/>
      </dsp:nvSpPr>
      <dsp:spPr>
        <a:xfrm>
          <a:off x="6407286" y="1253329"/>
          <a:ext cx="1152019" cy="72"/>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EC68414-E728-4161-A033-3FC579CBE647}">
      <dsp:nvSpPr>
        <dsp:cNvPr id="0" name=""/>
        <dsp:cNvSpPr/>
      </dsp:nvSpPr>
      <dsp:spPr>
        <a:xfrm>
          <a:off x="7590026" y="1210324"/>
          <a:ext cx="58881" cy="110678"/>
        </a:xfrm>
        <a:prstGeom prst="chevron">
          <a:avLst>
            <a:gd name="adj" fmla="val 9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79E75FA-FF8A-4BBF-A431-3667150C1488}">
      <dsp:nvSpPr>
        <dsp:cNvPr id="0" name=""/>
        <dsp:cNvSpPr/>
      </dsp:nvSpPr>
      <dsp:spPr>
        <a:xfrm>
          <a:off x="6758657" y="1028726"/>
          <a:ext cx="449278" cy="449278"/>
        </a:xfrm>
        <a:prstGeom prst="ellips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434" tIns="17434" rIns="17434" bIns="17434" numCol="1" spcCol="1270" anchor="ctr" anchorCtr="0">
          <a:noAutofit/>
        </a:bodyPr>
        <a:lstStyle/>
        <a:p>
          <a:pPr marL="0" lvl="0" indent="0" algn="r" defTabSz="889000">
            <a:lnSpc>
              <a:spcPct val="90000"/>
            </a:lnSpc>
            <a:spcBef>
              <a:spcPct val="0"/>
            </a:spcBef>
            <a:spcAft>
              <a:spcPct val="35000"/>
            </a:spcAft>
            <a:buNone/>
          </a:pPr>
          <a:r>
            <a:rPr lang="en-US" sz="2000" kern="1200" dirty="0"/>
            <a:t>6</a:t>
          </a:r>
        </a:p>
      </dsp:txBody>
      <dsp:txXfrm>
        <a:off x="6824452" y="1094521"/>
        <a:ext cx="317688" cy="317688"/>
      </dsp:txXfrm>
    </dsp:sp>
    <dsp:sp modelId="{88F818A1-9395-47BF-8DDE-4D344CF60CBB}">
      <dsp:nvSpPr>
        <dsp:cNvPr id="0" name=""/>
        <dsp:cNvSpPr/>
      </dsp:nvSpPr>
      <dsp:spPr>
        <a:xfrm>
          <a:off x="6407286" y="1643604"/>
          <a:ext cx="1152019" cy="1965600"/>
        </a:xfrm>
        <a:prstGeom prst="upArrowCallout">
          <a:avLst>
            <a:gd name="adj1" fmla="val 50000"/>
            <a:gd name="adj2" fmla="val 20000"/>
            <a:gd name="adj3" fmla="val 20000"/>
            <a:gd name="adj4" fmla="val 10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873" tIns="165100" rIns="90873" bIns="165100" numCol="1" spcCol="1270" anchor="t" anchorCtr="0">
          <a:noAutofit/>
        </a:bodyPr>
        <a:lstStyle/>
        <a:p>
          <a:pPr marL="0" lvl="0" indent="0" algn="r" defTabSz="755650">
            <a:lnSpc>
              <a:spcPct val="90000"/>
            </a:lnSpc>
            <a:spcBef>
              <a:spcPct val="0"/>
            </a:spcBef>
            <a:spcAft>
              <a:spcPct val="35000"/>
            </a:spcAft>
            <a:buNone/>
          </a:pPr>
          <a:r>
            <a:rPr lang="ar-LB" sz="1700" kern="1200" dirty="0"/>
            <a:t>إجراء تحليل الاستجابة وتحديد الأولويات.</a:t>
          </a:r>
          <a:endParaRPr lang="en-US" sz="1700" kern="1200" dirty="0"/>
        </a:p>
      </dsp:txBody>
      <dsp:txXfrm>
        <a:off x="6407286" y="1874008"/>
        <a:ext cx="1152019" cy="1735196"/>
      </dsp:txXfrm>
    </dsp:sp>
    <dsp:sp modelId="{ED868D65-C782-4236-9D60-D52AEEE7D598}">
      <dsp:nvSpPr>
        <dsp:cNvPr id="0" name=""/>
        <dsp:cNvSpPr/>
      </dsp:nvSpPr>
      <dsp:spPr>
        <a:xfrm>
          <a:off x="7687308" y="1253329"/>
          <a:ext cx="1151770" cy="71"/>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50A69C3-CE10-4712-962B-376433E228B9}">
      <dsp:nvSpPr>
        <dsp:cNvPr id="0" name=""/>
        <dsp:cNvSpPr/>
      </dsp:nvSpPr>
      <dsp:spPr>
        <a:xfrm>
          <a:off x="8869792" y="1210324"/>
          <a:ext cx="58868" cy="110678"/>
        </a:xfrm>
        <a:prstGeom prst="chevron">
          <a:avLst>
            <a:gd name="adj" fmla="val 9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71D8608-BB03-4465-BC1C-FAE578E22916}">
      <dsp:nvSpPr>
        <dsp:cNvPr id="0" name=""/>
        <dsp:cNvSpPr/>
      </dsp:nvSpPr>
      <dsp:spPr>
        <a:xfrm>
          <a:off x="8038554" y="1028726"/>
          <a:ext cx="449278" cy="449278"/>
        </a:xfrm>
        <a:prstGeom prst="ellips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434" tIns="17434" rIns="17434" bIns="17434" numCol="1" spcCol="1270" anchor="ctr" anchorCtr="0">
          <a:noAutofit/>
        </a:bodyPr>
        <a:lstStyle/>
        <a:p>
          <a:pPr marL="0" lvl="0" indent="0" algn="r" defTabSz="889000">
            <a:lnSpc>
              <a:spcPct val="90000"/>
            </a:lnSpc>
            <a:spcBef>
              <a:spcPct val="0"/>
            </a:spcBef>
            <a:spcAft>
              <a:spcPct val="35000"/>
            </a:spcAft>
            <a:buNone/>
          </a:pPr>
          <a:r>
            <a:rPr lang="en-US" sz="2000" kern="1200" dirty="0"/>
            <a:t>7</a:t>
          </a:r>
        </a:p>
      </dsp:txBody>
      <dsp:txXfrm>
        <a:off x="8104349" y="1094521"/>
        <a:ext cx="317688" cy="317688"/>
      </dsp:txXfrm>
    </dsp:sp>
    <dsp:sp modelId="{4B209477-2904-480D-9A24-E42B758044D7}">
      <dsp:nvSpPr>
        <dsp:cNvPr id="0" name=""/>
        <dsp:cNvSpPr/>
      </dsp:nvSpPr>
      <dsp:spPr>
        <a:xfrm>
          <a:off x="7687308" y="1643604"/>
          <a:ext cx="1151770" cy="1965600"/>
        </a:xfrm>
        <a:prstGeom prst="upArrowCallout">
          <a:avLst>
            <a:gd name="adj1" fmla="val 50000"/>
            <a:gd name="adj2" fmla="val 20000"/>
            <a:gd name="adj3" fmla="val 20000"/>
            <a:gd name="adj4" fmla="val 10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853" tIns="165100" rIns="90853" bIns="165100" numCol="1" spcCol="1270" anchor="t" anchorCtr="0">
          <a:noAutofit/>
        </a:bodyPr>
        <a:lstStyle/>
        <a:p>
          <a:pPr marL="0" lvl="0" indent="0" algn="r" defTabSz="755650">
            <a:lnSpc>
              <a:spcPct val="90000"/>
            </a:lnSpc>
            <a:spcBef>
              <a:spcPct val="0"/>
            </a:spcBef>
            <a:spcAft>
              <a:spcPct val="35000"/>
            </a:spcAft>
            <a:buNone/>
          </a:pPr>
          <a:r>
            <a:rPr lang="ar-LB" sz="1700" kern="1200" dirty="0"/>
            <a:t>وضع اللمسات النهائية على الأهداف والمؤشرات الاستراتيجية والمحددة.</a:t>
          </a:r>
          <a:endParaRPr lang="en-US" sz="1700" kern="1200" dirty="0"/>
        </a:p>
      </dsp:txBody>
      <dsp:txXfrm>
        <a:off x="7687308" y="1873958"/>
        <a:ext cx="1151770" cy="1735246"/>
      </dsp:txXfrm>
    </dsp:sp>
    <dsp:sp modelId="{F1E1816D-F15E-4CF7-B2E2-6A12189B9862}">
      <dsp:nvSpPr>
        <dsp:cNvPr id="0" name=""/>
        <dsp:cNvSpPr/>
      </dsp:nvSpPr>
      <dsp:spPr>
        <a:xfrm>
          <a:off x="8967053" y="1253329"/>
          <a:ext cx="1152019" cy="72"/>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2D5BF0-9293-4853-87D5-3E28F220D314}">
      <dsp:nvSpPr>
        <dsp:cNvPr id="0" name=""/>
        <dsp:cNvSpPr/>
      </dsp:nvSpPr>
      <dsp:spPr>
        <a:xfrm>
          <a:off x="10149793" y="1210324"/>
          <a:ext cx="58881" cy="110678"/>
        </a:xfrm>
        <a:prstGeom prst="chevron">
          <a:avLst>
            <a:gd name="adj" fmla="val 9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1AB975B-2F22-4563-8246-3A05A8804122}">
      <dsp:nvSpPr>
        <dsp:cNvPr id="0" name=""/>
        <dsp:cNvSpPr/>
      </dsp:nvSpPr>
      <dsp:spPr>
        <a:xfrm>
          <a:off x="9318424" y="1028726"/>
          <a:ext cx="449278" cy="449278"/>
        </a:xfrm>
        <a:prstGeom prst="ellips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434" tIns="17434" rIns="17434" bIns="17434" numCol="1" spcCol="1270" anchor="ctr" anchorCtr="0">
          <a:noAutofit/>
        </a:bodyPr>
        <a:lstStyle/>
        <a:p>
          <a:pPr marL="0" lvl="0" indent="0" algn="r" defTabSz="889000">
            <a:lnSpc>
              <a:spcPct val="90000"/>
            </a:lnSpc>
            <a:spcBef>
              <a:spcPct val="0"/>
            </a:spcBef>
            <a:spcAft>
              <a:spcPct val="35000"/>
            </a:spcAft>
            <a:buNone/>
          </a:pPr>
          <a:r>
            <a:rPr lang="en-US" sz="2000" kern="1200" dirty="0"/>
            <a:t>8</a:t>
          </a:r>
        </a:p>
      </dsp:txBody>
      <dsp:txXfrm>
        <a:off x="9384219" y="1094521"/>
        <a:ext cx="317688" cy="317688"/>
      </dsp:txXfrm>
    </dsp:sp>
    <dsp:sp modelId="{7C6386BD-DB21-47C2-8622-7C3B35C03623}">
      <dsp:nvSpPr>
        <dsp:cNvPr id="0" name=""/>
        <dsp:cNvSpPr/>
      </dsp:nvSpPr>
      <dsp:spPr>
        <a:xfrm>
          <a:off x="8967053" y="1643604"/>
          <a:ext cx="1152019" cy="1965600"/>
        </a:xfrm>
        <a:prstGeom prst="upArrowCallout">
          <a:avLst>
            <a:gd name="adj1" fmla="val 50000"/>
            <a:gd name="adj2" fmla="val 20000"/>
            <a:gd name="adj3" fmla="val 20000"/>
            <a:gd name="adj4" fmla="val 10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873" tIns="165100" rIns="90873" bIns="165100" numCol="1" spcCol="1270" anchor="t" anchorCtr="0">
          <a:noAutofit/>
        </a:bodyPr>
        <a:lstStyle/>
        <a:p>
          <a:pPr marL="0" lvl="0" indent="0" algn="r" defTabSz="755650">
            <a:lnSpc>
              <a:spcPct val="90000"/>
            </a:lnSpc>
            <a:spcBef>
              <a:spcPct val="0"/>
            </a:spcBef>
            <a:spcAft>
              <a:spcPct val="35000"/>
            </a:spcAft>
            <a:buNone/>
          </a:pPr>
          <a:r>
            <a:rPr lang="ar-LB" sz="1700" kern="1200" dirty="0"/>
            <a:t>صياغة الأنشطة/المشاريع وتحديد </a:t>
          </a:r>
          <a:r>
            <a:rPr lang="ar-SA" sz="1700" kern="1200" dirty="0"/>
            <a:t>التكليفات</a:t>
          </a:r>
          <a:r>
            <a:rPr lang="ar-LB" sz="1700" kern="1200" dirty="0"/>
            <a:t> الأولية.</a:t>
          </a:r>
          <a:endParaRPr lang="en-US" sz="1700" kern="1200" dirty="0"/>
        </a:p>
      </dsp:txBody>
      <dsp:txXfrm>
        <a:off x="8967053" y="1874008"/>
        <a:ext cx="1152019" cy="1735196"/>
      </dsp:txXfrm>
    </dsp:sp>
    <dsp:sp modelId="{82451F9F-E486-4E16-9EBD-ECD83FAE794B}">
      <dsp:nvSpPr>
        <dsp:cNvPr id="0" name=""/>
        <dsp:cNvSpPr/>
      </dsp:nvSpPr>
      <dsp:spPr>
        <a:xfrm>
          <a:off x="10247075" y="1253329"/>
          <a:ext cx="576009" cy="71"/>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CE1E42-7521-485D-8337-DF7178230504}">
      <dsp:nvSpPr>
        <dsp:cNvPr id="0" name=""/>
        <dsp:cNvSpPr/>
      </dsp:nvSpPr>
      <dsp:spPr>
        <a:xfrm>
          <a:off x="10598445" y="1028726"/>
          <a:ext cx="449278" cy="449278"/>
        </a:xfrm>
        <a:prstGeom prst="ellips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434" tIns="17434" rIns="17434" bIns="17434" numCol="1" spcCol="1270" anchor="ctr" anchorCtr="0">
          <a:noAutofit/>
        </a:bodyPr>
        <a:lstStyle/>
        <a:p>
          <a:pPr marL="0" lvl="0" indent="0" algn="r" defTabSz="889000">
            <a:lnSpc>
              <a:spcPct val="90000"/>
            </a:lnSpc>
            <a:spcBef>
              <a:spcPct val="0"/>
            </a:spcBef>
            <a:spcAft>
              <a:spcPct val="35000"/>
            </a:spcAft>
            <a:buNone/>
          </a:pPr>
          <a:r>
            <a:rPr lang="en-US" sz="2000" kern="1200" dirty="0"/>
            <a:t>9</a:t>
          </a:r>
        </a:p>
      </dsp:txBody>
      <dsp:txXfrm>
        <a:off x="10664240" y="1094521"/>
        <a:ext cx="317688" cy="317688"/>
      </dsp:txXfrm>
    </dsp:sp>
    <dsp:sp modelId="{8F23ECD3-421D-445D-B53A-70DF4EB6F320}">
      <dsp:nvSpPr>
        <dsp:cNvPr id="0" name=""/>
        <dsp:cNvSpPr/>
      </dsp:nvSpPr>
      <dsp:spPr>
        <a:xfrm>
          <a:off x="10247075" y="1643604"/>
          <a:ext cx="1152019" cy="1965600"/>
        </a:xfrm>
        <a:prstGeom prst="upArrowCallout">
          <a:avLst>
            <a:gd name="adj1" fmla="val 50000"/>
            <a:gd name="adj2" fmla="val 20000"/>
            <a:gd name="adj3" fmla="val 20000"/>
            <a:gd name="adj4" fmla="val 10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873" tIns="165100" rIns="90873" bIns="165100" numCol="1" spcCol="1270" anchor="t" anchorCtr="0">
          <a:noAutofit/>
        </a:bodyPr>
        <a:lstStyle/>
        <a:p>
          <a:pPr marL="0" lvl="0" indent="0" algn="r" defTabSz="755650">
            <a:lnSpc>
              <a:spcPct val="90000"/>
            </a:lnSpc>
            <a:spcBef>
              <a:spcPct val="0"/>
            </a:spcBef>
            <a:spcAft>
              <a:spcPct val="35000"/>
            </a:spcAft>
            <a:buNone/>
          </a:pPr>
          <a:r>
            <a:rPr lang="ar-LB" sz="1700" kern="1200" dirty="0"/>
            <a:t>إجراء مراجعة بعد العمل.</a:t>
          </a:r>
          <a:endParaRPr lang="en-US" sz="1700" kern="1200" dirty="0"/>
        </a:p>
      </dsp:txBody>
      <dsp:txXfrm>
        <a:off x="10247075" y="1874008"/>
        <a:ext cx="1152019" cy="173519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6EF9CE-5F90-4445-A1AA-11D2C8E1415F}">
      <dsp:nvSpPr>
        <dsp:cNvPr id="0" name=""/>
        <dsp:cNvSpPr/>
      </dsp:nvSpPr>
      <dsp:spPr>
        <a:xfrm>
          <a:off x="0" y="0"/>
          <a:ext cx="720368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A0DC15-22D1-4C61-928E-41086480B8E4}">
      <dsp:nvSpPr>
        <dsp:cNvPr id="0" name=""/>
        <dsp:cNvSpPr/>
      </dsp:nvSpPr>
      <dsp:spPr>
        <a:xfrm>
          <a:off x="0" y="0"/>
          <a:ext cx="7203688" cy="1436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r" defTabSz="1244600">
            <a:lnSpc>
              <a:spcPct val="90000"/>
            </a:lnSpc>
            <a:spcBef>
              <a:spcPct val="0"/>
            </a:spcBef>
            <a:spcAft>
              <a:spcPct val="35000"/>
            </a:spcAft>
            <a:buNone/>
          </a:pPr>
          <a:r>
            <a:rPr lang="ar-LB" sz="2800" kern="1200" dirty="0"/>
            <a:t>سوف تتشكل مجموعة ممارسين لتبادل/تشارك المعلومات والفرص.</a:t>
          </a:r>
          <a:r>
            <a:rPr lang="en-US" sz="2800" kern="1200" dirty="0">
              <a:latin typeface="Calibri" panose="020F0502020204030204" pitchFamily="34" charset="0"/>
              <a:cs typeface="Calibri" panose="020F0502020204030204" pitchFamily="34" charset="0"/>
            </a:rPr>
            <a:t>.</a:t>
          </a:r>
          <a:endParaRPr lang="en-US" sz="2800" kern="1200" dirty="0"/>
        </a:p>
      </dsp:txBody>
      <dsp:txXfrm>
        <a:off x="0" y="0"/>
        <a:ext cx="7203688" cy="1436379"/>
      </dsp:txXfrm>
    </dsp:sp>
    <dsp:sp modelId="{0F742BBA-AE58-4E4B-9632-A9E4F2EB6B86}">
      <dsp:nvSpPr>
        <dsp:cNvPr id="0" name=""/>
        <dsp:cNvSpPr/>
      </dsp:nvSpPr>
      <dsp:spPr>
        <a:xfrm>
          <a:off x="0" y="1436379"/>
          <a:ext cx="720368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E9366A-0007-4AD9-8243-9C5DB13CF315}">
      <dsp:nvSpPr>
        <dsp:cNvPr id="0" name=""/>
        <dsp:cNvSpPr/>
      </dsp:nvSpPr>
      <dsp:spPr>
        <a:xfrm>
          <a:off x="0" y="1436379"/>
          <a:ext cx="7203688" cy="1436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r" defTabSz="1244600">
            <a:lnSpc>
              <a:spcPct val="90000"/>
            </a:lnSpc>
            <a:spcBef>
              <a:spcPct val="0"/>
            </a:spcBef>
            <a:spcAft>
              <a:spcPct val="35000"/>
            </a:spcAft>
            <a:buNone/>
          </a:pPr>
          <a:r>
            <a:rPr lang="ar-LB" sz="2800" kern="1200" dirty="0"/>
            <a:t>فرص للترابط مع الوكالات الإنسانية.</a:t>
          </a:r>
          <a:endParaRPr lang="en-US" sz="2800" b="1" kern="1200" dirty="0">
            <a:solidFill>
              <a:srgbClr val="0070C0"/>
            </a:solidFill>
          </a:endParaRPr>
        </a:p>
      </dsp:txBody>
      <dsp:txXfrm>
        <a:off x="0" y="1436379"/>
        <a:ext cx="7203688" cy="1436379"/>
      </dsp:txXfrm>
    </dsp:sp>
    <dsp:sp modelId="{76737A0E-EF86-4A47-94C5-BD99E168152F}">
      <dsp:nvSpPr>
        <dsp:cNvPr id="0" name=""/>
        <dsp:cNvSpPr/>
      </dsp:nvSpPr>
      <dsp:spPr>
        <a:xfrm>
          <a:off x="0" y="2872759"/>
          <a:ext cx="720368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2BB1FE-0434-4CE7-9276-F234EBFBB634}">
      <dsp:nvSpPr>
        <dsp:cNvPr id="0" name=""/>
        <dsp:cNvSpPr/>
      </dsp:nvSpPr>
      <dsp:spPr>
        <a:xfrm>
          <a:off x="0" y="2872759"/>
          <a:ext cx="7203688" cy="1436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r" defTabSz="1244600">
            <a:lnSpc>
              <a:spcPct val="90000"/>
            </a:lnSpc>
            <a:spcBef>
              <a:spcPct val="0"/>
            </a:spcBef>
            <a:spcAft>
              <a:spcPct val="35000"/>
            </a:spcAft>
            <a:buNone/>
          </a:pPr>
          <a:r>
            <a:rPr lang="ar-LB" sz="2800" kern="1200" dirty="0"/>
            <a:t>تدريبات بريدج التالية حول المادة 11.</a:t>
          </a:r>
          <a:endParaRPr lang="en-US" sz="2800" kern="1200" dirty="0">
            <a:highlight>
              <a:srgbClr val="FFFF00"/>
            </a:highlight>
          </a:endParaRPr>
        </a:p>
      </dsp:txBody>
      <dsp:txXfrm>
        <a:off x="0" y="2872759"/>
        <a:ext cx="7203688" cy="1436379"/>
      </dsp:txXfrm>
    </dsp:sp>
    <dsp:sp modelId="{6513F8FB-BFEB-7C45-9875-C8D858D2AFE8}">
      <dsp:nvSpPr>
        <dsp:cNvPr id="0" name=""/>
        <dsp:cNvSpPr/>
      </dsp:nvSpPr>
      <dsp:spPr>
        <a:xfrm>
          <a:off x="0" y="4309139"/>
          <a:ext cx="720368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4EE227-6742-6145-90E1-0CF013CB8984}">
      <dsp:nvSpPr>
        <dsp:cNvPr id="0" name=""/>
        <dsp:cNvSpPr/>
      </dsp:nvSpPr>
      <dsp:spPr>
        <a:xfrm>
          <a:off x="0" y="4309139"/>
          <a:ext cx="7203688" cy="1436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r" defTabSz="1244600">
            <a:lnSpc>
              <a:spcPct val="90000"/>
            </a:lnSpc>
            <a:spcBef>
              <a:spcPct val="0"/>
            </a:spcBef>
            <a:spcAft>
              <a:spcPct val="35000"/>
            </a:spcAft>
            <a:buFont typeface="Symbol" panose="05050102010706020507" pitchFamily="18" charset="2"/>
            <a:buNone/>
          </a:pPr>
          <a:r>
            <a:rPr lang="ar-LB" sz="2800" kern="1200" dirty="0"/>
            <a:t>فرص تنمية وتطوير قدرة جمعيات الأشخاص ذوي الإعاقة والمجموعة المرجعية للإعاقة.</a:t>
          </a:r>
          <a:endParaRPr lang="en-US" sz="2800" b="1" kern="1200" dirty="0">
            <a:solidFill>
              <a:srgbClr val="0070C0"/>
            </a:solidFill>
          </a:endParaRPr>
        </a:p>
      </dsp:txBody>
      <dsp:txXfrm>
        <a:off x="0" y="4309139"/>
        <a:ext cx="7203688" cy="14363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6EF9CE-5F90-4445-A1AA-11D2C8E1415F}">
      <dsp:nvSpPr>
        <dsp:cNvPr id="0" name=""/>
        <dsp:cNvSpPr/>
      </dsp:nvSpPr>
      <dsp:spPr>
        <a:xfrm>
          <a:off x="0" y="2713"/>
          <a:ext cx="820029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A0DC15-22D1-4C61-928E-41086480B8E4}">
      <dsp:nvSpPr>
        <dsp:cNvPr id="0" name=""/>
        <dsp:cNvSpPr/>
      </dsp:nvSpPr>
      <dsp:spPr>
        <a:xfrm>
          <a:off x="0" y="2713"/>
          <a:ext cx="8200292" cy="1850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r" defTabSz="1333500">
            <a:lnSpc>
              <a:spcPct val="90000"/>
            </a:lnSpc>
            <a:spcBef>
              <a:spcPct val="0"/>
            </a:spcBef>
            <a:spcAft>
              <a:spcPct val="35000"/>
            </a:spcAft>
            <a:buNone/>
          </a:pPr>
          <a:r>
            <a:rPr lang="ar-LB" sz="3000" b="1" kern="1200" dirty="0">
              <a:solidFill>
                <a:srgbClr val="0070C0"/>
              </a:solidFill>
            </a:rPr>
            <a:t>النزوح</a:t>
          </a:r>
          <a:r>
            <a:rPr lang="ar-LB" sz="3000" kern="1200" dirty="0"/>
            <a:t>: قد يضطر السكان المتأثرون/المتضررون إلى الهرب من مساكنهم إلى مناطق مختلفة من البلاد طلبا للسلامة (يعرفون بالنازحين) (</a:t>
          </a:r>
          <a:r>
            <a:rPr lang="ar-LB" sz="3000" b="1" kern="1200" dirty="0">
              <a:highlight>
                <a:srgbClr val="FFFF00"/>
              </a:highlight>
            </a:rPr>
            <a:t>مثال من الإقليم أو المنطقة</a:t>
          </a:r>
          <a:r>
            <a:rPr lang="ar-LB" sz="3000" kern="1200" dirty="0"/>
            <a:t>) أو عبر الحدود إلى دولة أخرى (يعرَفون باللاجئين) (</a:t>
          </a:r>
          <a:r>
            <a:rPr lang="ar-LB" sz="3000" b="1" kern="1200" dirty="0">
              <a:highlight>
                <a:srgbClr val="FFFF00"/>
              </a:highlight>
            </a:rPr>
            <a:t>مثال من الإقليم أو المنطقة</a:t>
          </a:r>
          <a:r>
            <a:rPr lang="ar-LB" sz="3000" kern="1200" dirty="0"/>
            <a:t>)؛</a:t>
          </a:r>
          <a:endParaRPr lang="en-US" sz="3000" kern="1200" dirty="0"/>
        </a:p>
      </dsp:txBody>
      <dsp:txXfrm>
        <a:off x="0" y="2713"/>
        <a:ext cx="8200292" cy="1850745"/>
      </dsp:txXfrm>
    </dsp:sp>
    <dsp:sp modelId="{0F742BBA-AE58-4E4B-9632-A9E4F2EB6B86}">
      <dsp:nvSpPr>
        <dsp:cNvPr id="0" name=""/>
        <dsp:cNvSpPr/>
      </dsp:nvSpPr>
      <dsp:spPr>
        <a:xfrm>
          <a:off x="0" y="1853459"/>
          <a:ext cx="820029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E9366A-0007-4AD9-8243-9C5DB13CF315}">
      <dsp:nvSpPr>
        <dsp:cNvPr id="0" name=""/>
        <dsp:cNvSpPr/>
      </dsp:nvSpPr>
      <dsp:spPr>
        <a:xfrm>
          <a:off x="0" y="1853459"/>
          <a:ext cx="8200292" cy="1850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r" defTabSz="1333500">
            <a:lnSpc>
              <a:spcPct val="90000"/>
            </a:lnSpc>
            <a:spcBef>
              <a:spcPct val="0"/>
            </a:spcBef>
            <a:spcAft>
              <a:spcPct val="35000"/>
            </a:spcAft>
            <a:buNone/>
          </a:pPr>
          <a:r>
            <a:rPr lang="ar-LB" sz="3000" b="1" kern="1200" dirty="0">
              <a:solidFill>
                <a:srgbClr val="0070C0"/>
              </a:solidFill>
            </a:rPr>
            <a:t>تدمير المساكن والبنية التحتية</a:t>
          </a:r>
          <a:r>
            <a:rPr lang="ar-LB" sz="3000" kern="1200" dirty="0">
              <a:solidFill>
                <a:srgbClr val="0070C0"/>
              </a:solidFill>
            </a:rPr>
            <a:t>: </a:t>
          </a:r>
          <a:r>
            <a:rPr lang="ar-LB" sz="3000" kern="1200" dirty="0"/>
            <a:t>ربما فقد السكان المتضررون مساكنهم وممتلكاتهم والبنية التحتية الأساسية، إذ قد تُدمَّر شبكات المياه والصرف الصحي (</a:t>
          </a:r>
          <a:r>
            <a:rPr lang="ar-LB" sz="3000" b="1" kern="1200" dirty="0">
              <a:highlight>
                <a:srgbClr val="FFFF00"/>
              </a:highlight>
            </a:rPr>
            <a:t>مثال على ما يحتمل أن يبدو الوضع</a:t>
          </a:r>
          <a:r>
            <a:rPr lang="ar-LB" sz="3000" kern="1200" dirty="0"/>
            <a:t>)</a:t>
          </a:r>
          <a:endParaRPr lang="en-US" sz="3000" b="1" i="1" kern="1200" dirty="0">
            <a:highlight>
              <a:srgbClr val="FFFF00"/>
            </a:highlight>
          </a:endParaRPr>
        </a:p>
      </dsp:txBody>
      <dsp:txXfrm>
        <a:off x="0" y="1853459"/>
        <a:ext cx="8200292" cy="1850745"/>
      </dsp:txXfrm>
    </dsp:sp>
    <dsp:sp modelId="{76737A0E-EF86-4A47-94C5-BD99E168152F}">
      <dsp:nvSpPr>
        <dsp:cNvPr id="0" name=""/>
        <dsp:cNvSpPr/>
      </dsp:nvSpPr>
      <dsp:spPr>
        <a:xfrm>
          <a:off x="0" y="3704204"/>
          <a:ext cx="820029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2BB1FE-0434-4CE7-9276-F234EBFBB634}">
      <dsp:nvSpPr>
        <dsp:cNvPr id="0" name=""/>
        <dsp:cNvSpPr/>
      </dsp:nvSpPr>
      <dsp:spPr>
        <a:xfrm>
          <a:off x="0" y="3704204"/>
          <a:ext cx="8200292" cy="1850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r" defTabSz="1333500">
            <a:lnSpc>
              <a:spcPct val="90000"/>
            </a:lnSpc>
            <a:spcBef>
              <a:spcPct val="0"/>
            </a:spcBef>
            <a:spcAft>
              <a:spcPct val="35000"/>
            </a:spcAft>
            <a:buNone/>
          </a:pPr>
          <a:r>
            <a:rPr lang="ar-LB" sz="3000" b="1" kern="1200" dirty="0">
              <a:solidFill>
                <a:srgbClr val="0070C0"/>
              </a:solidFill>
            </a:rPr>
            <a:t>التشويش في الشبكات الاجتماعية:</a:t>
          </a:r>
          <a:r>
            <a:rPr lang="ar-LB" sz="3000" kern="1200" dirty="0">
              <a:solidFill>
                <a:srgbClr val="0070C0"/>
              </a:solidFill>
            </a:rPr>
            <a:t> </a:t>
          </a:r>
          <a:r>
            <a:rPr lang="ar-LB" sz="3000" kern="1200" dirty="0"/>
            <a:t>عندما ينزح الناس أو ينقسمون أو ينفصلون بفعل النزاعات، الشبكات الاجتماعية المساندة (</a:t>
          </a:r>
          <a:r>
            <a:rPr lang="ar-LB" sz="3000" b="1" kern="1200" dirty="0">
              <a:highlight>
                <a:srgbClr val="FFFF00"/>
              </a:highlight>
            </a:rPr>
            <a:t>مثال على الشبكات الاجتماعية، المساجد، الكنائس والمعابد</a:t>
          </a:r>
          <a:r>
            <a:rPr lang="ar-LB" sz="3000" kern="1200" dirty="0"/>
            <a:t>) قد تنهار وقد تنفصل العائلات والأسر</a:t>
          </a:r>
          <a:endParaRPr lang="en-US" sz="3000" kern="1200" dirty="0"/>
        </a:p>
      </dsp:txBody>
      <dsp:txXfrm>
        <a:off x="0" y="3704204"/>
        <a:ext cx="8200292" cy="18507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6EF9CE-5F90-4445-A1AA-11D2C8E1415F}">
      <dsp:nvSpPr>
        <dsp:cNvPr id="0" name=""/>
        <dsp:cNvSpPr/>
      </dsp:nvSpPr>
      <dsp:spPr>
        <a:xfrm>
          <a:off x="0" y="0"/>
          <a:ext cx="944494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A0DC15-22D1-4C61-928E-41086480B8E4}">
      <dsp:nvSpPr>
        <dsp:cNvPr id="0" name=""/>
        <dsp:cNvSpPr/>
      </dsp:nvSpPr>
      <dsp:spPr>
        <a:xfrm>
          <a:off x="0" y="0"/>
          <a:ext cx="9444941" cy="1400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r" defTabSz="1066800">
            <a:lnSpc>
              <a:spcPct val="90000"/>
            </a:lnSpc>
            <a:spcBef>
              <a:spcPct val="0"/>
            </a:spcBef>
            <a:spcAft>
              <a:spcPct val="35000"/>
            </a:spcAft>
            <a:buNone/>
          </a:pPr>
          <a:r>
            <a:rPr lang="ar-LB" sz="2400" b="1" kern="1200" dirty="0">
              <a:solidFill>
                <a:srgbClr val="0070C0"/>
              </a:solidFill>
            </a:rPr>
            <a:t>تشويش الخدمات وتعطيلها</a:t>
          </a:r>
          <a:r>
            <a:rPr lang="ar-LB" sz="2400" kern="1200" dirty="0">
              <a:solidFill>
                <a:srgbClr val="0070C0"/>
              </a:solidFill>
            </a:rPr>
            <a:t>: </a:t>
          </a:r>
          <a:r>
            <a:rPr lang="ar-LB" sz="2400" kern="1200" dirty="0"/>
            <a:t>منظومات الخدمات الأساسية، بما في ذلك الصحة، والتعليم والحماية (</a:t>
          </a:r>
          <a:r>
            <a:rPr lang="ar-LB" sz="2400" b="1" kern="1200" dirty="0">
              <a:highlight>
                <a:srgbClr val="FFFF00"/>
              </a:highlight>
            </a:rPr>
            <a:t>مثل ....</a:t>
          </a:r>
          <a:r>
            <a:rPr lang="ar-SA" sz="2400" kern="1200" dirty="0"/>
            <a:t>)</a:t>
          </a:r>
          <a:r>
            <a:rPr lang="ar-LB" sz="2400" kern="1200" dirty="0"/>
            <a:t> وغير ذلك من حالات الانهيار والخراب بما فيها فرار العاملين، ودمار المباني، ومنع الصعوبات الأخرى مواصلة تقديم الخدمات</a:t>
          </a:r>
          <a:endParaRPr lang="en-US" sz="2400" kern="1200" dirty="0"/>
        </a:p>
      </dsp:txBody>
      <dsp:txXfrm>
        <a:off x="0" y="0"/>
        <a:ext cx="9444941" cy="1400536"/>
      </dsp:txXfrm>
    </dsp:sp>
    <dsp:sp modelId="{0F742BBA-AE58-4E4B-9632-A9E4F2EB6B86}">
      <dsp:nvSpPr>
        <dsp:cNvPr id="0" name=""/>
        <dsp:cNvSpPr/>
      </dsp:nvSpPr>
      <dsp:spPr>
        <a:xfrm>
          <a:off x="0" y="1400536"/>
          <a:ext cx="944494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E9366A-0007-4AD9-8243-9C5DB13CF315}">
      <dsp:nvSpPr>
        <dsp:cNvPr id="0" name=""/>
        <dsp:cNvSpPr/>
      </dsp:nvSpPr>
      <dsp:spPr>
        <a:xfrm>
          <a:off x="0" y="1400536"/>
          <a:ext cx="9444941" cy="1400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r" defTabSz="1066800">
            <a:lnSpc>
              <a:spcPct val="90000"/>
            </a:lnSpc>
            <a:spcBef>
              <a:spcPct val="0"/>
            </a:spcBef>
            <a:spcAft>
              <a:spcPct val="35000"/>
            </a:spcAft>
            <a:buNone/>
          </a:pPr>
          <a:r>
            <a:rPr lang="ar-LB" sz="2400" b="1" kern="1200" dirty="0">
              <a:solidFill>
                <a:srgbClr val="0070C0"/>
              </a:solidFill>
            </a:rPr>
            <a:t>العنف والاستغلال وسوء المعاملة</a:t>
          </a:r>
          <a:r>
            <a:rPr lang="ar-LB" sz="2400" kern="1200" dirty="0">
              <a:solidFill>
                <a:srgbClr val="0070C0"/>
              </a:solidFill>
            </a:rPr>
            <a:t>: </a:t>
          </a:r>
          <a:r>
            <a:rPr lang="ar-LB" sz="2400" kern="1200" dirty="0"/>
            <a:t>ثمة خطر شديد لاندلاع العنف مع انهيار المنظومات لحماية الضحايا ومساندتهم</a:t>
          </a:r>
          <a:endParaRPr lang="en-US" sz="2400" kern="1200" dirty="0"/>
        </a:p>
      </dsp:txBody>
      <dsp:txXfrm>
        <a:off x="0" y="1400536"/>
        <a:ext cx="9444941" cy="1400536"/>
      </dsp:txXfrm>
    </dsp:sp>
    <dsp:sp modelId="{76737A0E-EF86-4A47-94C5-BD99E168152F}">
      <dsp:nvSpPr>
        <dsp:cNvPr id="0" name=""/>
        <dsp:cNvSpPr/>
      </dsp:nvSpPr>
      <dsp:spPr>
        <a:xfrm>
          <a:off x="0" y="2801073"/>
          <a:ext cx="944494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2BB1FE-0434-4CE7-9276-F234EBFBB634}">
      <dsp:nvSpPr>
        <dsp:cNvPr id="0" name=""/>
        <dsp:cNvSpPr/>
      </dsp:nvSpPr>
      <dsp:spPr>
        <a:xfrm>
          <a:off x="0" y="2801073"/>
          <a:ext cx="9444941" cy="1400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r" defTabSz="1066800">
            <a:lnSpc>
              <a:spcPct val="90000"/>
            </a:lnSpc>
            <a:spcBef>
              <a:spcPct val="0"/>
            </a:spcBef>
            <a:spcAft>
              <a:spcPct val="35000"/>
            </a:spcAft>
            <a:buNone/>
          </a:pPr>
          <a:r>
            <a:rPr lang="ar-LB" sz="2400" b="1" kern="1200" dirty="0">
              <a:solidFill>
                <a:srgbClr val="0070C0"/>
              </a:solidFill>
              <a:latin typeface="Calibri" panose="020F0502020204030204" pitchFamily="34" charset="0"/>
              <a:ea typeface="Calibri" panose="020F0502020204030204" pitchFamily="34" charset="0"/>
              <a:cs typeface="Arial" panose="020B0604020202020204" pitchFamily="34" charset="0"/>
            </a:rPr>
            <a:t>خسارة سبل المعيشة</a:t>
          </a:r>
          <a:r>
            <a:rPr lang="ar-LB" sz="2400" b="0" kern="1200" dirty="0">
              <a:solidFill>
                <a:srgbClr val="0070C0"/>
              </a:solidFill>
              <a:latin typeface="Calibri" panose="020F0502020204030204" pitchFamily="34" charset="0"/>
              <a:ea typeface="Calibri" panose="020F0502020204030204" pitchFamily="34" charset="0"/>
              <a:cs typeface="Arial" panose="020B0604020202020204" pitchFamily="34" charset="0"/>
            </a:rPr>
            <a:t>: </a:t>
          </a:r>
          <a:r>
            <a:rPr lang="ar-LB" sz="2400" b="0" kern="1200" dirty="0">
              <a:solidFill>
                <a:schemeClr val="tx1"/>
              </a:solidFill>
              <a:latin typeface="Calibri" panose="020F0502020204030204" pitchFamily="34" charset="0"/>
              <a:ea typeface="Calibri" panose="020F0502020204030204" pitchFamily="34" charset="0"/>
              <a:cs typeface="Arial" panose="020B0604020202020204" pitchFamily="34" charset="0"/>
            </a:rPr>
            <a:t>ضياع موارد العيش وإكراه المتضررين على اللجوء إلى آليات العيش السلبية (</a:t>
          </a:r>
          <a:r>
            <a:rPr lang="ar-LB" sz="2400" b="1" kern="1200" dirty="0">
              <a:solidFill>
                <a:schemeClr val="tx1"/>
              </a:solidFill>
              <a:highlight>
                <a:srgbClr val="FFFF00"/>
              </a:highlight>
              <a:latin typeface="Calibri" panose="020F0502020204030204" pitchFamily="34" charset="0"/>
              <a:ea typeface="Calibri" panose="020F0502020204030204" pitchFamily="34" charset="0"/>
              <a:cs typeface="Arial" panose="020B0604020202020204" pitchFamily="34" charset="0"/>
            </a:rPr>
            <a:t>مثل .....</a:t>
          </a:r>
          <a:r>
            <a:rPr lang="ar-LB" sz="2400" b="1" kern="1200" dirty="0">
              <a:solidFill>
                <a:schemeClr val="tx1"/>
              </a:solidFill>
              <a:latin typeface="Calibri" panose="020F0502020204030204" pitchFamily="34" charset="0"/>
              <a:ea typeface="Calibri" panose="020F0502020204030204" pitchFamily="34" charset="0"/>
              <a:cs typeface="Arial" panose="020B0604020202020204" pitchFamily="34" charset="0"/>
            </a:rPr>
            <a:t>)</a:t>
          </a:r>
        </a:p>
      </dsp:txBody>
      <dsp:txXfrm>
        <a:off x="0" y="2801073"/>
        <a:ext cx="9444941" cy="1400536"/>
      </dsp:txXfrm>
    </dsp:sp>
    <dsp:sp modelId="{6513F8FB-BFEB-7C45-9875-C8D858D2AFE8}">
      <dsp:nvSpPr>
        <dsp:cNvPr id="0" name=""/>
        <dsp:cNvSpPr/>
      </dsp:nvSpPr>
      <dsp:spPr>
        <a:xfrm>
          <a:off x="0" y="4201609"/>
          <a:ext cx="944494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4EE227-6742-6145-90E1-0CF013CB8984}">
      <dsp:nvSpPr>
        <dsp:cNvPr id="0" name=""/>
        <dsp:cNvSpPr/>
      </dsp:nvSpPr>
      <dsp:spPr>
        <a:xfrm>
          <a:off x="0" y="4201609"/>
          <a:ext cx="9444941" cy="1400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r" defTabSz="1066800">
            <a:lnSpc>
              <a:spcPct val="90000"/>
            </a:lnSpc>
            <a:spcBef>
              <a:spcPct val="0"/>
            </a:spcBef>
            <a:spcAft>
              <a:spcPct val="35000"/>
            </a:spcAft>
            <a:buFont typeface="Symbol" panose="05050102010706020507" pitchFamily="18" charset="2"/>
            <a:buNone/>
          </a:pPr>
          <a:r>
            <a:rPr lang="ar-LB" sz="2400" b="1" kern="1200" dirty="0">
              <a:solidFill>
                <a:srgbClr val="0070C0"/>
              </a:solidFill>
            </a:rPr>
            <a:t>تصفية الموارد: </a:t>
          </a:r>
          <a:r>
            <a:rPr lang="ar-LB" sz="2400" kern="1200" dirty="0"/>
            <a:t>على الصعيد الوطني، يجوز للموارد أن تحوَّل باتجاه الاستجابة الفورية للأزمة</a:t>
          </a:r>
          <a:endParaRPr lang="en-US" sz="2400" kern="1200" dirty="0"/>
        </a:p>
      </dsp:txBody>
      <dsp:txXfrm>
        <a:off x="0" y="4201609"/>
        <a:ext cx="9444941" cy="14005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6EF9CE-5F90-4445-A1AA-11D2C8E1415F}">
      <dsp:nvSpPr>
        <dsp:cNvPr id="0" name=""/>
        <dsp:cNvSpPr/>
      </dsp:nvSpPr>
      <dsp:spPr>
        <a:xfrm>
          <a:off x="0" y="1340"/>
          <a:ext cx="9489687"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A0DC15-22D1-4C61-928E-41086480B8E4}">
      <dsp:nvSpPr>
        <dsp:cNvPr id="0" name=""/>
        <dsp:cNvSpPr/>
      </dsp:nvSpPr>
      <dsp:spPr>
        <a:xfrm>
          <a:off x="0" y="0"/>
          <a:ext cx="9489687" cy="1993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r" defTabSz="1066800">
            <a:lnSpc>
              <a:spcPct val="90000"/>
            </a:lnSpc>
            <a:spcBef>
              <a:spcPct val="0"/>
            </a:spcBef>
            <a:spcAft>
              <a:spcPct val="35000"/>
            </a:spcAft>
            <a:buNone/>
          </a:pPr>
          <a:r>
            <a:rPr lang="ar-LB" sz="2400" kern="1200" dirty="0"/>
            <a:t>القانون الإنساني الدولي وقانون حقوق الإنسان الدولي كتلتان قانونيتان </a:t>
          </a:r>
          <a:r>
            <a:rPr lang="ar-LB" sz="2400" b="1" kern="1200" dirty="0">
              <a:solidFill>
                <a:srgbClr val="0070C0"/>
              </a:solidFill>
            </a:rPr>
            <a:t>مختلفتان</a:t>
          </a:r>
          <a:r>
            <a:rPr lang="ar-LB" sz="2400" kern="1200" dirty="0"/>
            <a:t> لكنهما متكاملتان.</a:t>
          </a:r>
          <a:endParaRPr lang="en-US" sz="2400" kern="1200" dirty="0"/>
        </a:p>
      </dsp:txBody>
      <dsp:txXfrm>
        <a:off x="0" y="0"/>
        <a:ext cx="9489687" cy="1993841"/>
      </dsp:txXfrm>
    </dsp:sp>
    <dsp:sp modelId="{0F742BBA-AE58-4E4B-9632-A9E4F2EB6B86}">
      <dsp:nvSpPr>
        <dsp:cNvPr id="0" name=""/>
        <dsp:cNvSpPr/>
      </dsp:nvSpPr>
      <dsp:spPr>
        <a:xfrm>
          <a:off x="0" y="1995182"/>
          <a:ext cx="9489687"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E9366A-0007-4AD9-8243-9C5DB13CF315}">
      <dsp:nvSpPr>
        <dsp:cNvPr id="0" name=""/>
        <dsp:cNvSpPr/>
      </dsp:nvSpPr>
      <dsp:spPr>
        <a:xfrm>
          <a:off x="0" y="1995182"/>
          <a:ext cx="9489687" cy="1481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r" defTabSz="1066800">
            <a:lnSpc>
              <a:spcPct val="90000"/>
            </a:lnSpc>
            <a:spcBef>
              <a:spcPct val="0"/>
            </a:spcBef>
            <a:spcAft>
              <a:spcPct val="35000"/>
            </a:spcAft>
            <a:buNone/>
          </a:pPr>
          <a:r>
            <a:rPr lang="ar-LB" sz="2400" kern="1200" dirty="0"/>
            <a:t>يعنى القانون الإنساني الدولي وقانون حقوق الإنسان </a:t>
          </a:r>
          <a:r>
            <a:rPr lang="ar-LB" sz="2400" b="1" kern="1200" dirty="0">
              <a:solidFill>
                <a:srgbClr val="0070C0"/>
              </a:solidFill>
            </a:rPr>
            <a:t>بحماية حياة جميع الناس وصحتهم وكرامتهم.</a:t>
          </a:r>
          <a:endParaRPr lang="en-US" sz="2400" b="1" kern="1200" dirty="0">
            <a:solidFill>
              <a:srgbClr val="0070C0"/>
            </a:solidFill>
          </a:endParaRPr>
        </a:p>
      </dsp:txBody>
      <dsp:txXfrm>
        <a:off x="0" y="1995182"/>
        <a:ext cx="9489687" cy="1481563"/>
      </dsp:txXfrm>
    </dsp:sp>
    <dsp:sp modelId="{76737A0E-EF86-4A47-94C5-BD99E168152F}">
      <dsp:nvSpPr>
        <dsp:cNvPr id="0" name=""/>
        <dsp:cNvSpPr/>
      </dsp:nvSpPr>
      <dsp:spPr>
        <a:xfrm>
          <a:off x="0" y="3476745"/>
          <a:ext cx="9489687"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2BB1FE-0434-4CE7-9276-F234EBFBB634}">
      <dsp:nvSpPr>
        <dsp:cNvPr id="0" name=""/>
        <dsp:cNvSpPr/>
      </dsp:nvSpPr>
      <dsp:spPr>
        <a:xfrm>
          <a:off x="0" y="3476745"/>
          <a:ext cx="9489687" cy="1993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r" defTabSz="1066800">
            <a:lnSpc>
              <a:spcPct val="90000"/>
            </a:lnSpc>
            <a:spcBef>
              <a:spcPct val="0"/>
            </a:spcBef>
            <a:spcAft>
              <a:spcPct val="35000"/>
            </a:spcAft>
            <a:buNone/>
          </a:pPr>
          <a:r>
            <a:rPr lang="ar-LB" sz="2400" kern="1200" dirty="0"/>
            <a:t>*ينطبق القانون الإنساني على </a:t>
          </a:r>
          <a:r>
            <a:rPr lang="ar-LB" sz="2400" b="1" kern="1200" dirty="0">
              <a:solidFill>
                <a:srgbClr val="0070C0"/>
              </a:solidFill>
            </a:rPr>
            <a:t>النزاعات المسلحة؛ </a:t>
          </a:r>
          <a:r>
            <a:rPr lang="ar-LB" sz="2400" kern="1200" dirty="0"/>
            <a:t>أما قانون حقوق الإنسان، على غرار اتفاقية حقوق الأشخاص ذوي الإعاقة واتفاقية حقوق الطفل واتفاقية إلغاء جميع أشكال التمييز ضد المرأة، </a:t>
          </a:r>
          <a:r>
            <a:rPr lang="ar-LB" sz="2400" b="1" kern="1200" dirty="0">
              <a:solidFill>
                <a:srgbClr val="0070C0"/>
              </a:solidFill>
            </a:rPr>
            <a:t>فينطبق طوال الوقت </a:t>
          </a:r>
          <a:r>
            <a:rPr lang="ar-LB" sz="2400" kern="1200" dirty="0"/>
            <a:t>في زمن السلم وفي النزاعات/الحروب وفي الكوارث</a:t>
          </a:r>
          <a:endParaRPr lang="en-US" sz="2400" kern="1200" dirty="0">
            <a:highlight>
              <a:srgbClr val="FFFF00"/>
            </a:highlight>
          </a:endParaRPr>
        </a:p>
      </dsp:txBody>
      <dsp:txXfrm>
        <a:off x="0" y="3476745"/>
        <a:ext cx="9489687" cy="1993841"/>
      </dsp:txXfrm>
    </dsp:sp>
    <dsp:sp modelId="{6513F8FB-BFEB-7C45-9875-C8D858D2AFE8}">
      <dsp:nvSpPr>
        <dsp:cNvPr id="0" name=""/>
        <dsp:cNvSpPr/>
      </dsp:nvSpPr>
      <dsp:spPr>
        <a:xfrm>
          <a:off x="0" y="5470587"/>
          <a:ext cx="9489687"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4EE227-6742-6145-90E1-0CF013CB8984}">
      <dsp:nvSpPr>
        <dsp:cNvPr id="0" name=""/>
        <dsp:cNvSpPr/>
      </dsp:nvSpPr>
      <dsp:spPr>
        <a:xfrm>
          <a:off x="0" y="5470587"/>
          <a:ext cx="9489687" cy="6500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r" defTabSz="1066800">
            <a:lnSpc>
              <a:spcPct val="90000"/>
            </a:lnSpc>
            <a:spcBef>
              <a:spcPct val="0"/>
            </a:spcBef>
            <a:spcAft>
              <a:spcPct val="35000"/>
            </a:spcAft>
            <a:buFont typeface="Symbol" panose="05050102010706020507" pitchFamily="18" charset="2"/>
            <a:buNone/>
          </a:pPr>
          <a:r>
            <a:rPr lang="ar-LB" sz="2400" kern="1200" dirty="0"/>
            <a:t>يستهدف قانون اللجوء الدولي تحديدا </a:t>
          </a:r>
          <a:r>
            <a:rPr lang="ar-LB" sz="2400" b="1" kern="1200" dirty="0">
              <a:solidFill>
                <a:srgbClr val="0070C0"/>
              </a:solidFill>
            </a:rPr>
            <a:t>الدول المستقبلة للاجئين</a:t>
          </a:r>
          <a:endParaRPr lang="en-US" sz="2400" b="1" kern="1200" dirty="0">
            <a:solidFill>
              <a:srgbClr val="0070C0"/>
            </a:solidFill>
          </a:endParaRPr>
        </a:p>
      </dsp:txBody>
      <dsp:txXfrm>
        <a:off x="0" y="5470587"/>
        <a:ext cx="9489687" cy="6500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C16C3B-A765-0641-9F04-06E49831CA24}">
      <dsp:nvSpPr>
        <dsp:cNvPr id="0" name=""/>
        <dsp:cNvSpPr/>
      </dsp:nvSpPr>
      <dsp:spPr>
        <a:xfrm>
          <a:off x="4879274" y="1709638"/>
          <a:ext cx="1689409" cy="1325077"/>
        </a:xfrm>
        <a:prstGeom prst="ellipse">
          <a:avLst/>
        </a:prstGeom>
        <a:solidFill>
          <a:srgbClr val="D0463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r" defTabSz="889000">
            <a:lnSpc>
              <a:spcPct val="90000"/>
            </a:lnSpc>
            <a:spcBef>
              <a:spcPct val="0"/>
            </a:spcBef>
            <a:spcAft>
              <a:spcPct val="35000"/>
            </a:spcAft>
            <a:buNone/>
          </a:pPr>
          <a:r>
            <a:rPr lang="ar-SA" sz="2000" b="1" kern="1200" dirty="0">
              <a:latin typeface="Calibri" panose="020F0502020204030204" pitchFamily="34" charset="0"/>
              <a:cs typeface="Calibri" panose="020F0502020204030204" pitchFamily="34" charset="0"/>
            </a:rPr>
            <a:t>الواجبات الأربعة الأكثر أهمية</a:t>
          </a:r>
          <a:endParaRPr lang="en-US" sz="2000" b="1" kern="1200" dirty="0">
            <a:latin typeface="Calibri" panose="020F0502020204030204" pitchFamily="34" charset="0"/>
            <a:cs typeface="Calibri" panose="020F0502020204030204" pitchFamily="34" charset="0"/>
          </a:endParaRPr>
        </a:p>
      </dsp:txBody>
      <dsp:txXfrm>
        <a:off x="5126682" y="1903691"/>
        <a:ext cx="1194593" cy="936971"/>
      </dsp:txXfrm>
    </dsp:sp>
    <dsp:sp modelId="{2A3851B5-0D5E-D948-977D-8A7C9CE80EAC}">
      <dsp:nvSpPr>
        <dsp:cNvPr id="0" name=""/>
        <dsp:cNvSpPr/>
      </dsp:nvSpPr>
      <dsp:spPr>
        <a:xfrm rot="16204367">
          <a:off x="5622802" y="1298474"/>
          <a:ext cx="204511" cy="44803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dirty="0"/>
        </a:p>
      </dsp:txBody>
      <dsp:txXfrm>
        <a:off x="5653440" y="1418757"/>
        <a:ext cx="143158" cy="268819"/>
      </dsp:txXfrm>
    </dsp:sp>
    <dsp:sp modelId="{05E45198-D09A-1448-B4DF-E3EFC82F5DA6}">
      <dsp:nvSpPr>
        <dsp:cNvPr id="0" name=""/>
        <dsp:cNvSpPr/>
      </dsp:nvSpPr>
      <dsp:spPr>
        <a:xfrm>
          <a:off x="3605645" y="6023"/>
          <a:ext cx="4241003" cy="1317744"/>
        </a:xfrm>
        <a:prstGeom prst="ellipse">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r" defTabSz="889000">
            <a:lnSpc>
              <a:spcPct val="90000"/>
            </a:lnSpc>
            <a:spcBef>
              <a:spcPct val="0"/>
            </a:spcBef>
            <a:spcAft>
              <a:spcPct val="35000"/>
            </a:spcAft>
            <a:buNone/>
          </a:pPr>
          <a:r>
            <a:rPr lang="ar-LB" sz="2000" kern="1200" dirty="0"/>
            <a:t>1 تشجيع المشاركة ذات المغزى أو المعنى</a:t>
          </a:r>
          <a:endParaRPr lang="en-CA" sz="2000" b="0" kern="1200" dirty="0">
            <a:latin typeface="Calibri" panose="020F0502020204030204" pitchFamily="34" charset="0"/>
            <a:cs typeface="Calibri" panose="020F0502020204030204" pitchFamily="34" charset="0"/>
          </a:endParaRPr>
        </a:p>
      </dsp:txBody>
      <dsp:txXfrm>
        <a:off x="4226726" y="199002"/>
        <a:ext cx="2998841" cy="931786"/>
      </dsp:txXfrm>
    </dsp:sp>
    <dsp:sp modelId="{68F665DC-56E2-7843-B1B4-F9CCA725C9F3}">
      <dsp:nvSpPr>
        <dsp:cNvPr id="0" name=""/>
        <dsp:cNvSpPr/>
      </dsp:nvSpPr>
      <dsp:spPr>
        <a:xfrm rot="144583">
          <a:off x="6691299" y="2195156"/>
          <a:ext cx="298899" cy="44803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dirty="0"/>
        </a:p>
      </dsp:txBody>
      <dsp:txXfrm>
        <a:off x="6691339" y="2282878"/>
        <a:ext cx="209229" cy="268819"/>
      </dsp:txXfrm>
    </dsp:sp>
    <dsp:sp modelId="{645ACC67-8768-6841-8AB8-E087F585A976}">
      <dsp:nvSpPr>
        <dsp:cNvPr id="0" name=""/>
        <dsp:cNvSpPr/>
      </dsp:nvSpPr>
      <dsp:spPr>
        <a:xfrm>
          <a:off x="7122689" y="1690495"/>
          <a:ext cx="3688604" cy="163630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ar-LB" sz="2000" kern="1200" dirty="0"/>
            <a:t>2 إزالة الحواجز</a:t>
          </a:r>
          <a:endParaRPr lang="en-US" sz="2000" kern="1200" dirty="0">
            <a:latin typeface="Calibri" panose="020F0502020204030204" pitchFamily="34" charset="0"/>
            <a:cs typeface="Calibri" panose="020F0502020204030204" pitchFamily="34" charset="0"/>
          </a:endParaRPr>
        </a:p>
      </dsp:txBody>
      <dsp:txXfrm>
        <a:off x="7662873" y="1930127"/>
        <a:ext cx="2608236" cy="1157045"/>
      </dsp:txXfrm>
    </dsp:sp>
    <dsp:sp modelId="{52011B42-13CB-8A45-9E0F-980889F8DF95}">
      <dsp:nvSpPr>
        <dsp:cNvPr id="0" name=""/>
        <dsp:cNvSpPr/>
      </dsp:nvSpPr>
      <dsp:spPr>
        <a:xfrm rot="5396087">
          <a:off x="5601868" y="3036031"/>
          <a:ext cx="246240" cy="44803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dirty="0"/>
        </a:p>
      </dsp:txBody>
      <dsp:txXfrm>
        <a:off x="5638762" y="3088702"/>
        <a:ext cx="172368" cy="268819"/>
      </dsp:txXfrm>
    </dsp:sp>
    <dsp:sp modelId="{06A6E844-33D6-574C-9DCA-173823CD72BC}">
      <dsp:nvSpPr>
        <dsp:cNvPr id="0" name=""/>
        <dsp:cNvSpPr/>
      </dsp:nvSpPr>
      <dsp:spPr>
        <a:xfrm>
          <a:off x="3437985" y="3499319"/>
          <a:ext cx="4576343" cy="1574836"/>
        </a:xfrm>
        <a:prstGeom prst="ellipse">
          <a:avLst/>
        </a:prstGeom>
        <a:solidFill>
          <a:srgbClr val="7030A0"/>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r" defTabSz="266700">
            <a:lnSpc>
              <a:spcPct val="90000"/>
            </a:lnSpc>
            <a:spcBef>
              <a:spcPct val="0"/>
            </a:spcBef>
            <a:spcAft>
              <a:spcPct val="35000"/>
            </a:spcAft>
            <a:buNone/>
          </a:pPr>
          <a:r>
            <a:rPr lang="ar-LB" sz="2000" kern="1200" dirty="0"/>
            <a:t>3 تمكين الأشخاص ذوي الإعاقة وإسنادهم لتنمية قدراتهم</a:t>
          </a:r>
          <a:endParaRPr lang="en-US" sz="2000" b="0" kern="1200" dirty="0">
            <a:solidFill>
              <a:srgbClr val="FFFFFF"/>
            </a:solidFill>
            <a:latin typeface="Calibri" panose="020F0502020204030204" pitchFamily="34" charset="0"/>
            <a:ea typeface="+mn-ea"/>
            <a:cs typeface="Calibri" panose="020F0502020204030204" pitchFamily="34" charset="0"/>
          </a:endParaRPr>
        </a:p>
      </dsp:txBody>
      <dsp:txXfrm>
        <a:off x="4108175" y="3729948"/>
        <a:ext cx="3235963" cy="1113578"/>
      </dsp:txXfrm>
    </dsp:sp>
    <dsp:sp modelId="{2593A190-7CB6-844C-B62E-BBA66F8A914A}">
      <dsp:nvSpPr>
        <dsp:cNvPr id="0" name=""/>
        <dsp:cNvSpPr/>
      </dsp:nvSpPr>
      <dsp:spPr>
        <a:xfrm rot="10597825">
          <a:off x="4344760" y="2218184"/>
          <a:ext cx="379822" cy="44803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dirty="0"/>
        </a:p>
      </dsp:txBody>
      <dsp:txXfrm rot="10800000">
        <a:off x="4458609" y="2304442"/>
        <a:ext cx="265875" cy="268819"/>
      </dsp:txXfrm>
    </dsp:sp>
    <dsp:sp modelId="{205F888A-1B91-8848-853A-388103CFEF4B}">
      <dsp:nvSpPr>
        <dsp:cNvPr id="0" name=""/>
        <dsp:cNvSpPr/>
      </dsp:nvSpPr>
      <dsp:spPr>
        <a:xfrm>
          <a:off x="0" y="1765312"/>
          <a:ext cx="4189506" cy="164109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r" defTabSz="889000">
            <a:lnSpc>
              <a:spcPct val="90000"/>
            </a:lnSpc>
            <a:spcBef>
              <a:spcPct val="0"/>
            </a:spcBef>
            <a:spcAft>
              <a:spcPct val="35000"/>
            </a:spcAft>
            <a:buNone/>
          </a:pPr>
          <a:r>
            <a:rPr lang="ar-LB" sz="2000" kern="1200" dirty="0"/>
            <a:t>4 تفصيل البيانات لإدماج المراقبة.</a:t>
          </a:r>
          <a:endParaRPr lang="en-US" sz="2000" kern="1200" dirty="0">
            <a:latin typeface="Calibri" panose="020F0502020204030204" pitchFamily="34" charset="0"/>
            <a:cs typeface="Calibri" panose="020F0502020204030204" pitchFamily="34" charset="0"/>
          </a:endParaRPr>
        </a:p>
      </dsp:txBody>
      <dsp:txXfrm>
        <a:off x="613539" y="2005645"/>
        <a:ext cx="2962428" cy="116042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6EF9CE-5F90-4445-A1AA-11D2C8E1415F}">
      <dsp:nvSpPr>
        <dsp:cNvPr id="0" name=""/>
        <dsp:cNvSpPr/>
      </dsp:nvSpPr>
      <dsp:spPr>
        <a:xfrm>
          <a:off x="0" y="2554"/>
          <a:ext cx="866449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A0DC15-22D1-4C61-928E-41086480B8E4}">
      <dsp:nvSpPr>
        <dsp:cNvPr id="0" name=""/>
        <dsp:cNvSpPr/>
      </dsp:nvSpPr>
      <dsp:spPr>
        <a:xfrm>
          <a:off x="0" y="2554"/>
          <a:ext cx="8664498" cy="1742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r" defTabSz="1066800">
            <a:lnSpc>
              <a:spcPct val="90000"/>
            </a:lnSpc>
            <a:spcBef>
              <a:spcPct val="0"/>
            </a:spcBef>
            <a:spcAft>
              <a:spcPct val="35000"/>
            </a:spcAft>
            <a:buNone/>
          </a:pPr>
          <a:r>
            <a:rPr lang="ar-LB" sz="2400" kern="1200" dirty="0"/>
            <a:t>التعريف بالبنية التحتية الإنسانية: (أ) </a:t>
          </a:r>
          <a:r>
            <a:rPr lang="ar-LB" sz="2400" b="1" kern="1200" dirty="0">
              <a:solidFill>
                <a:srgbClr val="0070C0"/>
              </a:solidFill>
            </a:rPr>
            <a:t>المنظومة العنقودية</a:t>
          </a:r>
          <a:endParaRPr lang="en-US" sz="2400" b="1" kern="1200" dirty="0">
            <a:solidFill>
              <a:srgbClr val="0070C0"/>
            </a:solidFill>
          </a:endParaRPr>
        </a:p>
        <a:p>
          <a:pPr marL="0" lvl="0" indent="0" algn="r" defTabSz="1066800">
            <a:lnSpc>
              <a:spcPct val="90000"/>
            </a:lnSpc>
            <a:spcBef>
              <a:spcPct val="0"/>
            </a:spcBef>
            <a:spcAft>
              <a:spcPct val="35000"/>
            </a:spcAft>
            <a:buNone/>
          </a:pPr>
          <a:r>
            <a:rPr lang="ar-LB" sz="2400" kern="1200" dirty="0"/>
            <a:t>(ب) </a:t>
          </a:r>
          <a:r>
            <a:rPr lang="ar-LB" sz="2400" b="1" kern="1200" dirty="0">
              <a:solidFill>
                <a:srgbClr val="0070C0"/>
              </a:solidFill>
            </a:rPr>
            <a:t>نموذج تنسيق اللاجئين</a:t>
          </a:r>
          <a:endParaRPr lang="en-US" sz="2400" b="1" kern="1200" dirty="0">
            <a:solidFill>
              <a:srgbClr val="0070C0"/>
            </a:solidFill>
          </a:endParaRPr>
        </a:p>
      </dsp:txBody>
      <dsp:txXfrm>
        <a:off x="0" y="2554"/>
        <a:ext cx="8664498" cy="1742484"/>
      </dsp:txXfrm>
    </dsp:sp>
    <dsp:sp modelId="{0F742BBA-AE58-4E4B-9632-A9E4F2EB6B86}">
      <dsp:nvSpPr>
        <dsp:cNvPr id="0" name=""/>
        <dsp:cNvSpPr/>
      </dsp:nvSpPr>
      <dsp:spPr>
        <a:xfrm>
          <a:off x="0" y="1745038"/>
          <a:ext cx="866449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E9366A-0007-4AD9-8243-9C5DB13CF315}">
      <dsp:nvSpPr>
        <dsp:cNvPr id="0" name=""/>
        <dsp:cNvSpPr/>
      </dsp:nvSpPr>
      <dsp:spPr>
        <a:xfrm>
          <a:off x="0" y="1745038"/>
          <a:ext cx="8664498" cy="1742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r" defTabSz="1066800">
            <a:lnSpc>
              <a:spcPct val="90000"/>
            </a:lnSpc>
            <a:spcBef>
              <a:spcPct val="0"/>
            </a:spcBef>
            <a:spcAft>
              <a:spcPct val="35000"/>
            </a:spcAft>
            <a:buNone/>
          </a:pPr>
          <a:r>
            <a:rPr lang="ar-LB" sz="2400" kern="1200" dirty="0"/>
            <a:t>التعريف </a:t>
          </a:r>
          <a:r>
            <a:rPr lang="ar-LB" sz="2400" b="1" kern="1200" dirty="0">
              <a:solidFill>
                <a:srgbClr val="0070C0"/>
              </a:solidFill>
            </a:rPr>
            <a:t>بدورة البرنامج الإنساني ونقاط دخول </a:t>
          </a:r>
          <a:r>
            <a:rPr lang="ar-LB" sz="2400" kern="1200" dirty="0"/>
            <a:t>جمعيات/منظمات الأشخاص ذوي الإعاقة وانهماكها</a:t>
          </a:r>
          <a:endParaRPr lang="en-US" sz="2400" b="1" kern="1200" dirty="0">
            <a:solidFill>
              <a:srgbClr val="0070C0"/>
            </a:solidFill>
          </a:endParaRPr>
        </a:p>
      </dsp:txBody>
      <dsp:txXfrm>
        <a:off x="0" y="1745038"/>
        <a:ext cx="8664498" cy="1742484"/>
      </dsp:txXfrm>
    </dsp:sp>
    <dsp:sp modelId="{76737A0E-EF86-4A47-94C5-BD99E168152F}">
      <dsp:nvSpPr>
        <dsp:cNvPr id="0" name=""/>
        <dsp:cNvSpPr/>
      </dsp:nvSpPr>
      <dsp:spPr>
        <a:xfrm>
          <a:off x="0" y="3487523"/>
          <a:ext cx="866449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2BB1FE-0434-4CE7-9276-F234EBFBB634}">
      <dsp:nvSpPr>
        <dsp:cNvPr id="0" name=""/>
        <dsp:cNvSpPr/>
      </dsp:nvSpPr>
      <dsp:spPr>
        <a:xfrm>
          <a:off x="0" y="3487523"/>
          <a:ext cx="8664498" cy="1742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r" defTabSz="1066800">
            <a:lnSpc>
              <a:spcPct val="90000"/>
            </a:lnSpc>
            <a:spcBef>
              <a:spcPct val="0"/>
            </a:spcBef>
            <a:spcAft>
              <a:spcPct val="35000"/>
            </a:spcAft>
            <a:buNone/>
          </a:pPr>
          <a:r>
            <a:rPr lang="ar-LB" sz="2400" kern="1200" dirty="0"/>
            <a:t>الفرص للانخراط في </a:t>
          </a:r>
          <a:r>
            <a:rPr lang="ar-LB" sz="2400" b="1" kern="1200" dirty="0"/>
            <a:t>جماعات الممارسة</a:t>
          </a:r>
          <a:endParaRPr lang="en-US" sz="2400" b="1" kern="1200" dirty="0">
            <a:highlight>
              <a:srgbClr val="FFFF00"/>
            </a:highlight>
          </a:endParaRPr>
        </a:p>
      </dsp:txBody>
      <dsp:txXfrm>
        <a:off x="0" y="3487523"/>
        <a:ext cx="8664498" cy="174248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0E9FD5-2532-44C0-900B-364D66E18AC2}">
      <dsp:nvSpPr>
        <dsp:cNvPr id="0" name=""/>
        <dsp:cNvSpPr/>
      </dsp:nvSpPr>
      <dsp:spPr>
        <a:xfrm>
          <a:off x="357021" y="359438"/>
          <a:ext cx="1352814" cy="135281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84BD99-0821-4EBC-BFBF-2FFD1B2FF616}">
      <dsp:nvSpPr>
        <dsp:cNvPr id="0" name=""/>
        <dsp:cNvSpPr/>
      </dsp:nvSpPr>
      <dsp:spPr>
        <a:xfrm>
          <a:off x="641112" y="643529"/>
          <a:ext cx="784632" cy="78463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F67EF82-F88D-4512-930D-91509BD46024}">
      <dsp:nvSpPr>
        <dsp:cNvPr id="0" name=""/>
        <dsp:cNvSpPr/>
      </dsp:nvSpPr>
      <dsp:spPr>
        <a:xfrm>
          <a:off x="1999725" y="359438"/>
          <a:ext cx="3188777" cy="1352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r" defTabSz="1066800">
            <a:lnSpc>
              <a:spcPct val="90000"/>
            </a:lnSpc>
            <a:spcBef>
              <a:spcPct val="0"/>
            </a:spcBef>
            <a:spcAft>
              <a:spcPct val="35000"/>
            </a:spcAft>
            <a:buNone/>
          </a:pPr>
          <a:r>
            <a:rPr lang="ar-LB" sz="2400" kern="1200" dirty="0"/>
            <a:t>*إيجاد حيز آمن للحوار المنفتح</a:t>
          </a:r>
          <a:endParaRPr lang="en-US" sz="2400" b="0" kern="1200" dirty="0"/>
        </a:p>
      </dsp:txBody>
      <dsp:txXfrm>
        <a:off x="1999725" y="359438"/>
        <a:ext cx="3188777" cy="1352814"/>
      </dsp:txXfrm>
    </dsp:sp>
    <dsp:sp modelId="{287139F4-A05F-49E9-8784-1917FDDABC8F}">
      <dsp:nvSpPr>
        <dsp:cNvPr id="0" name=""/>
        <dsp:cNvSpPr/>
      </dsp:nvSpPr>
      <dsp:spPr>
        <a:xfrm>
          <a:off x="5744123" y="359438"/>
          <a:ext cx="1352814" cy="135281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EDC574-3827-4292-ACDA-3015034B8BAA}">
      <dsp:nvSpPr>
        <dsp:cNvPr id="0" name=""/>
        <dsp:cNvSpPr/>
      </dsp:nvSpPr>
      <dsp:spPr>
        <a:xfrm>
          <a:off x="6028214" y="643529"/>
          <a:ext cx="784632" cy="78463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A21B6C0-0C70-4F13-B554-51FA1B618C60}">
      <dsp:nvSpPr>
        <dsp:cNvPr id="0" name=""/>
        <dsp:cNvSpPr/>
      </dsp:nvSpPr>
      <dsp:spPr>
        <a:xfrm>
          <a:off x="7407697" y="153655"/>
          <a:ext cx="4113299" cy="2005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r" defTabSz="1066800">
            <a:lnSpc>
              <a:spcPct val="100000"/>
            </a:lnSpc>
            <a:spcBef>
              <a:spcPct val="0"/>
            </a:spcBef>
            <a:spcAft>
              <a:spcPct val="35000"/>
            </a:spcAft>
            <a:buNone/>
          </a:pPr>
          <a:r>
            <a:rPr lang="ar-LB" sz="2400" kern="1200" dirty="0"/>
            <a:t>عرض تفاعلي للبنية التحتية الإنسانية، بما في ذلك نماذج التنسيق</a:t>
          </a:r>
          <a:endParaRPr lang="en-US" sz="2400" b="0" kern="1200" dirty="0"/>
        </a:p>
      </dsp:txBody>
      <dsp:txXfrm>
        <a:off x="7407697" y="153655"/>
        <a:ext cx="4113299" cy="2005561"/>
      </dsp:txXfrm>
    </dsp:sp>
    <dsp:sp modelId="{053055D9-03EF-4A9A-9CFE-620C26EF9751}">
      <dsp:nvSpPr>
        <dsp:cNvPr id="0" name=""/>
        <dsp:cNvSpPr/>
      </dsp:nvSpPr>
      <dsp:spPr>
        <a:xfrm>
          <a:off x="357021" y="2740031"/>
          <a:ext cx="1352814" cy="135281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2B5D1F-4691-421E-890A-4589C8068E39}">
      <dsp:nvSpPr>
        <dsp:cNvPr id="0" name=""/>
        <dsp:cNvSpPr/>
      </dsp:nvSpPr>
      <dsp:spPr>
        <a:xfrm>
          <a:off x="641112" y="3024122"/>
          <a:ext cx="784632" cy="78463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1C83A23-B627-4248-8466-70DD57321770}">
      <dsp:nvSpPr>
        <dsp:cNvPr id="0" name=""/>
        <dsp:cNvSpPr/>
      </dsp:nvSpPr>
      <dsp:spPr>
        <a:xfrm>
          <a:off x="2009467" y="2740031"/>
          <a:ext cx="3767955" cy="1352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r" defTabSz="1066800">
            <a:lnSpc>
              <a:spcPct val="90000"/>
            </a:lnSpc>
            <a:spcBef>
              <a:spcPct val="0"/>
            </a:spcBef>
            <a:spcAft>
              <a:spcPct val="35000"/>
            </a:spcAft>
            <a:buNone/>
          </a:pPr>
          <a:r>
            <a:rPr lang="ar-LB" sz="2400" kern="1200" dirty="0"/>
            <a:t>*توليد أفكار بشأن طرق انخراط جمعيات/منظمات الأشخاص ذوي الإعاقة في مراحل مختلفة من دورة البرنامج الإنساني</a:t>
          </a:r>
          <a:endParaRPr lang="en-US" sz="2400" b="0" kern="1200" dirty="0"/>
        </a:p>
      </dsp:txBody>
      <dsp:txXfrm>
        <a:off x="2009467" y="2740031"/>
        <a:ext cx="3767955" cy="1352814"/>
      </dsp:txXfrm>
    </dsp:sp>
    <dsp:sp modelId="{580605D0-D4C9-4DFD-9351-7448837A3757}">
      <dsp:nvSpPr>
        <dsp:cNvPr id="0" name=""/>
        <dsp:cNvSpPr/>
      </dsp:nvSpPr>
      <dsp:spPr>
        <a:xfrm>
          <a:off x="6033711" y="2740031"/>
          <a:ext cx="1352814" cy="135281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630F81-3A7B-4AA9-ADC7-E5A6DE6C271D}">
      <dsp:nvSpPr>
        <dsp:cNvPr id="0" name=""/>
        <dsp:cNvSpPr/>
      </dsp:nvSpPr>
      <dsp:spPr>
        <a:xfrm>
          <a:off x="6317803" y="3024122"/>
          <a:ext cx="784632" cy="78463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987FDE4-D428-472A-9FFB-0401027FBF96}">
      <dsp:nvSpPr>
        <dsp:cNvPr id="0" name=""/>
        <dsp:cNvSpPr/>
      </dsp:nvSpPr>
      <dsp:spPr>
        <a:xfrm>
          <a:off x="7597053" y="2722607"/>
          <a:ext cx="4061545" cy="1352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r" defTabSz="1066800">
            <a:lnSpc>
              <a:spcPct val="100000"/>
            </a:lnSpc>
            <a:spcBef>
              <a:spcPct val="0"/>
            </a:spcBef>
            <a:spcAft>
              <a:spcPct val="35000"/>
            </a:spcAft>
            <a:buNone/>
          </a:pPr>
          <a:r>
            <a:rPr lang="ar-LB" sz="2400" kern="1200" dirty="0"/>
            <a:t>تأمل الخطوات التالية والفرص أمام جمعيات الأشخاص ذوي الإعاقة والانخراط في جماعات الممارسة/الممارسين</a:t>
          </a:r>
          <a:r>
            <a:rPr lang="en-GB" sz="2400" kern="1200" dirty="0"/>
            <a:t>f Practice  </a:t>
          </a:r>
          <a:endParaRPr lang="en-US" sz="2400" kern="1200" dirty="0"/>
        </a:p>
      </dsp:txBody>
      <dsp:txXfrm>
        <a:off x="7597053" y="2722607"/>
        <a:ext cx="4061545" cy="135281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6EF9CE-5F90-4445-A1AA-11D2C8E1415F}">
      <dsp:nvSpPr>
        <dsp:cNvPr id="0" name=""/>
        <dsp:cNvSpPr/>
      </dsp:nvSpPr>
      <dsp:spPr>
        <a:xfrm>
          <a:off x="0" y="3536"/>
          <a:ext cx="905479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A0DC15-22D1-4C61-928E-41086480B8E4}">
      <dsp:nvSpPr>
        <dsp:cNvPr id="0" name=""/>
        <dsp:cNvSpPr/>
      </dsp:nvSpPr>
      <dsp:spPr>
        <a:xfrm>
          <a:off x="0" y="3536"/>
          <a:ext cx="9054790" cy="1111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r" defTabSz="1244600">
            <a:lnSpc>
              <a:spcPct val="90000"/>
            </a:lnSpc>
            <a:spcBef>
              <a:spcPct val="0"/>
            </a:spcBef>
            <a:spcAft>
              <a:spcPct val="35000"/>
            </a:spcAft>
            <a:buNone/>
          </a:pPr>
          <a:r>
            <a:rPr lang="ar-LB" sz="2800" kern="1200" dirty="0"/>
            <a:t>من الحيوي </a:t>
          </a:r>
          <a:r>
            <a:rPr lang="ar-LB" sz="2800" b="1" kern="1200" dirty="0">
              <a:solidFill>
                <a:srgbClr val="0070C0"/>
              </a:solidFill>
            </a:rPr>
            <a:t>لجمعيات الأشخاص ذوي الإعاقة </a:t>
          </a:r>
          <a:r>
            <a:rPr lang="ar-LB" sz="2800" kern="1200" dirty="0"/>
            <a:t>أن تنخرط كعاملين محليين في العمل الإنساني</a:t>
          </a:r>
          <a:endParaRPr lang="en-US" sz="2800" kern="1200" dirty="0"/>
        </a:p>
      </dsp:txBody>
      <dsp:txXfrm>
        <a:off x="0" y="3536"/>
        <a:ext cx="9054790" cy="1111582"/>
      </dsp:txXfrm>
    </dsp:sp>
    <dsp:sp modelId="{0F742BBA-AE58-4E4B-9632-A9E4F2EB6B86}">
      <dsp:nvSpPr>
        <dsp:cNvPr id="0" name=""/>
        <dsp:cNvSpPr/>
      </dsp:nvSpPr>
      <dsp:spPr>
        <a:xfrm>
          <a:off x="0" y="1115119"/>
          <a:ext cx="905479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E9366A-0007-4AD9-8243-9C5DB13CF315}">
      <dsp:nvSpPr>
        <dsp:cNvPr id="0" name=""/>
        <dsp:cNvSpPr/>
      </dsp:nvSpPr>
      <dsp:spPr>
        <a:xfrm>
          <a:off x="0" y="1048925"/>
          <a:ext cx="9021794" cy="15374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r" defTabSz="1244600">
            <a:lnSpc>
              <a:spcPct val="90000"/>
            </a:lnSpc>
            <a:spcBef>
              <a:spcPct val="0"/>
            </a:spcBef>
            <a:spcAft>
              <a:spcPct val="35000"/>
            </a:spcAft>
            <a:buNone/>
          </a:pPr>
          <a:r>
            <a:rPr lang="ar-LB" sz="2800" b="1" kern="1200" dirty="0">
              <a:solidFill>
                <a:srgbClr val="0070C0"/>
              </a:solidFill>
            </a:rPr>
            <a:t>اعرف حقوقك والتزامات الوكالات الإنسانية </a:t>
          </a:r>
          <a:r>
            <a:rPr lang="ar-LB" sz="2800" kern="1200" dirty="0"/>
            <a:t>لإدماج جمعيات/منظمات الأشخاص ذوي الإعاقة بطريقة ذات مغزى تماشيا مع اتفاقية حقوق الأشخاص ذوي الإعاقة</a:t>
          </a:r>
          <a:endParaRPr lang="en-US" sz="2800" b="1" kern="1200" dirty="0">
            <a:solidFill>
              <a:srgbClr val="0070C0"/>
            </a:solidFill>
          </a:endParaRPr>
        </a:p>
      </dsp:txBody>
      <dsp:txXfrm>
        <a:off x="0" y="1048925"/>
        <a:ext cx="9021794" cy="1537441"/>
      </dsp:txXfrm>
    </dsp:sp>
    <dsp:sp modelId="{76737A0E-EF86-4A47-94C5-BD99E168152F}">
      <dsp:nvSpPr>
        <dsp:cNvPr id="0" name=""/>
        <dsp:cNvSpPr/>
      </dsp:nvSpPr>
      <dsp:spPr>
        <a:xfrm>
          <a:off x="0" y="2652561"/>
          <a:ext cx="905479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2BB1FE-0434-4CE7-9276-F234EBFBB634}">
      <dsp:nvSpPr>
        <dsp:cNvPr id="0" name=""/>
        <dsp:cNvSpPr/>
      </dsp:nvSpPr>
      <dsp:spPr>
        <a:xfrm>
          <a:off x="0" y="2652561"/>
          <a:ext cx="9054790" cy="1111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r" defTabSz="1244600">
            <a:lnSpc>
              <a:spcPct val="90000"/>
            </a:lnSpc>
            <a:spcBef>
              <a:spcPct val="0"/>
            </a:spcBef>
            <a:spcAft>
              <a:spcPct val="35000"/>
            </a:spcAft>
            <a:buNone/>
          </a:pPr>
          <a:r>
            <a:rPr lang="ar-LB" sz="2800" kern="1200" dirty="0"/>
            <a:t>بموجب </a:t>
          </a:r>
          <a:r>
            <a:rPr lang="ar-LB" sz="2800" b="1" kern="1200" dirty="0">
              <a:solidFill>
                <a:srgbClr val="0070C0"/>
              </a:solidFill>
            </a:rPr>
            <a:t>الالتزام بإضفاء الطابع المحلي</a:t>
          </a:r>
          <a:r>
            <a:rPr lang="ar-LB" sz="2800" kern="1200" dirty="0"/>
            <a:t>، ليست جمعيات/منظمات الأشخاص ذوي الإعاقة مجرد متلقين ولكن مساهمين نشيطين وفاعلين في العمل الإنساني!</a:t>
          </a:r>
          <a:endParaRPr lang="en-US" sz="2800" kern="1200" dirty="0">
            <a:highlight>
              <a:srgbClr val="FFFF00"/>
            </a:highlight>
          </a:endParaRPr>
        </a:p>
      </dsp:txBody>
      <dsp:txXfrm>
        <a:off x="0" y="2652561"/>
        <a:ext cx="9054790" cy="1111582"/>
      </dsp:txXfrm>
    </dsp:sp>
    <dsp:sp modelId="{6513F8FB-BFEB-7C45-9875-C8D858D2AFE8}">
      <dsp:nvSpPr>
        <dsp:cNvPr id="0" name=""/>
        <dsp:cNvSpPr/>
      </dsp:nvSpPr>
      <dsp:spPr>
        <a:xfrm>
          <a:off x="0" y="3764144"/>
          <a:ext cx="905479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4EE227-6742-6145-90E1-0CF013CB8984}">
      <dsp:nvSpPr>
        <dsp:cNvPr id="0" name=""/>
        <dsp:cNvSpPr/>
      </dsp:nvSpPr>
      <dsp:spPr>
        <a:xfrm>
          <a:off x="0" y="3764144"/>
          <a:ext cx="9054790" cy="1111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r" defTabSz="1244600">
            <a:lnSpc>
              <a:spcPct val="90000"/>
            </a:lnSpc>
            <a:spcBef>
              <a:spcPct val="0"/>
            </a:spcBef>
            <a:spcAft>
              <a:spcPct val="35000"/>
            </a:spcAft>
            <a:buFont typeface="Symbol" panose="05050102010706020507" pitchFamily="18" charset="2"/>
            <a:buNone/>
          </a:pPr>
          <a:r>
            <a:rPr lang="ar-LB" sz="2800" b="1" kern="1200" dirty="0">
              <a:solidFill>
                <a:schemeClr val="tx1"/>
              </a:solidFill>
            </a:rPr>
            <a:t>عدم انتظار السؤال والطلب إليكم، المضي في العثور على المنظومات العنقودية للانخراط فيها</a:t>
          </a:r>
          <a:endParaRPr lang="en-US" sz="2800" b="1" kern="1200" dirty="0">
            <a:solidFill>
              <a:schemeClr val="tx1"/>
            </a:solidFill>
          </a:endParaRPr>
        </a:p>
      </dsp:txBody>
      <dsp:txXfrm>
        <a:off x="0" y="3764144"/>
        <a:ext cx="9054790" cy="1111582"/>
      </dsp:txXfrm>
    </dsp:sp>
    <dsp:sp modelId="{3C844D21-443F-6F42-B7E8-9D29340842E5}">
      <dsp:nvSpPr>
        <dsp:cNvPr id="0" name=""/>
        <dsp:cNvSpPr/>
      </dsp:nvSpPr>
      <dsp:spPr>
        <a:xfrm>
          <a:off x="0" y="4875727"/>
          <a:ext cx="905479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92F924-3F11-EA45-9CB4-8D0F2B67A0E2}">
      <dsp:nvSpPr>
        <dsp:cNvPr id="0" name=""/>
        <dsp:cNvSpPr/>
      </dsp:nvSpPr>
      <dsp:spPr>
        <a:xfrm>
          <a:off x="0" y="4875727"/>
          <a:ext cx="9054790" cy="1111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r" defTabSz="1244600">
            <a:lnSpc>
              <a:spcPct val="90000"/>
            </a:lnSpc>
            <a:spcBef>
              <a:spcPct val="0"/>
            </a:spcBef>
            <a:spcAft>
              <a:spcPct val="35000"/>
            </a:spcAft>
            <a:buNone/>
          </a:pPr>
          <a:r>
            <a:rPr lang="ar-LB" sz="2800" kern="1200" dirty="0"/>
            <a:t>على جمعيات الأشخاص ذوي الإعاقة والهيئات الإنسانية </a:t>
          </a:r>
          <a:r>
            <a:rPr lang="ar-LB" sz="2800" b="1" kern="1200" dirty="0">
              <a:solidFill>
                <a:srgbClr val="0070C0"/>
              </a:solidFill>
            </a:rPr>
            <a:t>واجب التأكد من عدم تخلف أحد عن الركب!</a:t>
          </a:r>
          <a:endParaRPr lang="en-US" sz="2800" b="1" kern="1200" dirty="0">
            <a:solidFill>
              <a:srgbClr val="0070C0"/>
            </a:solidFill>
          </a:endParaRPr>
        </a:p>
      </dsp:txBody>
      <dsp:txXfrm>
        <a:off x="0" y="4875727"/>
        <a:ext cx="9054790" cy="111158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F9893C-10C7-4FCF-B792-05D0126986AA}">
      <dsp:nvSpPr>
        <dsp:cNvPr id="0" name=""/>
        <dsp:cNvSpPr/>
      </dsp:nvSpPr>
      <dsp:spPr>
        <a:xfrm>
          <a:off x="1123586" y="1005043"/>
          <a:ext cx="1947380" cy="1947435"/>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4F890B-0C43-4485-82E2-01D0052D6ADF}">
      <dsp:nvSpPr>
        <dsp:cNvPr id="0" name=""/>
        <dsp:cNvSpPr/>
      </dsp:nvSpPr>
      <dsp:spPr>
        <a:xfrm>
          <a:off x="1562078" y="1747431"/>
          <a:ext cx="1086484" cy="543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marL="0" lvl="0" indent="0" algn="r" defTabSz="755650">
            <a:lnSpc>
              <a:spcPct val="90000"/>
            </a:lnSpc>
            <a:spcBef>
              <a:spcPct val="0"/>
            </a:spcBef>
            <a:spcAft>
              <a:spcPct val="35000"/>
            </a:spcAft>
            <a:buNone/>
          </a:pPr>
          <a:r>
            <a:rPr lang="ar-LB" sz="1700" kern="1200" dirty="0"/>
            <a:t>نموذج تنسيق اللاجئين</a:t>
          </a:r>
          <a:endParaRPr lang="en-GB" sz="1700" kern="1200" dirty="0"/>
        </a:p>
      </dsp:txBody>
      <dsp:txXfrm>
        <a:off x="1562078" y="1747431"/>
        <a:ext cx="1086484" cy="543178"/>
      </dsp:txXfrm>
    </dsp:sp>
    <dsp:sp modelId="{D6F3F89F-AF2E-437E-9709-8936D4B15176}">
      <dsp:nvSpPr>
        <dsp:cNvPr id="0" name=""/>
        <dsp:cNvSpPr/>
      </dsp:nvSpPr>
      <dsp:spPr>
        <a:xfrm>
          <a:off x="582246" y="2456175"/>
          <a:ext cx="1672947" cy="1673655"/>
        </a:xfrm>
        <a:prstGeom prst="blockArc">
          <a:avLst>
            <a:gd name="adj1" fmla="val 0"/>
            <a:gd name="adj2" fmla="val 18900000"/>
            <a:gd name="adj3" fmla="val 1274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7557C9-EA1A-4658-BBED-03BDE5FDEEB6}">
      <dsp:nvSpPr>
        <dsp:cNvPr id="0" name=""/>
        <dsp:cNvSpPr/>
      </dsp:nvSpPr>
      <dsp:spPr>
        <a:xfrm>
          <a:off x="871085" y="3034124"/>
          <a:ext cx="1086484" cy="543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marL="0" lvl="0" indent="0" algn="r" defTabSz="755650">
            <a:lnSpc>
              <a:spcPct val="90000"/>
            </a:lnSpc>
            <a:spcBef>
              <a:spcPct val="0"/>
            </a:spcBef>
            <a:spcAft>
              <a:spcPct val="35000"/>
            </a:spcAft>
            <a:buNone/>
          </a:pPr>
          <a:r>
            <a:rPr lang="ar-LB" sz="1700" kern="1200" dirty="0"/>
            <a:t>خطة الاستجابة للّاجئين</a:t>
          </a:r>
          <a:endParaRPr lang="en-GB" sz="1700" kern="1200" dirty="0"/>
        </a:p>
      </dsp:txBody>
      <dsp:txXfrm>
        <a:off x="871085" y="3034124"/>
        <a:ext cx="1086484" cy="543178"/>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0.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GB"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BFF15B8-6B84-414D-B3AF-1C10A1BF698F}" type="datetimeFigureOut">
              <a:rPr lang="en-GB" smtClean="0"/>
              <a:t>23/01/2024</a:t>
            </a:fld>
            <a:endParaRPr lang="en-GB"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GB"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GB"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B709338-A3A3-4F6B-84E5-CB91CF26B0E5}" type="slidenum">
              <a:rPr lang="en-GB" smtClean="0"/>
              <a:t>‹#›</a:t>
            </a:fld>
            <a:endParaRPr lang="en-GB" dirty="0"/>
          </a:p>
        </p:txBody>
      </p:sp>
    </p:spTree>
    <p:extLst>
      <p:ext uri="{BB962C8B-B14F-4D97-AF65-F5344CB8AC3E}">
        <p14:creationId xmlns:p14="http://schemas.microsoft.com/office/powerpoint/2010/main" val="4225642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8" Type="http://schemas.openxmlformats.org/officeDocument/2006/relationships/hyperlink" Target="https://www.youtube.com/watch?v=t9lWRp_rQWA" TargetMode="External"/><Relationship Id="rId3" Type="http://schemas.openxmlformats.org/officeDocument/2006/relationships/hyperlink" Target="https://www.youtube.com/watch?v=ChC9XgmoKZA" TargetMode="External"/><Relationship Id="rId7" Type="http://schemas.openxmlformats.org/officeDocument/2006/relationships/hyperlink" Target="https://www.youtube.com/watch?v=H-Zv71cRHq0&amp;t=9s" TargetMode="External"/><Relationship Id="rId12" Type="http://schemas.openxmlformats.org/officeDocument/2006/relationships/hyperlink" Target="https://www.youtube.com/watch?v=n1T3ZIjMHmw" TargetMode="External"/><Relationship Id="rId2" Type="http://schemas.openxmlformats.org/officeDocument/2006/relationships/slide" Target="../slides/slide37.xml"/><Relationship Id="rId1" Type="http://schemas.openxmlformats.org/officeDocument/2006/relationships/notesMaster" Target="../notesMasters/notesMaster1.xml"/><Relationship Id="rId6" Type="http://schemas.openxmlformats.org/officeDocument/2006/relationships/hyperlink" Target="https://www.youtube.com/watch?v=4raGv0rWnvE" TargetMode="External"/><Relationship Id="rId11" Type="http://schemas.openxmlformats.org/officeDocument/2006/relationships/hyperlink" Target="https://www.youtube.com/watch?v=unNixrpgNbU&amp;t=11s" TargetMode="External"/><Relationship Id="rId5" Type="http://schemas.openxmlformats.org/officeDocument/2006/relationships/hyperlink" Target="https://www.youtube.com/watch?v=0OuNkhnouVk" TargetMode="External"/><Relationship Id="rId10" Type="http://schemas.openxmlformats.org/officeDocument/2006/relationships/hyperlink" Target="https://www.youtube.com/watch?v=iHpe6mclbdQ" TargetMode="External"/><Relationship Id="rId4" Type="http://schemas.openxmlformats.org/officeDocument/2006/relationships/hyperlink" Target="https://www.youtube.com/watch?v=-OZZCvzBmdI" TargetMode="External"/><Relationship Id="rId9" Type="http://schemas.openxmlformats.org/officeDocument/2006/relationships/hyperlink" Target="https://www.youtube.com/watch?v=NuYR8vI-00k" TargetMode="Externa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www.humanitarianresponse.info/"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s://drive.google.com/file/d/1cCJaMoto7uGkm0grhXvJNIYCbQhUtTcN/view"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unhcr.org/449267670.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r">
              <a:lnSpc>
                <a:spcPct val="115000"/>
              </a:lnSpc>
              <a:spcBef>
                <a:spcPts val="0"/>
              </a:spcBef>
              <a:spcAft>
                <a:spcPts val="1000"/>
              </a:spcAft>
            </a:pPr>
            <a:r>
              <a:rPr lang="ar-LB" sz="1800" b="1" dirty="0">
                <a:effectLst/>
                <a:latin typeface="Calibri" panose="020F0502020204030204" pitchFamily="34" charset="0"/>
                <a:ea typeface="Calibri" panose="020F0502020204030204" pitchFamily="34" charset="0"/>
                <a:cs typeface="Arial" panose="020B0604020202020204" pitchFamily="34" charset="0"/>
              </a:rPr>
              <a:t>ملاحظات</a:t>
            </a:r>
            <a:r>
              <a:rPr lang="ar-LB" sz="1800" dirty="0">
                <a:effectLst/>
                <a:latin typeface="Calibri" panose="020F0502020204030204" pitchFamily="34" charset="0"/>
                <a:ea typeface="Calibri" panose="020F0502020204030204" pitchFamily="34" charset="0"/>
                <a:cs typeface="Arial" panose="020B0604020202020204" pitchFamily="34" charset="0"/>
              </a:rPr>
              <a:t>: أضف تاريخ الجلسة إلى هذه الشريحة مع أسماء </a:t>
            </a:r>
            <a:r>
              <a:rPr lang="ar-SA" sz="1800" dirty="0">
                <a:effectLst/>
                <a:latin typeface="Calibri" panose="020F0502020204030204" pitchFamily="34" charset="0"/>
                <a:ea typeface="Calibri" panose="020F0502020204030204" pitchFamily="34" charset="0"/>
                <a:cs typeface="Arial" panose="020B0604020202020204" pitchFamily="34" charset="0"/>
              </a:rPr>
              <a:t>المنسقين</a:t>
            </a:r>
            <a:r>
              <a:rPr lang="ar-LB" sz="1800" dirty="0">
                <a:effectLst/>
                <a:latin typeface="Calibri" panose="020F0502020204030204" pitchFamily="34" charset="0"/>
                <a:ea typeface="Calibri" panose="020F0502020204030204" pitchFamily="34" charset="0"/>
                <a:cs typeface="Arial" panose="020B0604020202020204" pitchFamily="34" charset="0"/>
              </a:rPr>
              <a:t> الذين يديرون الجلسة.</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943305C3-A6C5-448A-B746-13922327192F}"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3415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r">
              <a:lnSpc>
                <a:spcPct val="115000"/>
              </a:lnSpc>
              <a:spcBef>
                <a:spcPts val="0"/>
              </a:spcBef>
              <a:spcAft>
                <a:spcPts val="1000"/>
              </a:spcAft>
            </a:pPr>
            <a:r>
              <a:rPr lang="ar-LB" sz="1800" dirty="0">
                <a:effectLst/>
                <a:latin typeface="Calibri" panose="020F0502020204030204" pitchFamily="34" charset="0"/>
                <a:ea typeface="Calibri" panose="020F0502020204030204" pitchFamily="34" charset="0"/>
                <a:cs typeface="Arial" panose="020B0604020202020204" pitchFamily="34" charset="0"/>
              </a:rPr>
              <a:t>يجوز للعنوان أن يكون أيضا "الأخطار المحددة للأشخاص ذوي الإعاقة"—وللمنسق أن يسلط الضوء أن هذه الأخطار تعزى إلى العوائق والحواجز (انظر النص أدناه)</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1800" dirty="0">
                <a:effectLst/>
                <a:latin typeface="Calibri" panose="020F0502020204030204" pitchFamily="34"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1800" dirty="0">
                <a:effectLst/>
                <a:latin typeface="Calibri" panose="020F0502020204030204" pitchFamily="34" charset="0"/>
                <a:ea typeface="Calibri" panose="020F0502020204030204" pitchFamily="34" charset="0"/>
                <a:cs typeface="Arial" panose="020B0604020202020204" pitchFamily="34" charset="0"/>
              </a:rPr>
              <a:t>ملاحظات للميسر—فيما يختبر مجمل السكان (بمن فيهم الأشخاص ذوو الإعاقة) آثار الأزمة التي تشاركناها سابقا، يتأثر الأشخاص ذوو الإعاقة على نحو غير متناسب. ذلك لأن الأشخاص ذوي الإعاقة بطبيعتهم معرضين لكونهم يواجهون معوقات للحصول على السلامة والحماية والمعونة </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B709338-A3A3-4F6B-84E5-CB91CF26B0E5}" type="slidenum">
              <a:rPr lang="en-GB" smtClean="0"/>
              <a:t>11</a:t>
            </a:fld>
            <a:endParaRPr lang="en-GB" dirty="0"/>
          </a:p>
        </p:txBody>
      </p:sp>
    </p:spTree>
    <p:extLst>
      <p:ext uri="{BB962C8B-B14F-4D97-AF65-F5344CB8AC3E}">
        <p14:creationId xmlns:p14="http://schemas.microsoft.com/office/powerpoint/2010/main" val="33866540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r">
              <a:lnSpc>
                <a:spcPct val="115000"/>
              </a:lnSpc>
              <a:spcBef>
                <a:spcPts val="0"/>
              </a:spcBef>
              <a:spcAft>
                <a:spcPts val="1000"/>
              </a:spcAft>
            </a:pPr>
            <a:r>
              <a:rPr lang="ar-LB" sz="1800" dirty="0">
                <a:effectLst/>
                <a:latin typeface="Calibri" panose="020F0502020204030204" pitchFamily="34" charset="0"/>
                <a:ea typeface="Calibri" panose="020F0502020204030204" pitchFamily="34" charset="0"/>
                <a:cs typeface="Arial" panose="020B0604020202020204" pitchFamily="34" charset="0"/>
              </a:rPr>
              <a:t>يجوز للعنوان أن يكون أيضا "الأخطار/المخاطر المحددة للأشخاص ذوي إعاقة"—وللمنسق أن يسلط الضوء أن هذه الأخطار تعزى إلى العوائق والحواجز (انظر النص أدناه)</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1800" dirty="0">
                <a:effectLst/>
                <a:latin typeface="Calibri" panose="020F0502020204030204" pitchFamily="34"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1800" dirty="0">
                <a:effectLst/>
                <a:latin typeface="Calibri" panose="020F0502020204030204" pitchFamily="34" charset="0"/>
                <a:ea typeface="Calibri" panose="020F0502020204030204" pitchFamily="34" charset="0"/>
                <a:cs typeface="Arial" panose="020B0604020202020204" pitchFamily="34" charset="0"/>
              </a:rPr>
              <a:t>ملاحظات للميسر—فيما يختبر مجمل السكان (بمن فيهم الأشخاص ذوو الإعاقة) آثار الأزمة التي تشاركناها سابقا، يتأثر الأشخاص ذوو الإعاقة على نحو غير متناسب. ذلك لأن الأشخاص ذوي الإعاقة بطبيعتهم معرضين لكونهم يواجهون معوقات للحصول على السلامة والحماية والمعونة </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B709338-A3A3-4F6B-84E5-CB91CF26B0E5}" type="slidenum">
              <a:rPr lang="en-GB" smtClean="0"/>
              <a:t>12</a:t>
            </a:fld>
            <a:endParaRPr lang="en-GB" dirty="0"/>
          </a:p>
        </p:txBody>
      </p:sp>
    </p:spTree>
    <p:extLst>
      <p:ext uri="{BB962C8B-B14F-4D97-AF65-F5344CB8AC3E}">
        <p14:creationId xmlns:p14="http://schemas.microsoft.com/office/powerpoint/2010/main" val="1017403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r">
              <a:lnSpc>
                <a:spcPct val="115000"/>
              </a:lnSpc>
              <a:spcBef>
                <a:spcPts val="0"/>
              </a:spcBef>
              <a:spcAft>
                <a:spcPts val="1000"/>
              </a:spcAft>
            </a:pPr>
            <a:r>
              <a:rPr lang="ar-LB" sz="1800" dirty="0">
                <a:effectLst/>
                <a:latin typeface="Calibri" panose="020F0502020204030204" pitchFamily="34" charset="0"/>
                <a:ea typeface="Calibri" panose="020F0502020204030204" pitchFamily="34" charset="0"/>
                <a:cs typeface="Arial" panose="020B0604020202020204" pitchFamily="34" charset="0"/>
              </a:rPr>
              <a:t>يجوز للعنوان أن يكون أيضا "الأخطار المحددة للأشخاص ذوي الإعاقة"—وللمنسق أن يسلط الضوء على أن هذه الأخطار تعزى إلى العوائق والحواجز (انظر النص أدناه)</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a:p>
            <a:pPr marL="0" marR="0" algn="r">
              <a:lnSpc>
                <a:spcPct val="115000"/>
              </a:lnSpc>
              <a:spcBef>
                <a:spcPts val="0"/>
              </a:spcBef>
              <a:spcAft>
                <a:spcPts val="1000"/>
              </a:spcAft>
            </a:pPr>
            <a:r>
              <a:rPr lang="ar-LB" sz="1800" dirty="0">
                <a:effectLst/>
                <a:latin typeface="Calibri" panose="020F0502020204030204" pitchFamily="34" charset="0"/>
                <a:ea typeface="Calibri" panose="020F0502020204030204" pitchFamily="34" charset="0"/>
                <a:cs typeface="Arial" panose="020B0604020202020204" pitchFamily="34" charset="0"/>
              </a:rPr>
              <a:t>ملاحظات للميسر—فيما يختبر مجمل السكان (بمن فيهم الأشخاص ذوو الإعاقة) آثار الأزمة التي تشاركناها سابقا، يتأثر الأشخاص ذوو الإعاقة على نحو غير متناسب. ذلك لأن الأشخاص ذوي الإعاقة بطبيعتهم معرضين لكونهم يواجهون معوقات للحصول على السلامة والحماية والمعونة </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B709338-A3A3-4F6B-84E5-CB91CF26B0E5}" type="slidenum">
              <a:rPr lang="en-GB" smtClean="0"/>
              <a:t>13</a:t>
            </a:fld>
            <a:endParaRPr lang="en-GB" dirty="0"/>
          </a:p>
        </p:txBody>
      </p:sp>
    </p:spTree>
    <p:extLst>
      <p:ext uri="{BB962C8B-B14F-4D97-AF65-F5344CB8AC3E}">
        <p14:creationId xmlns:p14="http://schemas.microsoft.com/office/powerpoint/2010/main" val="4157048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lgn="r">
              <a:lnSpc>
                <a:spcPct val="115000"/>
              </a:lnSpc>
              <a:spcBef>
                <a:spcPts val="0"/>
              </a:spcBef>
              <a:spcAft>
                <a:spcPts val="1000"/>
              </a:spcAft>
            </a:pPr>
            <a:r>
              <a:rPr lang="ar-LB" sz="1800" b="1" dirty="0">
                <a:effectLst/>
                <a:latin typeface="Calibri" panose="020F0502020204030204" pitchFamily="34" charset="0"/>
                <a:ea typeface="Calibri" panose="020F0502020204030204" pitchFamily="34" charset="0"/>
                <a:cs typeface="Arial" panose="020B0604020202020204" pitchFamily="34" charset="0"/>
              </a:rPr>
              <a:t>ملاحظات: لو كان في وسعنا تطوير شكل مع دائرة إجمالية تمثل قانون حقوق الإنسان ... مع مظلتين ل والقانون الإنساني الدولي، ومظلة ثالثة لاتفاقية سنداي/ تقليل خطر الكوارث)</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1800" dirty="0">
                <a:effectLst/>
                <a:latin typeface="Calibri" panose="020F0502020204030204" pitchFamily="34"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1800" b="1" dirty="0">
                <a:effectLst/>
                <a:latin typeface="Calibri" panose="020F0502020204030204" pitchFamily="34" charset="0"/>
                <a:ea typeface="Calibri" panose="020F0502020204030204" pitchFamily="34" charset="0"/>
                <a:cs typeface="Arial" panose="020B0604020202020204" pitchFamily="34" charset="0"/>
              </a:rPr>
              <a:t>20 دقيقة لهذا المقطع: </a:t>
            </a:r>
            <a:r>
              <a:rPr lang="ar-LB" sz="1800" dirty="0">
                <a:effectLst/>
                <a:latin typeface="Calibri" panose="020F0502020204030204" pitchFamily="34" charset="0"/>
                <a:ea typeface="Calibri" panose="020F0502020204030204" pitchFamily="34" charset="0"/>
                <a:cs typeface="Arial" panose="020B0604020202020204" pitchFamily="34" charset="0"/>
              </a:rPr>
              <a:t>استخرج ما يعرفه الناس ثم استخدم الشرائح التالية </a:t>
            </a:r>
            <a:r>
              <a:rPr lang="ar-SA" sz="1800" dirty="0">
                <a:effectLst/>
                <a:latin typeface="Calibri" panose="020F0502020204030204" pitchFamily="34" charset="0"/>
                <a:ea typeface="Calibri" panose="020F0502020204030204" pitchFamily="34" charset="0"/>
                <a:cs typeface="Arial" panose="020B0604020202020204" pitchFamily="34" charset="0"/>
              </a:rPr>
              <a:t>لتقديم</a:t>
            </a:r>
            <a:r>
              <a:rPr lang="ar-LB" sz="1800" dirty="0">
                <a:effectLst/>
                <a:latin typeface="Calibri" panose="020F0502020204030204" pitchFamily="34" charset="0"/>
                <a:ea typeface="Calibri" panose="020F0502020204030204" pitchFamily="34" charset="0"/>
                <a:cs typeface="Arial" panose="020B0604020202020204" pitchFamily="34" charset="0"/>
              </a:rPr>
              <a:t> نظرة عامة إجمالية عن الأدوات القانونية. الرسائل الأساسية هي ضمان معرفة المشاركين:</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1800" dirty="0">
                <a:effectLst/>
                <a:latin typeface="Calibri" panose="020F0502020204030204" pitchFamily="34" charset="0"/>
                <a:ea typeface="Calibri" panose="020F0502020204030204" pitchFamily="34" charset="0"/>
                <a:cs typeface="Arial" panose="020B0604020202020204" pitchFamily="34" charset="0"/>
              </a:rPr>
              <a:t>القانون الإنساني الدولي وقانون حقوق الإنسان الدولي كتلتان قانونيتان متمايزتان لكنهما متكاملتان.</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1800" dirty="0">
                <a:effectLst/>
                <a:latin typeface="Calibri" panose="020F0502020204030204" pitchFamily="34" charset="0"/>
                <a:ea typeface="Calibri" panose="020F0502020204030204" pitchFamily="34" charset="0"/>
                <a:cs typeface="Arial" panose="020B0604020202020204" pitchFamily="34" charset="0"/>
              </a:rPr>
              <a:t>يعنى القانونان بحماية الحياة، والصحة، والكرامة والعافية والراحة.</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1800" dirty="0">
                <a:effectLst/>
                <a:latin typeface="Calibri" panose="020F0502020204030204" pitchFamily="34" charset="0"/>
                <a:ea typeface="Calibri" panose="020F0502020204030204" pitchFamily="34" charset="0"/>
                <a:cs typeface="Arial" panose="020B0604020202020204" pitchFamily="34" charset="0"/>
              </a:rPr>
              <a:t>ينطبق القانون الإنساني الدولي على النزاعات المسلحة، في حين ينطبق قانون حقوق الإنسان الدولي—كما هي الحال مع اتفاقية حقوق الأشخاص ذوي الإعاقة، واتفاقية حقوق الطفل، واتفاقية القضاء على جميع أشكال التمييز ضد المرأة في جميع الأوقات، في السلم والحرب والكوارث.</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1800" dirty="0">
                <a:effectLst/>
                <a:latin typeface="Calibri" panose="020F0502020204030204" pitchFamily="34" charset="0"/>
                <a:ea typeface="Calibri" panose="020F0502020204030204" pitchFamily="34" charset="0"/>
                <a:cs typeface="Arial" panose="020B0604020202020204" pitchFamily="34" charset="0"/>
              </a:rPr>
              <a:t>يوفر قانون اللجوء الدولي تعريفا محددا للّاجئ، ويكفل الحق في طلب اللجوء واللجوء السياسي، ويحمي من إرجاع اللاجئين قسرا إلى بلد يحتمل أن يتعرض فيه المرء للاضطهاد (إعادة اللاجئين القسرية).</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1800" dirty="0">
                <a:effectLst/>
                <a:latin typeface="Calibri" panose="020F0502020204030204" pitchFamily="34" charset="0"/>
                <a:ea typeface="Calibri" panose="020F0502020204030204" pitchFamily="34" charset="0"/>
                <a:cs typeface="Arial" panose="020B0604020202020204" pitchFamily="34" charset="0"/>
              </a:rPr>
              <a:t>تنطبق جميع هذه القوانين على الأشخاص ذوي الإعاقة. من ناحيتها، تفصل اتفاقية حقوق الأشخاص ذوي الإعاقة ببساطة التدابير الواجب على متحملي المسؤولية اتخاذها لضمان المساواة وعدم التمييز بحق الأشخاص ذوي الإعاقة على قدم المساواة مع الآخرين.</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1800" dirty="0">
                <a:effectLst/>
                <a:latin typeface="Calibri" panose="020F0502020204030204" pitchFamily="34" charset="0"/>
                <a:ea typeface="Calibri" panose="020F0502020204030204" pitchFamily="34" charset="0"/>
                <a:cs typeface="Arial" panose="020B0604020202020204" pitchFamily="34" charset="0"/>
              </a:rPr>
              <a:t>تنطبق اتفاقية حقوق الأشخاص ذوي الإعاقة، وكما هي الحال مع جميع المواثيق والاتفاقيات الدولية، في جميع السياقات والأطر بما في ذلك الأزمات الإنسانية—وتفصل المادة 11 من اتفاقية حقوق الأشخاص ذوي الإعاقة واجبات الدولة / الجهات المسؤولة في الأزمات. تسليط الضوء على الفصول الخاصة بذلك في إرشادات اللجنة الدائمة بين الوكالات.</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p>
          <a:p>
            <a:pPr marL="0" marR="0" algn="r">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p>
        </p:txBody>
      </p:sp>
      <p:sp>
        <p:nvSpPr>
          <p:cNvPr id="357" name="Google Shape;35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14</a:t>
            </a:fld>
            <a:endParaRPr kumimoji="0"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6628857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r">
              <a:lnSpc>
                <a:spcPct val="115000"/>
              </a:lnSpc>
              <a:spcBef>
                <a:spcPts val="0"/>
              </a:spcBef>
              <a:spcAft>
                <a:spcPts val="1000"/>
              </a:spcAft>
            </a:pPr>
            <a:r>
              <a:rPr lang="ar-LB" sz="1800" b="1" dirty="0">
                <a:effectLst/>
                <a:latin typeface="Calibri" panose="020F0502020204030204" pitchFamily="34" charset="0"/>
                <a:ea typeface="Calibri" panose="020F0502020204030204" pitchFamily="34" charset="0"/>
                <a:cs typeface="Arial" panose="020B0604020202020204" pitchFamily="34" charset="0"/>
              </a:rPr>
              <a:t>ملاحظات: قانون حقوق الإنسان الدولي</a:t>
            </a:r>
            <a:r>
              <a:rPr lang="ar-SA" sz="1800" b="1" dirty="0">
                <a:effectLst/>
                <a:latin typeface="Calibri" panose="020F0502020204030204" pitchFamily="34" charset="0"/>
                <a:ea typeface="Calibri" panose="020F0502020204030204" pitchFamily="34" charset="0"/>
                <a:cs typeface="Arial" panose="020B0604020202020204" pitchFamily="34" charset="0"/>
              </a:rPr>
              <a:t>: </a:t>
            </a:r>
            <a:r>
              <a:rPr lang="ar-SA" sz="1800" dirty="0">
                <a:effectLst/>
                <a:latin typeface="Calibri" panose="020F0502020204030204" pitchFamily="34" charset="0"/>
                <a:ea typeface="Calibri" panose="020F0502020204030204" pitchFamily="34" charset="0"/>
                <a:cs typeface="Arial" panose="020B0604020202020204" pitchFamily="34" charset="0"/>
              </a:rPr>
              <a:t>يضم</a:t>
            </a:r>
            <a:r>
              <a:rPr lang="ar-LB" sz="1800" dirty="0">
                <a:effectLst/>
                <a:latin typeface="Calibri" panose="020F0502020204030204" pitchFamily="34" charset="0"/>
                <a:ea typeface="Calibri" panose="020F0502020204030204" pitchFamily="34" charset="0"/>
                <a:cs typeface="Arial" panose="020B0604020202020204" pitchFamily="34" charset="0"/>
              </a:rPr>
              <a:t> الإعلان الدولي لحقوق الإنسان (1948)؛ الميثاق الدولي الخاص بالحقوق المدنية والسياسية (1966)؛ الميثاق الدولي الخاص بالحقوق الاقتصادية والاجتماعية والثقافية (1966) وتسع معاهدات</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1800" b="1" dirty="0">
                <a:effectLst/>
                <a:latin typeface="Calibri" panose="020F0502020204030204" pitchFamily="34" charset="0"/>
                <a:ea typeface="Calibri" panose="020F0502020204030204" pitchFamily="34" charset="0"/>
                <a:cs typeface="Arial" panose="020B0604020202020204" pitchFamily="34" charset="0"/>
              </a:rPr>
              <a:t>حقوق الإنسان هي: </a:t>
            </a:r>
            <a:endParaRPr lang="ar-SA" sz="1800" b="1"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1800" b="1" dirty="0">
                <a:effectLst/>
                <a:latin typeface="Calibri" panose="020F0502020204030204" pitchFamily="34" charset="0"/>
                <a:ea typeface="Calibri" panose="020F0502020204030204" pitchFamily="34" charset="0"/>
                <a:cs typeface="Arial" panose="020B0604020202020204" pitchFamily="34" charset="0"/>
              </a:rPr>
              <a:t>عامة</a:t>
            </a:r>
            <a:r>
              <a:rPr lang="ar-SA" sz="1800" b="1" dirty="0">
                <a:effectLst/>
                <a:latin typeface="Calibri" panose="020F0502020204030204" pitchFamily="34" charset="0"/>
                <a:ea typeface="Calibri" panose="020F0502020204030204" pitchFamily="34" charset="0"/>
                <a:cs typeface="Arial" panose="020B0604020202020204" pitchFamily="34" charset="0"/>
              </a:rPr>
              <a:t>،</a:t>
            </a:r>
            <a:r>
              <a:rPr lang="ar-LB" sz="1800" dirty="0">
                <a:effectLst/>
                <a:latin typeface="Calibri" panose="020F0502020204030204" pitchFamily="34" charset="0"/>
                <a:ea typeface="Calibri" panose="020F0502020204030204" pitchFamily="34" charset="0"/>
                <a:cs typeface="Arial" panose="020B0604020202020204" pitchFamily="34" charset="0"/>
              </a:rPr>
              <a:t> شاملة للجميع</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1800" b="1" dirty="0">
                <a:effectLst/>
                <a:latin typeface="Calibri" panose="020F0502020204030204" pitchFamily="34" charset="0"/>
                <a:ea typeface="Calibri" panose="020F0502020204030204" pitchFamily="34" charset="0"/>
                <a:cs typeface="Arial" panose="020B0604020202020204" pitchFamily="34" charset="0"/>
              </a:rPr>
              <a:t>غير قابلة للانقسام، </a:t>
            </a:r>
            <a:r>
              <a:rPr lang="ar-LB" sz="1800" dirty="0">
                <a:effectLst/>
                <a:latin typeface="Calibri" panose="020F0502020204030204" pitchFamily="34" charset="0"/>
                <a:ea typeface="Calibri" panose="020F0502020204030204" pitchFamily="34" charset="0"/>
                <a:cs typeface="Arial" panose="020B0604020202020204" pitchFamily="34" charset="0"/>
              </a:rPr>
              <a:t>لا يمكن فصلها عن بعضها؛</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1800" b="1" dirty="0">
                <a:effectLst/>
                <a:latin typeface="Calibri" panose="020F0502020204030204" pitchFamily="34" charset="0"/>
                <a:ea typeface="Calibri" panose="020F0502020204030204" pitchFamily="34" charset="0"/>
                <a:cs typeface="Arial" panose="020B0604020202020204" pitchFamily="34" charset="0"/>
              </a:rPr>
              <a:t>مترابطة متكافلة، </a:t>
            </a:r>
            <a:r>
              <a:rPr lang="ar-LB" sz="1800" dirty="0">
                <a:effectLst/>
                <a:latin typeface="Calibri" panose="020F0502020204030204" pitchFamily="34" charset="0"/>
                <a:ea typeface="Calibri" panose="020F0502020204030204" pitchFamily="34" charset="0"/>
                <a:cs typeface="Arial" panose="020B0604020202020204" pitchFamily="34" charset="0"/>
              </a:rPr>
              <a:t>لا يمكن إحقاقها بصورة تامة منفصلة عن بعضها؛ و؛</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a:r>
              <a:rPr lang="ar-LB" sz="1800" b="1" dirty="0">
                <a:effectLst/>
                <a:latin typeface="Calibri" panose="020F0502020204030204" pitchFamily="34" charset="0"/>
                <a:ea typeface="Calibri" panose="020F0502020204030204" pitchFamily="34" charset="0"/>
                <a:cs typeface="Arial" panose="020B0604020202020204" pitchFamily="34" charset="0"/>
              </a:rPr>
              <a:t>متداخلة ومترابطة، </a:t>
            </a:r>
            <a:r>
              <a:rPr lang="ar-LB" sz="1800" dirty="0">
                <a:effectLst/>
                <a:latin typeface="Calibri" panose="020F0502020204030204" pitchFamily="34" charset="0"/>
                <a:ea typeface="Calibri" panose="020F0502020204030204" pitchFamily="34" charset="0"/>
                <a:cs typeface="Arial" panose="020B0604020202020204" pitchFamily="34" charset="0"/>
              </a:rPr>
              <a:t>إذ تؤثر حقوق الإنسان على بعضها.</a:t>
            </a:r>
            <a:endParaRPr lang="en-GB" dirty="0">
              <a:latin typeface="Helvetica" panose="020B0604020202020204" pitchFamily="34" charset="0"/>
              <a:cs typeface="Helvetica" panose="020B0604020202020204" pitchFamily="34" charset="0"/>
            </a:endParaRPr>
          </a:p>
        </p:txBody>
      </p:sp>
      <p:sp>
        <p:nvSpPr>
          <p:cNvPr id="4" name="Slide Number Placeholder 3"/>
          <p:cNvSpPr>
            <a:spLocks noGrp="1"/>
          </p:cNvSpPr>
          <p:nvPr>
            <p:ph type="sldNum" sz="quarter" idx="5"/>
          </p:nvPr>
        </p:nvSpPr>
        <p:spPr/>
        <p:txBody>
          <a:bodyPr/>
          <a:lstStyle/>
          <a:p>
            <a:fld id="{BB709338-A3A3-4F6B-84E5-CB91CF26B0E5}" type="slidenum">
              <a:rPr lang="en-GB" smtClean="0"/>
              <a:t>15</a:t>
            </a:fld>
            <a:endParaRPr lang="en-GB" dirty="0"/>
          </a:p>
        </p:txBody>
      </p:sp>
    </p:spTree>
    <p:extLst>
      <p:ext uri="{BB962C8B-B14F-4D97-AF65-F5344CB8AC3E}">
        <p14:creationId xmlns:p14="http://schemas.microsoft.com/office/powerpoint/2010/main" val="4755903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r">
              <a:lnSpc>
                <a:spcPct val="115000"/>
              </a:lnSpc>
              <a:spcBef>
                <a:spcPts val="0"/>
              </a:spcBef>
              <a:spcAft>
                <a:spcPts val="1000"/>
              </a:spcAft>
            </a:pPr>
            <a:r>
              <a:rPr lang="ar-LB" sz="1800" b="1" dirty="0">
                <a:effectLst/>
                <a:latin typeface="Calibri" panose="020F0502020204030204" pitchFamily="34" charset="0"/>
                <a:ea typeface="Calibri" panose="020F0502020204030204" pitchFamily="34" charset="0"/>
                <a:cs typeface="Arial" panose="020B0604020202020204" pitchFamily="34" charset="0"/>
              </a:rPr>
              <a:t>ملاحظات: القانون الإنساني الدولي</a:t>
            </a:r>
            <a:r>
              <a:rPr lang="ar-SA" sz="1800" b="1" dirty="0">
                <a:effectLst/>
                <a:latin typeface="Calibri" panose="020F0502020204030204" pitchFamily="34" charset="0"/>
                <a:ea typeface="Calibri" panose="020F0502020204030204" pitchFamily="34" charset="0"/>
                <a:cs typeface="Arial" panose="020B0604020202020204" pitchFamily="34" charset="0"/>
              </a:rPr>
              <a:t>: يشمل ما يلي:</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1800" dirty="0">
                <a:effectLst/>
                <a:latin typeface="Calibri" panose="020F0502020204030204" pitchFamily="34" charset="0"/>
                <a:ea typeface="Calibri" panose="020F0502020204030204" pitchFamily="34" charset="0"/>
                <a:cs typeface="Arial" panose="020B0604020202020204" pitchFamily="34" charset="0"/>
              </a:rPr>
              <a:t>أنظمة أو بروتوكولات لاهاي للعام 1907</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1800" dirty="0">
                <a:effectLst/>
                <a:latin typeface="Calibri" panose="020F0502020204030204" pitchFamily="34" charset="0"/>
                <a:ea typeface="Calibri" panose="020F0502020204030204" pitchFamily="34" charset="0"/>
                <a:cs typeface="Arial" panose="020B0604020202020204" pitchFamily="34" charset="0"/>
              </a:rPr>
              <a:t>مواثيق جنيف الأربعة للعام 1949</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1800" dirty="0">
                <a:effectLst/>
                <a:latin typeface="Calibri" panose="020F0502020204030204" pitchFamily="34" charset="0"/>
                <a:ea typeface="Calibri" panose="020F0502020204030204" pitchFamily="34" charset="0"/>
                <a:cs typeface="Arial" panose="020B0604020202020204" pitchFamily="34" charset="0"/>
              </a:rPr>
              <a:t>ثلاثة بروتوكولات إضافية للعام 1977</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1800" dirty="0">
                <a:effectLst/>
                <a:latin typeface="Calibri" panose="020F0502020204030204" pitchFamily="34" charset="0"/>
                <a:ea typeface="Calibri" panose="020F0502020204030204" pitchFamily="34" charset="0"/>
                <a:cs typeface="Arial" panose="020B0604020202020204" pitchFamily="34" charset="0"/>
              </a:rPr>
              <a:t>القانون العرفي الدولي-- "ممارسة عامة مسلم بأنها قانون"</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1800" dirty="0">
                <a:effectLst/>
                <a:latin typeface="Calibri" panose="020F0502020204030204" pitchFamily="34" charset="0"/>
                <a:ea typeface="Calibri" panose="020F0502020204030204" pitchFamily="34" charset="0"/>
                <a:cs typeface="Arial" panose="020B0604020202020204" pitchFamily="34" charset="0"/>
              </a:rPr>
              <a:t>قرار مجلس الأمن الدولي 2475 (للعام 2019) لحماية الأشخاص ذوي الإعاقة في النزاعات المسلحة</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B709338-A3A3-4F6B-84E5-CB91CF26B0E5}" type="slidenum">
              <a:rPr lang="en-GB" smtClean="0"/>
              <a:t>16</a:t>
            </a:fld>
            <a:endParaRPr lang="en-GB" dirty="0"/>
          </a:p>
        </p:txBody>
      </p:sp>
    </p:spTree>
    <p:extLst>
      <p:ext uri="{BB962C8B-B14F-4D97-AF65-F5344CB8AC3E}">
        <p14:creationId xmlns:p14="http://schemas.microsoft.com/office/powerpoint/2010/main" val="3595176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r">
              <a:lnSpc>
                <a:spcPct val="115000"/>
              </a:lnSpc>
              <a:spcBef>
                <a:spcPts val="0"/>
              </a:spcBef>
              <a:spcAft>
                <a:spcPts val="1000"/>
              </a:spcAft>
            </a:pPr>
            <a:r>
              <a:rPr lang="ar-LB" sz="1800" b="1" dirty="0">
                <a:effectLst/>
                <a:latin typeface="Calibri" panose="020F0502020204030204" pitchFamily="34" charset="0"/>
                <a:ea typeface="Calibri" panose="020F0502020204030204" pitchFamily="34" charset="0"/>
                <a:cs typeface="Arial" panose="020B0604020202020204" pitchFamily="34" charset="0"/>
              </a:rPr>
              <a:t>ملاحظات: قانون اللجوء </a:t>
            </a:r>
            <a:r>
              <a:rPr lang="ar-LB" sz="1800" dirty="0">
                <a:effectLst/>
                <a:latin typeface="Calibri" panose="020F0502020204030204" pitchFamily="34" charset="0"/>
                <a:ea typeface="Calibri" panose="020F0502020204030204" pitchFamily="34" charset="0"/>
                <a:cs typeface="Arial" panose="020B0604020202020204" pitchFamily="34" charset="0"/>
              </a:rPr>
              <a:t>يشمل </a:t>
            </a:r>
            <a:r>
              <a:rPr lang="ar-LB" sz="1800" u="sng" dirty="0">
                <a:solidFill>
                  <a:srgbClr val="00B0F0"/>
                </a:solidFill>
                <a:effectLst/>
                <a:latin typeface="Calibri" panose="020F0502020204030204" pitchFamily="34" charset="0"/>
                <a:ea typeface="Calibri" panose="020F0502020204030204" pitchFamily="34" charset="0"/>
                <a:cs typeface="Arial" panose="020B0604020202020204" pitchFamily="34" charset="0"/>
              </a:rPr>
              <a:t>ميثاق اللاجئين للعام 1951</a:t>
            </a:r>
            <a:r>
              <a:rPr lang="ar-LB" sz="1800" u="sng" dirty="0">
                <a:effectLst/>
                <a:latin typeface="Calibri" panose="020F0502020204030204" pitchFamily="34" charset="0"/>
                <a:ea typeface="Calibri" panose="020F0502020204030204" pitchFamily="34" charset="0"/>
                <a:cs typeface="Arial" panose="020B0604020202020204" pitchFamily="34" charset="0"/>
              </a:rPr>
              <a:t> </a:t>
            </a:r>
            <a:r>
              <a:rPr lang="ar-LB" sz="1800" dirty="0">
                <a:effectLst/>
                <a:latin typeface="Calibri" panose="020F0502020204030204" pitchFamily="34" charset="0"/>
                <a:ea typeface="Calibri" panose="020F0502020204030204" pitchFamily="34" charset="0"/>
                <a:cs typeface="Arial" panose="020B0604020202020204" pitchFamily="34" charset="0"/>
              </a:rPr>
              <a:t>وبروتوكول العام 1967</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1800" dirty="0">
                <a:effectLst/>
                <a:latin typeface="Calibri" panose="020F0502020204030204" pitchFamily="34" charset="0"/>
                <a:ea typeface="Calibri" panose="020F0502020204030204" pitchFamily="34" charset="0"/>
                <a:cs typeface="Arial" panose="020B0604020202020204" pitchFamily="34" charset="0"/>
              </a:rPr>
              <a:t>المزيد من المعلومات—</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1800" dirty="0">
                <a:effectLst/>
                <a:latin typeface="Calibri" panose="020F0502020204030204" pitchFamily="34" charset="0"/>
                <a:ea typeface="Calibri" panose="020F0502020204030204" pitchFamily="34" charset="0"/>
                <a:cs typeface="Arial" panose="020B0604020202020204" pitchFamily="34" charset="0"/>
              </a:rPr>
              <a:t>قانون حقوق الإنسان الدولي—</a:t>
            </a:r>
            <a:r>
              <a:rPr lang="en-US" sz="1800" dirty="0">
                <a:effectLst/>
                <a:latin typeface="Calibri" panose="020F0502020204030204" pitchFamily="34" charset="0"/>
                <a:ea typeface="Calibri" panose="020F0502020204030204" pitchFamily="34" charset="0"/>
                <a:cs typeface="Arial" panose="020B0604020202020204" pitchFamily="34" charset="0"/>
              </a:rPr>
              <a:t>https://www.ohchr.org/en/instruments-and-mechanisms/international-human-rights-law#:~:text=International%20human%20rights%20law%20lays,and%20to%20fulfil%20human%20rights.</a:t>
            </a:r>
          </a:p>
        </p:txBody>
      </p:sp>
      <p:sp>
        <p:nvSpPr>
          <p:cNvPr id="4" name="Slide Number Placeholder 3"/>
          <p:cNvSpPr>
            <a:spLocks noGrp="1"/>
          </p:cNvSpPr>
          <p:nvPr>
            <p:ph type="sldNum" sz="quarter" idx="5"/>
          </p:nvPr>
        </p:nvSpPr>
        <p:spPr/>
        <p:txBody>
          <a:bodyPr/>
          <a:lstStyle/>
          <a:p>
            <a:fld id="{BB709338-A3A3-4F6B-84E5-CB91CF26B0E5}" type="slidenum">
              <a:rPr lang="en-GB" smtClean="0"/>
              <a:t>17</a:t>
            </a:fld>
            <a:endParaRPr lang="en-GB" dirty="0"/>
          </a:p>
        </p:txBody>
      </p:sp>
    </p:spTree>
    <p:extLst>
      <p:ext uri="{BB962C8B-B14F-4D97-AF65-F5344CB8AC3E}">
        <p14:creationId xmlns:p14="http://schemas.microsoft.com/office/powerpoint/2010/main" val="151819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r">
              <a:lnSpc>
                <a:spcPct val="115000"/>
              </a:lnSpc>
              <a:spcBef>
                <a:spcPts val="0"/>
              </a:spcBef>
              <a:spcAft>
                <a:spcPts val="1000"/>
              </a:spcAft>
            </a:pPr>
            <a:r>
              <a:rPr lang="ar-LB" sz="1800" b="1" dirty="0">
                <a:effectLst/>
                <a:latin typeface="Calibri" panose="020F0502020204030204" pitchFamily="34" charset="0"/>
                <a:ea typeface="Calibri" panose="020F0502020204030204" pitchFamily="34" charset="0"/>
                <a:cs typeface="Arial" panose="020B0604020202020204" pitchFamily="34" charset="0"/>
              </a:rPr>
              <a:t>ملاحظات: </a:t>
            </a:r>
            <a:r>
              <a:rPr lang="ar-LB" sz="1800" dirty="0">
                <a:effectLst/>
                <a:latin typeface="Calibri" panose="020F0502020204030204" pitchFamily="34" charset="0"/>
                <a:ea typeface="Calibri" panose="020F0502020204030204" pitchFamily="34" charset="0"/>
                <a:cs typeface="Arial" panose="020B0604020202020204" pitchFamily="34" charset="0"/>
              </a:rPr>
              <a:t>صار إلى تبني الإطار في مؤتمر الأمم المتحدة العالمي الثالث الخاص بتقليص مخاطر الكوارث في مدينة سنداي، اليابان، بتاريخ 18 آذار/مارس 2015.</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BB709338-A3A3-4F6B-84E5-CB91CF26B0E5}" type="slidenum">
              <a:rPr lang="en-GB" smtClean="0"/>
              <a:t>18</a:t>
            </a:fld>
            <a:endParaRPr lang="en-GB" dirty="0"/>
          </a:p>
        </p:txBody>
      </p:sp>
    </p:spTree>
    <p:extLst>
      <p:ext uri="{BB962C8B-B14F-4D97-AF65-F5344CB8AC3E}">
        <p14:creationId xmlns:p14="http://schemas.microsoft.com/office/powerpoint/2010/main" val="20161861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r">
              <a:lnSpc>
                <a:spcPct val="115000"/>
              </a:lnSpc>
              <a:spcBef>
                <a:spcPts val="0"/>
              </a:spcBef>
              <a:spcAft>
                <a:spcPts val="1000"/>
              </a:spcAft>
            </a:pPr>
            <a:r>
              <a:rPr lang="ar-LB" sz="1800" b="1" dirty="0">
                <a:effectLst/>
                <a:latin typeface="Calibri" panose="020F0502020204030204" pitchFamily="34" charset="0"/>
                <a:ea typeface="Calibri" panose="020F0502020204030204" pitchFamily="34" charset="0"/>
                <a:cs typeface="Arial" panose="020B0604020202020204" pitchFamily="34" charset="0"/>
              </a:rPr>
              <a:t>ملاحظات: </a:t>
            </a:r>
            <a:r>
              <a:rPr lang="ar-LB" sz="1800" dirty="0">
                <a:effectLst/>
                <a:latin typeface="Calibri" panose="020F0502020204030204" pitchFamily="34" charset="0"/>
                <a:ea typeface="Calibri" panose="020F0502020204030204" pitchFamily="34" charset="0"/>
                <a:cs typeface="Arial" panose="020B0604020202020204" pitchFamily="34" charset="0"/>
              </a:rPr>
              <a:t>شريحة وإرشاد تكملهما إلهام وبريانكا</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B709338-A3A3-4F6B-84E5-CB91CF26B0E5}" type="slidenum">
              <a:rPr lang="en-GB" smtClean="0"/>
              <a:t>19</a:t>
            </a:fld>
            <a:endParaRPr lang="en-GB" dirty="0"/>
          </a:p>
        </p:txBody>
      </p:sp>
    </p:spTree>
    <p:extLst>
      <p:ext uri="{BB962C8B-B14F-4D97-AF65-F5344CB8AC3E}">
        <p14:creationId xmlns:p14="http://schemas.microsoft.com/office/powerpoint/2010/main" val="23967384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r">
              <a:lnSpc>
                <a:spcPct val="115000"/>
              </a:lnSpc>
              <a:spcBef>
                <a:spcPts val="0"/>
              </a:spcBef>
              <a:spcAft>
                <a:spcPts val="1000"/>
              </a:spcAft>
            </a:pPr>
            <a:r>
              <a:rPr lang="ar-LB" sz="1800" b="1" dirty="0">
                <a:effectLst/>
                <a:latin typeface="Calibri" panose="020F0502020204030204" pitchFamily="34" charset="0"/>
                <a:ea typeface="Calibri" panose="020F0502020204030204" pitchFamily="34" charset="0"/>
                <a:cs typeface="Arial" panose="020B0604020202020204" pitchFamily="34" charset="0"/>
              </a:rPr>
              <a:t>ملاحظات: </a:t>
            </a:r>
            <a:r>
              <a:rPr lang="ar-LB" sz="1800" dirty="0">
                <a:effectLst/>
                <a:latin typeface="Calibri" panose="020F0502020204030204" pitchFamily="34" charset="0"/>
                <a:ea typeface="Calibri" panose="020F0502020204030204" pitchFamily="34" charset="0"/>
                <a:cs typeface="Arial" panose="020B0604020202020204" pitchFamily="34" charset="0"/>
              </a:rPr>
              <a:t>استخدم هذه الشريحة كخلاصة ختامية ولتعزيز هذه الرسائل.</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BB709338-A3A3-4F6B-84E5-CB91CF26B0E5}" type="slidenum">
              <a:rPr lang="en-GB" smtClean="0"/>
              <a:t>20</a:t>
            </a:fld>
            <a:endParaRPr lang="en-GB" dirty="0"/>
          </a:p>
        </p:txBody>
      </p:sp>
    </p:spTree>
    <p:extLst>
      <p:ext uri="{BB962C8B-B14F-4D97-AF65-F5344CB8AC3E}">
        <p14:creationId xmlns:p14="http://schemas.microsoft.com/office/powerpoint/2010/main" val="1686875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ar-LB" b="1" dirty="0"/>
              <a:t>ملاحظات: يجوز استخدام هذه الشريحة للتعريف بأهداف الجلسات.</a:t>
            </a:r>
          </a:p>
          <a:p>
            <a:endParaRPr lang="en-GB" dirty="0"/>
          </a:p>
        </p:txBody>
      </p:sp>
      <p:sp>
        <p:nvSpPr>
          <p:cNvPr id="4" name="Slide Number Placeholder 3"/>
          <p:cNvSpPr>
            <a:spLocks noGrp="1"/>
          </p:cNvSpPr>
          <p:nvPr>
            <p:ph type="sldNum" sz="quarter" idx="5"/>
          </p:nvPr>
        </p:nvSpPr>
        <p:spPr/>
        <p:txBody>
          <a:bodyPr/>
          <a:lstStyle/>
          <a:p>
            <a:fld id="{BB709338-A3A3-4F6B-84E5-CB91CF26B0E5}" type="slidenum">
              <a:rPr lang="en-GB" smtClean="0"/>
              <a:t>3</a:t>
            </a:fld>
            <a:endParaRPr lang="en-GB" dirty="0"/>
          </a:p>
        </p:txBody>
      </p:sp>
    </p:spTree>
    <p:extLst>
      <p:ext uri="{BB962C8B-B14F-4D97-AF65-F5344CB8AC3E}">
        <p14:creationId xmlns:p14="http://schemas.microsoft.com/office/powerpoint/2010/main" val="13447611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r">
              <a:lnSpc>
                <a:spcPct val="115000"/>
              </a:lnSpc>
              <a:spcBef>
                <a:spcPts val="0"/>
              </a:spcBef>
              <a:spcAft>
                <a:spcPts val="1000"/>
              </a:spcAft>
            </a:pPr>
            <a:r>
              <a:rPr lang="ar-LB" sz="1800" b="1" dirty="0">
                <a:effectLst/>
                <a:latin typeface="Calibri" panose="020F0502020204030204" pitchFamily="34" charset="0"/>
                <a:ea typeface="Calibri" panose="020F0502020204030204" pitchFamily="34" charset="0"/>
                <a:cs typeface="Arial" panose="020B0604020202020204" pitchFamily="34" charset="0"/>
              </a:rPr>
              <a:t>ملاحظات: </a:t>
            </a:r>
            <a:r>
              <a:rPr lang="ar-LB" sz="1800" dirty="0">
                <a:effectLst/>
                <a:latin typeface="Calibri" panose="020F0502020204030204" pitchFamily="34" charset="0"/>
                <a:ea typeface="Calibri" panose="020F0502020204030204" pitchFamily="34" charset="0"/>
                <a:cs typeface="Arial" panose="020B0604020202020204" pitchFamily="34" charset="0"/>
              </a:rPr>
              <a:t>شريحة إضافية اختيارية يتقرر بشأنها لأن من المهم إجراء المزيد من النقاش المفصل بشأن النزاعات المسلحة في بعض مناطق العالم.</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B709338-A3A3-4F6B-84E5-CB91CF26B0E5}" type="slidenum">
              <a:rPr lang="en-GB" smtClean="0"/>
              <a:t>21</a:t>
            </a:fld>
            <a:endParaRPr lang="en-GB" dirty="0"/>
          </a:p>
        </p:txBody>
      </p:sp>
    </p:spTree>
    <p:extLst>
      <p:ext uri="{BB962C8B-B14F-4D97-AF65-F5344CB8AC3E}">
        <p14:creationId xmlns:p14="http://schemas.microsoft.com/office/powerpoint/2010/main" val="144506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lgn="r">
              <a:lnSpc>
                <a:spcPct val="115000"/>
              </a:lnSpc>
              <a:spcBef>
                <a:spcPts val="0"/>
              </a:spcBef>
              <a:spcAft>
                <a:spcPts val="1000"/>
              </a:spcAft>
            </a:pPr>
            <a:r>
              <a:rPr lang="ar-LB" sz="1800" b="1" dirty="0">
                <a:effectLst/>
                <a:latin typeface="Calibri" panose="020F0502020204030204" pitchFamily="34" charset="0"/>
                <a:ea typeface="Calibri" panose="020F0502020204030204" pitchFamily="34" charset="0"/>
                <a:cs typeface="Arial" panose="020B0604020202020204" pitchFamily="34" charset="0"/>
              </a:rPr>
              <a:t>ملاحظات: امضِ دقيقتين أو ثلاث لتوفير نظرة عامة عن توجيهات اللجنة الدائمة بين الوكالات—بعد ذلك ركز على الفصل ث- الأفعال الواجب إنجازها</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357" name="Google Shape;35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22</a:t>
            </a:fld>
            <a:endParaRPr kumimoji="0"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846823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ar-LB" sz="1800" b="1" dirty="0">
                <a:effectLst/>
                <a:latin typeface="Calibri" panose="020F0502020204030204" pitchFamily="34" charset="0"/>
                <a:ea typeface="Calibri" panose="020F0502020204030204" pitchFamily="34" charset="0"/>
                <a:cs typeface="Arial" panose="020B0604020202020204" pitchFamily="34" charset="0"/>
              </a:rPr>
              <a:t>ملاحظات: </a:t>
            </a:r>
            <a:r>
              <a:rPr lang="ar-LB" sz="1800" dirty="0">
                <a:effectLst/>
                <a:latin typeface="Calibri" panose="020F0502020204030204" pitchFamily="34" charset="0"/>
                <a:ea typeface="Calibri" panose="020F0502020204030204" pitchFamily="34" charset="0"/>
                <a:cs typeface="Arial" panose="020B0604020202020204" pitchFamily="34" charset="0"/>
              </a:rPr>
              <a:t>سل إذا كان المشاركون يعرفون الأفعال الأربعة الواجب القيام بها قبل عرضها ... مع التوضيح بأن هذه هي توقعات جميع العاملين الإنسانيين، سواء كانوا حكومة، أم وكالة أممية، أو منظمة غير حكومية</a:t>
            </a:r>
            <a:endParaRPr lang="en-GB" dirty="0"/>
          </a:p>
        </p:txBody>
      </p:sp>
      <p:sp>
        <p:nvSpPr>
          <p:cNvPr id="4" name="Slide Number Placeholder 3"/>
          <p:cNvSpPr>
            <a:spLocks noGrp="1"/>
          </p:cNvSpPr>
          <p:nvPr>
            <p:ph type="sldNum" sz="quarter" idx="5"/>
          </p:nvPr>
        </p:nvSpPr>
        <p:spPr/>
        <p:txBody>
          <a:bodyPr/>
          <a:lstStyle/>
          <a:p>
            <a:fld id="{BB709338-A3A3-4F6B-84E5-CB91CF26B0E5}" type="slidenum">
              <a:rPr lang="en-GB" smtClean="0"/>
              <a:t>23</a:t>
            </a:fld>
            <a:endParaRPr lang="en-GB" dirty="0"/>
          </a:p>
        </p:txBody>
      </p:sp>
    </p:spTree>
    <p:extLst>
      <p:ext uri="{BB962C8B-B14F-4D97-AF65-F5344CB8AC3E}">
        <p14:creationId xmlns:p14="http://schemas.microsoft.com/office/powerpoint/2010/main" val="14874327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r">
              <a:lnSpc>
                <a:spcPct val="115000"/>
              </a:lnSpc>
              <a:spcBef>
                <a:spcPts val="0"/>
              </a:spcBef>
              <a:spcAft>
                <a:spcPts val="1000"/>
              </a:spcAft>
            </a:pPr>
            <a:r>
              <a:rPr lang="ar-LB" sz="1800" b="1" dirty="0">
                <a:effectLst/>
                <a:latin typeface="Calibri" panose="020F0502020204030204" pitchFamily="34" charset="0"/>
                <a:ea typeface="Calibri" panose="020F0502020204030204" pitchFamily="34" charset="0"/>
                <a:cs typeface="Arial" panose="020B0604020202020204" pitchFamily="34" charset="0"/>
              </a:rPr>
              <a:t>ملاحظات: </a:t>
            </a:r>
            <a:r>
              <a:rPr lang="ar-LB" sz="1800" dirty="0">
                <a:effectLst/>
                <a:latin typeface="Calibri" panose="020F0502020204030204" pitchFamily="34" charset="0"/>
                <a:ea typeface="Calibri" panose="020F0502020204030204" pitchFamily="34" charset="0"/>
                <a:cs typeface="Arial" panose="020B0604020202020204" pitchFamily="34" charset="0"/>
              </a:rPr>
              <a:t>إرشادات اللجنة الدائمة بين الوكالات ص20</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B709338-A3A3-4F6B-84E5-CB91CF26B0E5}" type="slidenum">
              <a:rPr lang="en-GB" smtClean="0"/>
              <a:t>24</a:t>
            </a:fld>
            <a:endParaRPr lang="en-GB" dirty="0"/>
          </a:p>
        </p:txBody>
      </p:sp>
    </p:spTree>
    <p:extLst>
      <p:ext uri="{BB962C8B-B14F-4D97-AF65-F5344CB8AC3E}">
        <p14:creationId xmlns:p14="http://schemas.microsoft.com/office/powerpoint/2010/main" val="27115410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r">
              <a:lnSpc>
                <a:spcPct val="115000"/>
              </a:lnSpc>
              <a:spcBef>
                <a:spcPts val="0"/>
              </a:spcBef>
              <a:spcAft>
                <a:spcPts val="1000"/>
              </a:spcAft>
            </a:pPr>
            <a:r>
              <a:rPr lang="ar-LB" sz="1800" dirty="0">
                <a:effectLst/>
                <a:latin typeface="Calibri" panose="020F0502020204030204" pitchFamily="34" charset="0"/>
                <a:ea typeface="Calibri" panose="020F0502020204030204" pitchFamily="34" charset="0"/>
                <a:cs typeface="Arial" panose="020B0604020202020204" pitchFamily="34" charset="0"/>
              </a:rPr>
              <a:t>ملاحظات: إرشادات اللجنة الدائمة بين الوكالات ص20</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B709338-A3A3-4F6B-84E5-CB91CF26B0E5}" type="slidenum">
              <a:rPr lang="en-GB" smtClean="0"/>
              <a:t>25</a:t>
            </a:fld>
            <a:endParaRPr lang="en-GB" dirty="0"/>
          </a:p>
        </p:txBody>
      </p:sp>
    </p:spTree>
    <p:extLst>
      <p:ext uri="{BB962C8B-B14F-4D97-AF65-F5344CB8AC3E}">
        <p14:creationId xmlns:p14="http://schemas.microsoft.com/office/powerpoint/2010/main" val="15243362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r">
              <a:lnSpc>
                <a:spcPct val="115000"/>
              </a:lnSpc>
              <a:spcBef>
                <a:spcPts val="0"/>
              </a:spcBef>
              <a:spcAft>
                <a:spcPts val="1000"/>
              </a:spcAft>
            </a:pPr>
            <a:r>
              <a:rPr lang="ar-LB" sz="1800" dirty="0">
                <a:effectLst/>
                <a:latin typeface="Calibri" panose="020F0502020204030204" pitchFamily="34" charset="0"/>
                <a:ea typeface="Calibri" panose="020F0502020204030204" pitchFamily="34" charset="0"/>
                <a:cs typeface="Arial" panose="020B0604020202020204" pitchFamily="34" charset="0"/>
              </a:rPr>
              <a:t>ملاحظات: إرشادات اللجنة الدائمة بين الوكالات ص20</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B709338-A3A3-4F6B-84E5-CB91CF26B0E5}" type="slidenum">
              <a:rPr lang="en-GB" smtClean="0"/>
              <a:t>26</a:t>
            </a:fld>
            <a:endParaRPr lang="en-GB" dirty="0"/>
          </a:p>
        </p:txBody>
      </p:sp>
    </p:spTree>
    <p:extLst>
      <p:ext uri="{BB962C8B-B14F-4D97-AF65-F5344CB8AC3E}">
        <p14:creationId xmlns:p14="http://schemas.microsoft.com/office/powerpoint/2010/main" val="3646303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r">
              <a:lnSpc>
                <a:spcPct val="115000"/>
              </a:lnSpc>
              <a:spcBef>
                <a:spcPts val="0"/>
              </a:spcBef>
              <a:spcAft>
                <a:spcPts val="1000"/>
              </a:spcAft>
            </a:pPr>
            <a:r>
              <a:rPr lang="ar-LB" sz="1800" dirty="0">
                <a:effectLst/>
                <a:latin typeface="Calibri" panose="020F0502020204030204" pitchFamily="34" charset="0"/>
                <a:ea typeface="Calibri" panose="020F0502020204030204" pitchFamily="34" charset="0"/>
                <a:cs typeface="Arial" panose="020B0604020202020204" pitchFamily="34" charset="0"/>
              </a:rPr>
              <a:t>ملاحظات: إرشادات اللجنة الدائمة بين الوكالات ص20</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B709338-A3A3-4F6B-84E5-CB91CF26B0E5}" type="slidenum">
              <a:rPr lang="en-GB" smtClean="0"/>
              <a:t>27</a:t>
            </a:fld>
            <a:endParaRPr lang="en-GB" dirty="0"/>
          </a:p>
        </p:txBody>
      </p:sp>
    </p:spTree>
    <p:extLst>
      <p:ext uri="{BB962C8B-B14F-4D97-AF65-F5344CB8AC3E}">
        <p14:creationId xmlns:p14="http://schemas.microsoft.com/office/powerpoint/2010/main" val="12975721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r">
              <a:lnSpc>
                <a:spcPct val="115000"/>
              </a:lnSpc>
              <a:spcBef>
                <a:spcPts val="0"/>
              </a:spcBef>
              <a:spcAft>
                <a:spcPts val="1000"/>
              </a:spcAft>
            </a:pPr>
            <a:r>
              <a:rPr lang="ar-LB" sz="1800" b="1" dirty="0">
                <a:effectLst/>
                <a:latin typeface="Calibri" panose="020F0502020204030204" pitchFamily="34" charset="0"/>
                <a:ea typeface="Calibri" panose="020F0502020204030204" pitchFamily="34" charset="0"/>
                <a:cs typeface="Arial" panose="020B0604020202020204" pitchFamily="34" charset="0"/>
              </a:rPr>
              <a:t>ملاحظات: </a:t>
            </a:r>
            <a:r>
              <a:rPr lang="ar-LB" sz="1800" dirty="0">
                <a:effectLst/>
                <a:latin typeface="Calibri" panose="020F0502020204030204" pitchFamily="34" charset="0"/>
                <a:ea typeface="Calibri" panose="020F0502020204030204" pitchFamily="34" charset="0"/>
                <a:cs typeface="Arial" panose="020B0604020202020204" pitchFamily="34" charset="0"/>
              </a:rPr>
              <a:t>توفيرا للوقت، خصص لكل مجموعة أحد الأفعال الأربعة الواجب القيام بها؛ أو أبلغ المجموعات أن عليها تقديم تغذية مرتجعة عن واحد فقط من الأفعال الأربعة. لا تتضمن الشريحة عملية التغذية المرتجعة باستثناء التذكير بتسمية شخص يعرض مداولات مجموعته. يمكن للمنسقين تقرير مقدار الوقت المعطى للتغذية المرتجعة من كل فريق. على سبيل المثال، قد يتاح خيار تقديم التغذية المرتجعة على اللوح الأبيض أو حيز الدردشة لتوفير الوقت، أو لتسليط الضوء على النقاط العمليات الرئيسية.</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1800" dirty="0">
                <a:effectLst/>
                <a:latin typeface="Calibri" panose="020F0502020204030204" pitchFamily="34" charset="0"/>
                <a:ea typeface="Calibri" panose="020F0502020204030204" pitchFamily="34" charset="0"/>
                <a:cs typeface="Arial" panose="020B0604020202020204" pitchFamily="34" charset="0"/>
              </a:rPr>
              <a:t>الخاتمة— التأسيس بعد الاستماع على مساهمات المشاركين </a:t>
            </a:r>
            <a:r>
              <a:rPr lang="ar-LB" sz="1800" b="1" dirty="0">
                <a:effectLst/>
                <a:latin typeface="Calibri" panose="020F0502020204030204" pitchFamily="34" charset="0"/>
                <a:ea typeface="Calibri" panose="020F0502020204030204" pitchFamily="34" charset="0"/>
                <a:cs typeface="Arial" panose="020B0604020202020204" pitchFamily="34" charset="0"/>
              </a:rPr>
              <a:t>والتأكيد على الرسائل الأساسية</a:t>
            </a:r>
            <a:r>
              <a:rPr lang="ar-LB" sz="1800" dirty="0">
                <a:effectLst/>
                <a:latin typeface="Calibri" panose="020F0502020204030204" pitchFamily="34" charset="0"/>
                <a:ea typeface="Calibri" panose="020F0502020204030204" pitchFamily="34" charset="0"/>
                <a:cs typeface="Arial" panose="020B0604020202020204" pitchFamily="34" charset="0"/>
              </a:rPr>
              <a:t> القائلة بأن ليس لجمعيات/منظمات الأشخاص ذوي الإعاقة أن تنتظر حتى تتم دعوتها إلى المجال. الآن وقد عرفت بهذه الأفعال الأربعة الواجب القيام بها المتوقعة من جميع ناشطي العمل الإنساني، سواء كانوا وكالات أمم متحدة، أم منظمات غير حكومية دولية، أم حكومات، عليها المباشرة بالبناء على نقاط قوتها حتى تنخرط وتسعى للتأثير حتى يتحقق ذلك.</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7A55F-4C5B-E248-9EC8-471E991E4A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94523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r">
              <a:lnSpc>
                <a:spcPct val="115000"/>
              </a:lnSpc>
              <a:spcBef>
                <a:spcPts val="0"/>
              </a:spcBef>
              <a:spcAft>
                <a:spcPts val="1000"/>
              </a:spcAft>
            </a:pPr>
            <a:r>
              <a:rPr lang="ar-LB" sz="1800" b="1" dirty="0">
                <a:effectLst/>
                <a:latin typeface="Calibri" panose="020F0502020204030204" pitchFamily="34" charset="0"/>
                <a:ea typeface="Calibri" panose="020F0502020204030204" pitchFamily="34" charset="0"/>
                <a:cs typeface="Arial" panose="020B0604020202020204" pitchFamily="34" charset="0"/>
              </a:rPr>
              <a:t>ملاحظات: </a:t>
            </a:r>
            <a:r>
              <a:rPr lang="ar-LB" sz="1800" dirty="0">
                <a:effectLst/>
                <a:latin typeface="Calibri" panose="020F0502020204030204" pitchFamily="34" charset="0"/>
                <a:ea typeface="Calibri" panose="020F0502020204030204" pitchFamily="34" charset="0"/>
                <a:cs typeface="Arial" panose="020B0604020202020204" pitchFamily="34" charset="0"/>
              </a:rPr>
              <a:t>من المهم للفرق الإقليمية التأشير للناس على مواقع العثور على المعلومات الهامة وذات الصلة بمنطقتهم أو إقليمهم.</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B709338-A3A3-4F6B-84E5-CB91CF26B0E5}" type="slidenum">
              <a:rPr lang="en-GB" smtClean="0"/>
              <a:t>29</a:t>
            </a:fld>
            <a:endParaRPr lang="en-GB" dirty="0"/>
          </a:p>
        </p:txBody>
      </p:sp>
    </p:spTree>
    <p:extLst>
      <p:ext uri="{BB962C8B-B14F-4D97-AF65-F5344CB8AC3E}">
        <p14:creationId xmlns:p14="http://schemas.microsoft.com/office/powerpoint/2010/main" val="12266473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r">
              <a:lnSpc>
                <a:spcPct val="115000"/>
              </a:lnSpc>
              <a:spcBef>
                <a:spcPts val="0"/>
              </a:spcBef>
              <a:spcAft>
                <a:spcPts val="1000"/>
              </a:spcAft>
            </a:pPr>
            <a:r>
              <a:rPr lang="ar-LB" sz="1800" b="1" dirty="0">
                <a:effectLst/>
                <a:latin typeface="Calibri" panose="020F0502020204030204" pitchFamily="34" charset="0"/>
                <a:ea typeface="Calibri" panose="020F0502020204030204" pitchFamily="34" charset="0"/>
                <a:cs typeface="Arial" panose="020B0604020202020204" pitchFamily="34" charset="0"/>
              </a:rPr>
              <a:t>ملاحظات: </a:t>
            </a:r>
            <a:r>
              <a:rPr lang="ar-LB" sz="1800" dirty="0">
                <a:effectLst/>
                <a:latin typeface="Calibri" panose="020F0502020204030204" pitchFamily="34" charset="0"/>
                <a:ea typeface="Calibri" panose="020F0502020204030204" pitchFamily="34" charset="0"/>
                <a:cs typeface="Arial" panose="020B0604020202020204" pitchFamily="34" charset="0"/>
              </a:rPr>
              <a:t>تأكد من التوضيح للجميع أن عليهم مطالعة على الأقل الفصلين 2 و3 من إرشادات اللجنة الدائمة بين الوكالات قبل الجلسة التالية. الفصل الرابع اختياري. تحقق من كون النسخة سهلة القراءة مشتركة. من المفترض في الحد الأدنى ترجمة النسخة سهلة القراءة إلى اللغات المحلية وتشاركها مع النسخة الإنكليزية.</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B709338-A3A3-4F6B-84E5-CB91CF26B0E5}" type="slidenum">
              <a:rPr lang="en-GB" smtClean="0"/>
              <a:t>30</a:t>
            </a:fld>
            <a:endParaRPr lang="en-GB" dirty="0"/>
          </a:p>
        </p:txBody>
      </p:sp>
    </p:spTree>
    <p:extLst>
      <p:ext uri="{BB962C8B-B14F-4D97-AF65-F5344CB8AC3E}">
        <p14:creationId xmlns:p14="http://schemas.microsoft.com/office/powerpoint/2010/main" val="398611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LB" dirty="0"/>
              <a:t>ملاحظات: </a:t>
            </a:r>
            <a:r>
              <a:rPr lang="ar-LB" sz="1800" dirty="0">
                <a:effectLst/>
                <a:latin typeface="Calibri" panose="020F0502020204030204" pitchFamily="34" charset="0"/>
                <a:ea typeface="Calibri" panose="020F0502020204030204" pitchFamily="34" charset="0"/>
                <a:cs typeface="Arial" panose="020B0604020202020204" pitchFamily="34" charset="0"/>
              </a:rPr>
              <a:t>الرجاء تخصيص استراحة لبضع دقائق بين كل من المقاطع</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LB" sz="1800" dirty="0">
                <a:effectLst/>
                <a:latin typeface="Calibri" panose="020F0502020204030204" pitchFamily="34" charset="0"/>
                <a:ea typeface="Calibri" panose="020F0502020204030204" pitchFamily="34" charset="0"/>
                <a:cs typeface="Arial" panose="020B0604020202020204" pitchFamily="34" charset="0"/>
              </a:rPr>
              <a:t>—</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LB" sz="1800" dirty="0">
                <a:effectLst/>
                <a:latin typeface="Calibri" panose="020F0502020204030204" pitchFamily="34" charset="0"/>
                <a:ea typeface="Calibri" panose="020F0502020204030204" pitchFamily="34" charset="0"/>
                <a:cs typeface="Arial" panose="020B0604020202020204" pitchFamily="34" charset="0"/>
              </a:rPr>
              <a:t>خصصنا استراحة من عشر دقائق يمكن للمنسقين تحديد موعدها الأفضل.</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7A55F-4C5B-E248-9EC8-471E991E4A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68334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r">
              <a:lnSpc>
                <a:spcPct val="115000"/>
              </a:lnSpc>
              <a:spcBef>
                <a:spcPts val="0"/>
              </a:spcBef>
              <a:spcAft>
                <a:spcPts val="1000"/>
              </a:spcAft>
            </a:pPr>
            <a:r>
              <a:rPr lang="ar-LB" dirty="0"/>
              <a:t>ملاحظات: </a:t>
            </a:r>
            <a:r>
              <a:rPr lang="ar-LB" sz="1800" dirty="0">
                <a:effectLst/>
                <a:latin typeface="Calibri" panose="020F0502020204030204" pitchFamily="34" charset="0"/>
                <a:ea typeface="Calibri" panose="020F0502020204030204" pitchFamily="34" charset="0"/>
                <a:cs typeface="Arial" panose="020B0604020202020204" pitchFamily="34" charset="0"/>
              </a:rPr>
              <a:t>استخدام هذه الشريحة للخاتمة وتأكيد هذه الرسائل الأساسية</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BB709338-A3A3-4F6B-84E5-CB91CF26B0E5}" type="slidenum">
              <a:rPr lang="en-GB" smtClean="0"/>
              <a:t>31</a:t>
            </a:fld>
            <a:endParaRPr lang="en-GB" dirty="0"/>
          </a:p>
        </p:txBody>
      </p:sp>
    </p:spTree>
    <p:extLst>
      <p:ext uri="{BB962C8B-B14F-4D97-AF65-F5344CB8AC3E}">
        <p14:creationId xmlns:p14="http://schemas.microsoft.com/office/powerpoint/2010/main" val="38306123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r">
              <a:lnSpc>
                <a:spcPct val="115000"/>
              </a:lnSpc>
              <a:spcBef>
                <a:spcPts val="0"/>
              </a:spcBef>
              <a:spcAft>
                <a:spcPts val="1000"/>
              </a:spcAft>
            </a:pPr>
            <a:r>
              <a:rPr lang="ar-LB" sz="1800" dirty="0">
                <a:effectLst/>
                <a:latin typeface="Calibri" panose="020F0502020204030204" pitchFamily="34" charset="0"/>
                <a:ea typeface="Calibri" panose="020F0502020204030204" pitchFamily="34" charset="0"/>
                <a:cs typeface="Arial" panose="020B0604020202020204" pitchFamily="34" charset="0"/>
              </a:rPr>
              <a:t>أضف تاريخ الجلسة إلى هذه الشريحة وأسماء المنسقين المساعدين الذين يديرون الجلسة.</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943305C3-A6C5-448A-B746-13922327192F}"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34154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r">
              <a:lnSpc>
                <a:spcPct val="115000"/>
              </a:lnSpc>
              <a:spcBef>
                <a:spcPts val="0"/>
              </a:spcBef>
              <a:spcAft>
                <a:spcPts val="1000"/>
              </a:spcAft>
            </a:pPr>
            <a:r>
              <a:rPr lang="ar-LB" sz="1800" b="1" dirty="0">
                <a:effectLst/>
                <a:latin typeface="Calibri" panose="020F0502020204030204" pitchFamily="34" charset="0"/>
                <a:ea typeface="Calibri" panose="020F0502020204030204" pitchFamily="34" charset="0"/>
                <a:cs typeface="Arial" panose="020B0604020202020204" pitchFamily="34" charset="0"/>
              </a:rPr>
              <a:t>ملاحظات: </a:t>
            </a:r>
            <a:r>
              <a:rPr lang="ar-LB" sz="1800" dirty="0">
                <a:effectLst/>
                <a:latin typeface="Calibri" panose="020F0502020204030204" pitchFamily="34" charset="0"/>
                <a:ea typeface="Calibri" panose="020F0502020204030204" pitchFamily="34" charset="0"/>
                <a:cs typeface="Arial" panose="020B0604020202020204" pitchFamily="34" charset="0"/>
              </a:rPr>
              <a:t>يجوز استخدام هذه الشريحة لتقديم أهداف الجلسات.</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B709338-A3A3-4F6B-84E5-CB91CF26B0E5}" type="slidenum">
              <a:rPr lang="en-GB" smtClean="0"/>
              <a:t>33</a:t>
            </a:fld>
            <a:endParaRPr lang="en-GB" dirty="0"/>
          </a:p>
        </p:txBody>
      </p:sp>
    </p:spTree>
    <p:extLst>
      <p:ext uri="{BB962C8B-B14F-4D97-AF65-F5344CB8AC3E}">
        <p14:creationId xmlns:p14="http://schemas.microsoft.com/office/powerpoint/2010/main" val="13447611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r">
              <a:lnSpc>
                <a:spcPct val="115000"/>
              </a:lnSpc>
              <a:spcBef>
                <a:spcPts val="0"/>
              </a:spcBef>
              <a:spcAft>
                <a:spcPts val="1000"/>
              </a:spcAft>
            </a:pPr>
            <a:r>
              <a:rPr lang="ar-LB" sz="1800" b="1" dirty="0">
                <a:effectLst/>
                <a:latin typeface="Calibri" panose="020F0502020204030204" pitchFamily="34" charset="0"/>
                <a:ea typeface="Calibri" panose="020F0502020204030204" pitchFamily="34" charset="0"/>
                <a:cs typeface="Arial" panose="020B0604020202020204" pitchFamily="34" charset="0"/>
              </a:rPr>
              <a:t>ملاحظات: </a:t>
            </a:r>
            <a:r>
              <a:rPr lang="ar-LB" sz="1800" dirty="0">
                <a:effectLst/>
                <a:latin typeface="Calibri" panose="020F0502020204030204" pitchFamily="34" charset="0"/>
                <a:ea typeface="Calibri" panose="020F0502020204030204" pitchFamily="34" charset="0"/>
                <a:cs typeface="Arial" panose="020B0604020202020204" pitchFamily="34" charset="0"/>
              </a:rPr>
              <a:t>هذه الشريحة مساعدة للمنسقين حتى يتمتعوا بنظرة عامة عن التوقيت والمقاطع ومضمونها. وهي توفر التوقيتات الإجمالية التقريبية للمقاطع الرئيسية للجلسة 2. من المهم التحقق من أن جميع الشرائح المعتبرة أساسية في دليل التيسير (الشرائح غير المخبأة) تغطى (أو استعمال بديل عنها إذا كان ذلك مفضلا). أما المخبأة في هذه الرزمة، فاختيارية / يجوز تكييفها للسياق الإقليمي لتناسب المشاركين على أفضل نحو، أو مقايضتها بالاعتماد على مستوى المشاركين المتوقعين.</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7A55F-4C5B-E248-9EC8-471E991E4A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48516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r">
              <a:lnSpc>
                <a:spcPct val="115000"/>
              </a:lnSpc>
              <a:spcBef>
                <a:spcPts val="0"/>
              </a:spcBef>
              <a:spcAft>
                <a:spcPts val="1000"/>
              </a:spcAft>
            </a:pPr>
            <a:r>
              <a:rPr lang="ar-LB" sz="1800" b="1" dirty="0">
                <a:effectLst/>
                <a:latin typeface="Calibri" panose="020F0502020204030204" pitchFamily="34" charset="0"/>
                <a:ea typeface="Calibri" panose="020F0502020204030204" pitchFamily="34" charset="0"/>
                <a:cs typeface="Arial" panose="020B0604020202020204" pitchFamily="34" charset="0"/>
              </a:rPr>
              <a:t>الرجاء ملاحظة: يجب تحرير هذه الشريحة حتى تعبر عما أسفر عنه النقاش في الجلسة مجموعة الإعاقة المرجعية الإقليمية الأولى </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1800" dirty="0">
                <a:effectLst/>
                <a:latin typeface="Calibri" panose="020F0502020204030204" pitchFamily="34" charset="0"/>
                <a:ea typeface="Calibri" panose="020F0502020204030204" pitchFamily="34" charset="0"/>
                <a:cs typeface="Arial" panose="020B0604020202020204" pitchFamily="34" charset="0"/>
              </a:rPr>
              <a:t>استعمال الشريحة المحررة بعد ذلك – مع عرض موجز للتذكير بطرق العمل وأهمية الحيز الآمن حيث يمكن طرح أي سؤال، الخ.</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B709338-A3A3-4F6B-84E5-CB91CF26B0E5}" type="slidenum">
              <a:rPr lang="en-GB" smtClean="0"/>
              <a:t>35</a:t>
            </a:fld>
            <a:endParaRPr lang="en-GB" dirty="0"/>
          </a:p>
        </p:txBody>
      </p:sp>
    </p:spTree>
    <p:extLst>
      <p:ext uri="{BB962C8B-B14F-4D97-AF65-F5344CB8AC3E}">
        <p14:creationId xmlns:p14="http://schemas.microsoft.com/office/powerpoint/2010/main" val="32795592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r">
              <a:lnSpc>
                <a:spcPct val="115000"/>
              </a:lnSpc>
              <a:spcBef>
                <a:spcPts val="0"/>
              </a:spcBef>
              <a:spcAft>
                <a:spcPts val="1000"/>
              </a:spcAft>
            </a:pPr>
            <a:r>
              <a:rPr lang="ar-LB" sz="1800" dirty="0">
                <a:effectLst/>
                <a:latin typeface="Calibri" panose="020F0502020204030204" pitchFamily="34"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1800" dirty="0">
                <a:effectLst/>
                <a:latin typeface="Calibri" panose="020F0502020204030204" pitchFamily="34" charset="0"/>
                <a:ea typeface="Calibri" panose="020F0502020204030204" pitchFamily="34" charset="0"/>
                <a:cs typeface="Arial" panose="020B0604020202020204" pitchFamily="34" charset="0"/>
              </a:rPr>
              <a:t>اضغط لإضافة الملاحظات</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a:endParaRPr lang="en-US" dirty="0"/>
          </a:p>
        </p:txBody>
      </p:sp>
      <p:sp>
        <p:nvSpPr>
          <p:cNvPr id="4" name="Slide Number Placeholder 3"/>
          <p:cNvSpPr>
            <a:spLocks noGrp="1"/>
          </p:cNvSpPr>
          <p:nvPr>
            <p:ph type="sldNum" sz="quarter" idx="5"/>
          </p:nvPr>
        </p:nvSpPr>
        <p:spPr/>
        <p:txBody>
          <a:bodyPr/>
          <a:lstStyle/>
          <a:p>
            <a:fld id="{BB709338-A3A3-4F6B-84E5-CB91CF26B0E5}" type="slidenum">
              <a:rPr lang="en-GB" smtClean="0"/>
              <a:t>36</a:t>
            </a:fld>
            <a:endParaRPr lang="en-GB" dirty="0"/>
          </a:p>
        </p:txBody>
      </p:sp>
    </p:spTree>
    <p:extLst>
      <p:ext uri="{BB962C8B-B14F-4D97-AF65-F5344CB8AC3E}">
        <p14:creationId xmlns:p14="http://schemas.microsoft.com/office/powerpoint/2010/main" val="14245434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r">
              <a:lnSpc>
                <a:spcPct val="115000"/>
              </a:lnSpc>
              <a:spcBef>
                <a:spcPts val="0"/>
              </a:spcBef>
              <a:spcAft>
                <a:spcPts val="1000"/>
              </a:spcAft>
            </a:pPr>
            <a:r>
              <a:rPr lang="ar-LB" sz="1800" dirty="0">
                <a:effectLst/>
                <a:latin typeface="Calibri" panose="020F0502020204030204" pitchFamily="34"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1800" b="1" dirty="0">
                <a:effectLst/>
                <a:latin typeface="Calibri" panose="020F0502020204030204" pitchFamily="34" charset="0"/>
                <a:ea typeface="Calibri" panose="020F0502020204030204" pitchFamily="34" charset="0"/>
                <a:cs typeface="Arial" panose="020B0604020202020204" pitchFamily="34" charset="0"/>
              </a:rPr>
              <a:t>ملاحظات: استخدام فيديو اللجنة الدائمة بين الوكالات للتحمية السريعة</a:t>
            </a:r>
            <a:r>
              <a:rPr lang="ar-LB" sz="1800" dirty="0">
                <a:effectLst/>
                <a:latin typeface="Calibri" panose="020F0502020204030204" pitchFamily="34" charset="0"/>
                <a:ea typeface="Calibri" panose="020F0502020204030204" pitchFamily="34" charset="0"/>
                <a:cs typeface="Arial" panose="020B0604020202020204" pitchFamily="34" charset="0"/>
              </a:rPr>
              <a:t>—التعريف للقول إننا نشاهد  فيديو اللجنة الدائمة هذا الذي طوره منتدى الإعاقة الأوروبي لتعزيز الجلسة وتحديد موقعها، وأنه يتناول الاعتراف بالدور المهم لجمعيات/منظمات الأشخاص ذوي الإعاقة وتحديد موقعها، والاندفاع بناء عليه لانخراطها في العمل الإنساني. الرجاء ملاحظة أن في الجزء الأدنى من الفيديو وصف سمعي مع عناوين أساسية في جميع النسخ اللغوية المختلفة. انظر أدناه كيف يمكنكم مشاهدة النسخ المترجمة إلى اللغات المختلفة.</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a:endParaRPr lang="en-GB" sz="1200" dirty="0">
              <a:effectLst/>
              <a:latin typeface="Calibri" panose="020F0502020204030204" pitchFamily="34" charset="0"/>
              <a:ea typeface="Calibri" panose="020F0502020204030204" pitchFamily="34" charset="0"/>
            </a:endParaRPr>
          </a:p>
          <a:p>
            <a:pPr marL="342900" lvl="0" indent="-342900">
              <a:buFont typeface="+mj-lt"/>
              <a:buAutoNum type="arabicPeriod"/>
            </a:pPr>
            <a:r>
              <a:rPr lang="en-US" dirty="0">
                <a:hlinkClick r:id="rId3"/>
              </a:rPr>
              <a:t>French version. How to include organisations of persons with disabilities in humanitarian action – YouTube</a:t>
            </a:r>
            <a:endParaRPr lang="en-US" dirty="0"/>
          </a:p>
          <a:p>
            <a:pPr marL="342900" lvl="0" indent="-342900">
              <a:buFont typeface="+mj-lt"/>
              <a:buAutoNum type="arabicPeriod"/>
            </a:pPr>
            <a:r>
              <a:rPr lang="en-US" dirty="0">
                <a:hlinkClick r:id="rId4"/>
              </a:rPr>
              <a:t>Italian version. How to include organisations of persons with disabilities in humanitarian action </a:t>
            </a:r>
            <a:r>
              <a:rPr lang="en-US" dirty="0">
                <a:hlinkClick r:id="rId5"/>
              </a:rPr>
              <a:t>–</a:t>
            </a:r>
            <a:r>
              <a:rPr lang="en-US" dirty="0">
                <a:hlinkClick r:id="rId4"/>
              </a:rPr>
              <a:t> YouTube</a:t>
            </a:r>
            <a:endParaRPr lang="en-US" dirty="0"/>
          </a:p>
          <a:p>
            <a:pPr marL="342900" lvl="0" indent="-342900">
              <a:buFont typeface="+mj-lt"/>
              <a:buAutoNum type="arabicPeriod"/>
            </a:pPr>
            <a:r>
              <a:rPr lang="en-US" dirty="0">
                <a:hlinkClick r:id="rId5"/>
              </a:rPr>
              <a:t>Spanish version. How to include organisations of persons with disabilities in humanitarian action – YouTube</a:t>
            </a:r>
            <a:endParaRPr lang="en-US" dirty="0"/>
          </a:p>
          <a:p>
            <a:pPr marL="342900" lvl="0" indent="-342900">
              <a:buFont typeface="+mj-lt"/>
              <a:buAutoNum type="arabicPeriod"/>
            </a:pPr>
            <a:r>
              <a:rPr lang="en-US" dirty="0">
                <a:hlinkClick r:id="rId6"/>
              </a:rPr>
              <a:t>Arabic version. How to include organisations of persons with disabilities in humanitarian action – YouTube</a:t>
            </a:r>
            <a:endParaRPr lang="en-US" dirty="0"/>
          </a:p>
          <a:p>
            <a:pPr marL="342900" lvl="0" indent="-342900">
              <a:buFont typeface="+mj-lt"/>
              <a:buAutoNum type="arabicPeriod"/>
            </a:pPr>
            <a:r>
              <a:rPr lang="en-US" dirty="0">
                <a:hlinkClick r:id="rId7"/>
              </a:rPr>
              <a:t>Swahili version. How to include organisations of persons with disabilities in humanitarian action – YouTube</a:t>
            </a:r>
            <a:endParaRPr lang="en-US" dirty="0"/>
          </a:p>
          <a:p>
            <a:pPr marL="342900" lvl="0" indent="-342900">
              <a:buFont typeface="+mj-lt"/>
              <a:buAutoNum type="arabicPeriod"/>
            </a:pPr>
            <a:r>
              <a:rPr lang="en-US" dirty="0">
                <a:hlinkClick r:id="rId8"/>
              </a:rPr>
              <a:t>Portuguese version. How to include organisations of persons with disabilities in humanitarian action – YouTube</a:t>
            </a:r>
            <a:endParaRPr lang="en-US" dirty="0"/>
          </a:p>
          <a:p>
            <a:pPr marL="342900" lvl="0" indent="-342900">
              <a:buFont typeface="+mj-lt"/>
              <a:buAutoNum type="arabicPeriod"/>
            </a:pPr>
            <a:r>
              <a:rPr lang="en-US" dirty="0">
                <a:hlinkClick r:id="rId9"/>
              </a:rPr>
              <a:t>Bangla version. How to include organisations of persons with disabilities in humanitarian action – YouTube</a:t>
            </a:r>
            <a:endParaRPr lang="en-US" dirty="0"/>
          </a:p>
          <a:p>
            <a:pPr marL="342900" lvl="0" indent="-342900">
              <a:buFont typeface="+mj-lt"/>
              <a:buAutoNum type="arabicPeriod"/>
            </a:pPr>
            <a:r>
              <a:rPr lang="en-US" dirty="0">
                <a:hlinkClick r:id="rId10"/>
              </a:rPr>
              <a:t>Ukrainian version. How to include organisations of persons with disabilities in humanitarian action - YouTube</a:t>
            </a:r>
            <a:endParaRPr lang="en-US" dirty="0"/>
          </a:p>
          <a:p>
            <a:pPr marL="342900" lvl="0" indent="-342900">
              <a:buFont typeface="+mj-lt"/>
              <a:buAutoNum type="arabicPeriod"/>
            </a:pPr>
            <a:r>
              <a:rPr lang="en-US" dirty="0">
                <a:hlinkClick r:id="rId11"/>
              </a:rPr>
              <a:t>Russian version. How to include organisations of persons with disabilities in humanitarian action – YouTube</a:t>
            </a:r>
            <a:endParaRPr lang="en-US" dirty="0"/>
          </a:p>
          <a:p>
            <a:pPr marL="0" lvl="0" indent="0">
              <a:buFont typeface="+mj-lt"/>
              <a:buNone/>
            </a:pPr>
            <a:r>
              <a:rPr lang="ar-LB" dirty="0"/>
              <a:t>النسخة الإنكليزية موجودة على هذه الشريحة</a:t>
            </a:r>
            <a:r>
              <a:rPr lang="en-US" dirty="0"/>
              <a:t>: </a:t>
            </a: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12"/>
              </a:rPr>
              <a:t>https://www.youtube.com/watch?v=n1T3ZIjMHmw</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p>
            <a:pPr marL="0" lvl="0" indent="0">
              <a:buFont typeface="+mj-lt"/>
              <a:buNone/>
            </a:pPr>
            <a:r>
              <a:rPr lang="en-US" dirty="0"/>
              <a:t> </a:t>
            </a:r>
          </a:p>
        </p:txBody>
      </p:sp>
      <p:sp>
        <p:nvSpPr>
          <p:cNvPr id="4" name="Slide Number Placeholder 3"/>
          <p:cNvSpPr>
            <a:spLocks noGrp="1"/>
          </p:cNvSpPr>
          <p:nvPr>
            <p:ph type="sldNum" sz="quarter" idx="5"/>
          </p:nvPr>
        </p:nvSpPr>
        <p:spPr/>
        <p:txBody>
          <a:bodyPr/>
          <a:lstStyle/>
          <a:p>
            <a:fld id="{BB709338-A3A3-4F6B-84E5-CB91CF26B0E5}" type="slidenum">
              <a:rPr lang="en-GB" smtClean="0"/>
              <a:t>37</a:t>
            </a:fld>
            <a:endParaRPr lang="en-GB" dirty="0"/>
          </a:p>
        </p:txBody>
      </p:sp>
    </p:spTree>
    <p:extLst>
      <p:ext uri="{BB962C8B-B14F-4D97-AF65-F5344CB8AC3E}">
        <p14:creationId xmlns:p14="http://schemas.microsoft.com/office/powerpoint/2010/main" val="24091257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r">
              <a:lnSpc>
                <a:spcPct val="115000"/>
              </a:lnSpc>
              <a:spcBef>
                <a:spcPts val="0"/>
              </a:spcBef>
              <a:spcAft>
                <a:spcPts val="1000"/>
              </a:spcAft>
            </a:pPr>
            <a:r>
              <a:rPr lang="ar-LB" sz="1800" dirty="0">
                <a:effectLst/>
                <a:latin typeface="Calibri" panose="020F0502020204030204" pitchFamily="34"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1800" dirty="0">
                <a:effectLst/>
                <a:latin typeface="Calibri" panose="020F0502020204030204" pitchFamily="34" charset="0"/>
                <a:ea typeface="Calibri" panose="020F0502020204030204" pitchFamily="34" charset="0"/>
                <a:cs typeface="Arial" panose="020B0604020202020204" pitchFamily="34" charset="0"/>
              </a:rPr>
              <a:t>ملاحظات: فريق التنسيق القطري منتدى للمراقبة وصنع القرارات الاستراتيجية والعملية يؤسسه ويقوده المنسق الإنساني. تضم تركيبته ممثلين عن الأمم المتحدة، والمنظمة الدولية للهجرة، والمنظمات غير الحكومية الدولية، وحركة الصليب/الهلال الأحمر. ومن واجب الوكالات المسماة قائدة للمنظومة العنقودية أن تمثل العناقيد وكذلك المنظمات والجمعيات المعنية. ويتحمل فريق التنسيق القطري مسؤولية الاتفاق على المسائل الاستراتيجية المشتركة المتصلة بالعمل الإنساني.</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1800" dirty="0">
                <a:effectLst/>
                <a:latin typeface="Calibri" panose="020F0502020204030204" pitchFamily="34"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1800" dirty="0">
                <a:effectLst/>
                <a:latin typeface="Calibri" panose="020F0502020204030204" pitchFamily="34" charset="0"/>
                <a:ea typeface="Calibri" panose="020F0502020204030204" pitchFamily="34" charset="0"/>
                <a:cs typeface="Arial" panose="020B0604020202020204" pitchFamily="34" charset="0"/>
              </a:rPr>
              <a:t>المنسق الإنساني مسؤول عن تقويم ما إذا كانت الاستجابة الدولية مضمونة أم لا ولكفالة جهود الاستجابة الإنسانية حسنة التنظيم إذا دعت الحاجة. ويتحمل المنسق الإنساني مسؤولية أمام منسق الإغاثة لحالات الطوارئ. ويقود المنسق الإنساني فريق التنسيق الإنساني في تقرير الحلول التنسيقية الأكثر ملاءمة لبلادهم مع أخذ الوضع المحلي في عين الاعتبار. لا بد من التوصل إلى اتفاق تقام على أساسه العناقيد/المنظومات العنقودية والمنظمات التي تتولى قيادتها.</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1800" dirty="0">
                <a:effectLst/>
                <a:latin typeface="Calibri" panose="020F0502020204030204" pitchFamily="34" charset="0"/>
                <a:ea typeface="Calibri" panose="020F0502020204030204" pitchFamily="34" charset="0"/>
                <a:cs typeface="Arial" panose="020B0604020202020204" pitchFamily="34" charset="0"/>
              </a:rPr>
              <a:t>المصدر:</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a:r>
              <a:rPr lang="ar-LB" sz="1800" dirty="0">
                <a:effectLst/>
                <a:latin typeface="Calibri" panose="020F0502020204030204" pitchFamily="34" charset="0"/>
                <a:ea typeface="Calibri" panose="020F0502020204030204" pitchFamily="34" charset="0"/>
                <a:cs typeface="Arial" panose="020B0604020202020204" pitchFamily="34" charset="0"/>
              </a:rPr>
              <a:t>معلومات الاستجابة الإنسانية،</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7A55F-4C5B-E248-9EC8-471E991E4A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40315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LB" sz="1800" dirty="0">
                <a:effectLst/>
                <a:latin typeface="Calibri" panose="020F0502020204030204" pitchFamily="34" charset="0"/>
                <a:ea typeface="Calibri" panose="020F0502020204030204" pitchFamily="34" charset="0"/>
                <a:cs typeface="Arial" panose="020B0604020202020204" pitchFamily="34" charset="0"/>
              </a:rPr>
              <a:t>اضغط لإضافة الملاحظات</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a:endParaRPr lang="en-GB" dirty="0"/>
          </a:p>
        </p:txBody>
      </p:sp>
      <p:sp>
        <p:nvSpPr>
          <p:cNvPr id="4" name="Slide Number Placeholder 3"/>
          <p:cNvSpPr>
            <a:spLocks noGrp="1"/>
          </p:cNvSpPr>
          <p:nvPr>
            <p:ph type="sldNum" sz="quarter" idx="5"/>
          </p:nvPr>
        </p:nvSpPr>
        <p:spPr/>
        <p:txBody>
          <a:bodyPr/>
          <a:lstStyle/>
          <a:p>
            <a:fld id="{BB709338-A3A3-4F6B-84E5-CB91CF26B0E5}" type="slidenum">
              <a:rPr lang="en-GB" smtClean="0"/>
              <a:t>39</a:t>
            </a:fld>
            <a:endParaRPr lang="en-GB" dirty="0"/>
          </a:p>
        </p:txBody>
      </p:sp>
    </p:spTree>
    <p:extLst>
      <p:ext uri="{BB962C8B-B14F-4D97-AF65-F5344CB8AC3E}">
        <p14:creationId xmlns:p14="http://schemas.microsoft.com/office/powerpoint/2010/main" val="597995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r">
              <a:lnSpc>
                <a:spcPct val="115000"/>
              </a:lnSpc>
              <a:spcBef>
                <a:spcPts val="0"/>
              </a:spcBef>
              <a:spcAft>
                <a:spcPts val="1000"/>
              </a:spcAft>
            </a:pPr>
            <a:r>
              <a:rPr lang="ar-LB" sz="1800" dirty="0">
                <a:effectLst/>
                <a:latin typeface="Calibri" panose="020F0502020204030204" pitchFamily="34" charset="0"/>
                <a:ea typeface="Calibri" panose="020F0502020204030204" pitchFamily="34" charset="0"/>
                <a:cs typeface="Arial" panose="020B0604020202020204" pitchFamily="34" charset="0"/>
              </a:rPr>
              <a:t>ملاحظات: شريحة للمنسقين حتى يستعملوها كنقاط حديث قبل تعريف المنظومة العنقودية ونموذج تنسيق اللاجئين</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B709338-A3A3-4F6B-84E5-CB91CF26B0E5}" type="slidenum">
              <a:rPr lang="en-GB" smtClean="0"/>
              <a:t>40</a:t>
            </a:fld>
            <a:endParaRPr lang="en-GB" dirty="0"/>
          </a:p>
        </p:txBody>
      </p:sp>
    </p:spTree>
    <p:extLst>
      <p:ext uri="{BB962C8B-B14F-4D97-AF65-F5344CB8AC3E}">
        <p14:creationId xmlns:p14="http://schemas.microsoft.com/office/powerpoint/2010/main" val="1344876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r">
              <a:lnSpc>
                <a:spcPct val="115000"/>
              </a:lnSpc>
              <a:spcBef>
                <a:spcPts val="0"/>
              </a:spcBef>
              <a:spcAft>
                <a:spcPts val="1000"/>
              </a:spcAft>
            </a:pPr>
            <a:r>
              <a:rPr lang="ar-LB" sz="1800" b="1" dirty="0">
                <a:effectLst/>
                <a:latin typeface="Calibri" panose="020F0502020204030204" pitchFamily="34" charset="0"/>
                <a:ea typeface="Calibri" panose="020F0502020204030204" pitchFamily="34" charset="0"/>
                <a:cs typeface="Arial" panose="020B0604020202020204" pitchFamily="34" charset="0"/>
              </a:rPr>
              <a:t>ملاحظات: الشريحة المثال التي يمكن تكييفها. </a:t>
            </a:r>
            <a:r>
              <a:rPr lang="ar-LB" sz="1800" dirty="0">
                <a:effectLst/>
                <a:latin typeface="Calibri" panose="020F0502020204030204" pitchFamily="34" charset="0"/>
                <a:ea typeface="Calibri" panose="020F0502020204030204" pitchFamily="34" charset="0"/>
                <a:cs typeface="Arial" panose="020B0604020202020204" pitchFamily="34" charset="0"/>
              </a:rPr>
              <a:t>لكم أن تختاروا إذا كنتم تريدون أن تعرضوا شريحة في نهاية النقاش، أو عرض الشريحة والسؤال عما إذا كان أحد يود اقتراح إضافة.</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1800" b="1" dirty="0">
                <a:effectLst/>
                <a:latin typeface="Calibri" panose="020F0502020204030204" pitchFamily="34" charset="0"/>
                <a:ea typeface="Calibri" panose="020F0502020204030204" pitchFamily="34" charset="0"/>
                <a:cs typeface="Arial" panose="020B0604020202020204" pitchFamily="34" charset="0"/>
              </a:rPr>
              <a:t>الهدف هو ضمان تنظيم نقاش حول ما إذا كان في وسعنا تكوين حيز آمِن للجميع حتى يشعروا باندماجهم ويشاركوا ويشعروا بالارتياح لطرح الأسئلة والتخاطب بطرق مريحة.</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1800" dirty="0">
                <a:effectLst/>
                <a:latin typeface="Calibri" panose="020F0502020204030204" pitchFamily="34" charset="0"/>
                <a:ea typeface="Calibri" panose="020F0502020204030204" pitchFamily="34" charset="0"/>
                <a:cs typeface="Arial" panose="020B0604020202020204" pitchFamily="34" charset="0"/>
              </a:rPr>
              <a:t>ثمة عدد من الطرق لتيسير هذه الأجزاء أو المقاطع، إذ يجوز ببساطة الطلب إلى المشاركين أن يشاركوا ما الذي يحتاجون للشعور بالاندماج ثم استخدام هذه الشريحة للتلخيص في حال ضياع أي شيء—أو ببساطة مناقشة هذا ثم تجميعه ثم إضافته وتحريره كشريحة </a:t>
            </a:r>
            <a:r>
              <a:rPr lang="ar-SA" sz="1800" dirty="0">
                <a:effectLst/>
                <a:latin typeface="Calibri" panose="020F0502020204030204" pitchFamily="34" charset="0"/>
                <a:ea typeface="Calibri" panose="020F0502020204030204" pitchFamily="34" charset="0"/>
                <a:cs typeface="Arial" panose="020B0604020202020204" pitchFamily="34" charset="0"/>
              </a:rPr>
              <a:t>مختصرة</a:t>
            </a:r>
            <a:r>
              <a:rPr lang="ar-LB" sz="1800" dirty="0">
                <a:effectLst/>
                <a:latin typeface="Calibri" panose="020F0502020204030204" pitchFamily="34" charset="0"/>
                <a:ea typeface="Calibri" panose="020F0502020204030204" pitchFamily="34" charset="0"/>
                <a:cs typeface="Arial" panose="020B0604020202020204" pitchFamily="34" charset="0"/>
              </a:rPr>
              <a:t> لكي تشمل مجموعة التلخيص التي يتم تشاركها بعد الجلسة.</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BB709338-A3A3-4F6B-84E5-CB91CF26B0E5}" type="slidenum">
              <a:rPr lang="en-GB" smtClean="0"/>
              <a:t>5</a:t>
            </a:fld>
            <a:endParaRPr lang="en-GB" dirty="0"/>
          </a:p>
        </p:txBody>
      </p:sp>
    </p:spTree>
    <p:extLst>
      <p:ext uri="{BB962C8B-B14F-4D97-AF65-F5344CB8AC3E}">
        <p14:creationId xmlns:p14="http://schemas.microsoft.com/office/powerpoint/2010/main" val="21010464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algn="r" rtl="1">
              <a:lnSpc>
                <a:spcPct val="115000"/>
              </a:lnSpc>
              <a:spcBef>
                <a:spcPts val="0"/>
              </a:spcBef>
              <a:spcAft>
                <a:spcPts val="1000"/>
              </a:spcAft>
            </a:pPr>
            <a:r>
              <a:rPr lang="ar-LB" sz="1800" dirty="0">
                <a:effectLst/>
                <a:latin typeface="Calibri" panose="020F0502020204030204" pitchFamily="34" charset="0"/>
                <a:ea typeface="Calibri" panose="020F0502020204030204" pitchFamily="34" charset="0"/>
                <a:cs typeface="Arial" panose="020B0604020202020204" pitchFamily="34" charset="0"/>
              </a:rPr>
              <a:t>1 . لك الحق وأنت العامل المحلي / الوطني المشاركة في بنى التنسيق الإنساني والتأثير في قرارات آلية التنسيق. بهدف القيام بهذه المهمة، يجب إعطاؤك مدخل منصف إلى المعلومات والتحليل للتغطية، والنتائج الخ. والفرصة والمهارات لنقل أفكارك وتصوراتك بنجاعة وعلى نحو قابل للتصديق. كيف السبيل إلى القيام بالعمل: على سبيل المثال، اتصل بمكتب الأمم المتحدة لتنسيق الشؤون الإنسانية في سياقكم لوصلك مع منسق المنظومة العنقودية المحددة لإدخالك في قائمة العناوين البريدية.</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1800" dirty="0">
                <a:effectLst/>
                <a:latin typeface="Calibri" panose="020F0502020204030204" pitchFamily="34" charset="0"/>
                <a:ea typeface="Calibri" panose="020F0502020204030204" pitchFamily="34" charset="0"/>
                <a:cs typeface="Arial" panose="020B0604020202020204" pitchFamily="34" charset="0"/>
              </a:rPr>
              <a:t>2 . لك الحق وأنت العامل المحلي/الوطني في انتهاز الفرص لأداء أدوار قيادية وقيادية مساعدة على الصعيدين الوطني وما دون الوطني. يفترض بالقيادة الإنسانية أن تكون دامجة وممثلة ومتوازنة جندريا وخاضعة للمساءلة وداعمة للمجموعة الإنسانية بأكملها. يجدر بالعاملين المحليين / الوطنيين أن يتمتعوا بفرص منصفة مع العاملين الدوليين وبين أقرانهم، (أي بما في ذلك المجموعات ضعيفة التمثيل كالجمعيات التي تقودها النساء أو الشباب أو أفراد من الأقليات) للقيام بأدوار قيادية وقيادية مساعدة على الصعيدين الوطني وما دون الوطني، بما في ذلك جزء من المجموعات الاستشارية الاستراتيجية وآليات التنسيق. السبيل إلى القيام بالعمل: على سبيل المثال، دع قيادة التنسيق تعلم باهتمامك بأداء دور قيادي أو قيادي مساعد بغية المساهمة بخبرتك وبفهمه السياقي، وسل عن كيفية مساعدتهم في لك في إنجاز هذه المهمة. كذلك يمكن لك مطالبة قيادة التنسيق بمناصرة وصولك  إلى التمويل المباشر لتغطية </a:t>
            </a:r>
            <a:r>
              <a:rPr lang="ar-SA" sz="1800" dirty="0">
                <a:effectLst/>
                <a:latin typeface="Calibri" panose="020F0502020204030204" pitchFamily="34" charset="0"/>
                <a:ea typeface="Calibri" panose="020F0502020204030204" pitchFamily="34" charset="0"/>
                <a:cs typeface="Arial" panose="020B0604020202020204" pitchFamily="34" charset="0"/>
              </a:rPr>
              <a:t>تكليفات</a:t>
            </a:r>
            <a:r>
              <a:rPr lang="ar-LB" sz="1800" dirty="0">
                <a:effectLst/>
                <a:latin typeface="Calibri" panose="020F0502020204030204" pitchFamily="34" charset="0"/>
                <a:ea typeface="Calibri" panose="020F0502020204030204" pitchFamily="34" charset="0"/>
                <a:cs typeface="Arial" panose="020B0604020202020204" pitchFamily="34" charset="0"/>
              </a:rPr>
              <a:t> اطلاعك بأدوار قيادية في التنسيق.</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1800" dirty="0">
                <a:effectLst/>
                <a:latin typeface="Calibri" panose="020F0502020204030204" pitchFamily="34" charset="0"/>
                <a:ea typeface="Calibri" panose="020F0502020204030204" pitchFamily="34" charset="0"/>
                <a:cs typeface="Arial" panose="020B0604020202020204" pitchFamily="34" charset="0"/>
              </a:rPr>
              <a:t>3 .لك الحق وأنت العامل المحلي/الوطني في الانضمام إلى اجتماعات التنسيق (والحصول على المواد) بلغة تتيح لك المشاركة بصورة تامة، على أن تعقَد (إما حضوريا وإما افتراضيا) في مواقع مؤهلة ومقبولة لديك. ويجوز للاجتماعات، بالاعتماد على السياق، أن تعقَد باللغة المحلية / ذات الصلة المناسبة أو مع توفير الترجمة الفورية. كذلك ينبغي تزويدك بالمواصلات والدعم اللوجستي حيثما دعت الحاجة، ولا بد من التفكير في الأوضاع الأمنية أو الظروف المحلية الأخرى التي قد تؤثر في قدرتك على الحضور. عند عقد الاجتماعات عن بعد، ينبغي توفير المساندة لك للحصول على اتصال فوري على الشبكة العنكبوتية. يجوز لك الوصول إلى المعلومات ومحاضر الاجتماعات من بلادك أو منظومتك العنقودية مثلا من</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en-US" sz="1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3"/>
              </a:rPr>
              <a:t>www.humanitarianresponse.info</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1800" dirty="0">
                <a:effectLst/>
                <a:latin typeface="Calibri" panose="020F0502020204030204" pitchFamily="34" charset="0"/>
                <a:ea typeface="Calibri" panose="020F0502020204030204" pitchFamily="34" charset="0"/>
                <a:cs typeface="Arial" panose="020B0604020202020204" pitchFamily="34" charset="0"/>
              </a:rPr>
              <a:t>باختيارك بلادك تحت عنوان "العمليات "ثم اختيار القطاع على الجانب الأيسر (في اللغات الأوروبية)، أو عبر الاتصال بمنسق المنظومة العنقودية. السبيل إلى القيام بالعمل: على سبيل المثال، اطلب إلى المنسق توفير المعلومات بلغة مناسبة لك أو توفير ترجمة فورية للسماح لك بالمشاركة بصورة تامة. كذلك يجوز لك أن تطلب إلى المنسق عقد الاجتماعات في مواقع وأوقات تتيح لك الحضور.</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1800" dirty="0">
                <a:effectLst/>
                <a:latin typeface="Calibri" panose="020F0502020204030204" pitchFamily="34" charset="0"/>
                <a:ea typeface="Calibri" panose="020F0502020204030204" pitchFamily="34" charset="0"/>
                <a:cs typeface="Arial" panose="020B0604020202020204" pitchFamily="34" charset="0"/>
              </a:rPr>
              <a:t>4 . لك الحق وأنت العامل المحلي/الوطني بالبروز والاعتراف بمساهماتك في الاستجابة الإنسانية. يشمل هذا التوعية بمساهماتك في الاستجابة الإنسانية (بما في ذلك الصعوبات التي تجابهك وفرصك وآرائك)، وجمع الأموال والحصول على التقدير لعملك. وكما هي الحال مع العاملين الإنسانيين الآخرين، يجدر بالعاملين المحليين/الوطنيين التفكير في أمن موظفيهم وعامليهم والوصول إلى برامجهم عند طلب البروز والاعتراف. السبيل إلى القيام بالمهمة:  على سبيل المثال، الطلب إلى أعضاء مجموعة التنسيق إيجاد فرص أمامك للتفاعل مباشرة مع المانحين داخل البلاد لزيادة بروزك. كذلك اطلب الإشارة بصراحة ووضوح إلى دور جمعيتك/منظمتك المحلية/الوطنية في الإعلانات والتقارير العامة العلنية.</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ar-LB" dirty="0"/>
              <a:t>المصدر:</a:t>
            </a:r>
            <a:endParaRPr lang="en-US" dirty="0"/>
          </a:p>
          <a:p>
            <a:r>
              <a:rPr lang="en-US" dirty="0"/>
              <a:t>Source: https://resource-centre-uploads.s3.amazonaws.com/uploads/Localization-humanitarian-action-toolkit-Pilot-version.pdf </a:t>
            </a:r>
          </a:p>
        </p:txBody>
      </p:sp>
      <p:sp>
        <p:nvSpPr>
          <p:cNvPr id="4" name="Slide Number Placeholder 3"/>
          <p:cNvSpPr>
            <a:spLocks noGrp="1"/>
          </p:cNvSpPr>
          <p:nvPr>
            <p:ph type="sldNum" sz="quarter" idx="5"/>
          </p:nvPr>
        </p:nvSpPr>
        <p:spPr/>
        <p:txBody>
          <a:bodyPr/>
          <a:lstStyle/>
          <a:p>
            <a:fld id="{BB709338-A3A3-4F6B-84E5-CB91CF26B0E5}" type="slidenum">
              <a:rPr lang="en-GB" smtClean="0"/>
              <a:t>41</a:t>
            </a:fld>
            <a:endParaRPr lang="en-GB" dirty="0"/>
          </a:p>
        </p:txBody>
      </p:sp>
    </p:spTree>
    <p:extLst>
      <p:ext uri="{BB962C8B-B14F-4D97-AF65-F5344CB8AC3E}">
        <p14:creationId xmlns:p14="http://schemas.microsoft.com/office/powerpoint/2010/main" val="37579974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r">
              <a:lnSpc>
                <a:spcPct val="115000"/>
              </a:lnSpc>
              <a:spcBef>
                <a:spcPts val="0"/>
              </a:spcBef>
              <a:spcAft>
                <a:spcPts val="1000"/>
              </a:spcAft>
            </a:pPr>
            <a:r>
              <a:rPr lang="ar-LB" sz="1800" dirty="0">
                <a:effectLst/>
                <a:latin typeface="Calibri" panose="020F0502020204030204" pitchFamily="34" charset="0"/>
                <a:ea typeface="Calibri" panose="020F0502020204030204" pitchFamily="34" charset="0"/>
                <a:cs typeface="Arial" panose="020B0604020202020204" pitchFamily="34" charset="0"/>
              </a:rPr>
              <a:t>1 . لك الحق وأنت العامل المحلي/الوطني في المشاركة في بنى التنسيق الدولية وهيكلياتها، حيث يظهر العاملون الدوليون حساسية تجاه المخاطر المحتمل أن تسفر عنها مشاركتكم. تماشيا مع ملاحظة الأمم المتحدة بخصوص حماية الحيز المدني وتشجيعه، يجدر بالعاملين الدوليين التركيز على مشاركة العاملين المحليين/الوطنيين في عمليات اللجنة الدائمة العاملة بين الوكالات، وتشجيع الحيز المدني، والأهم من ذلك حماية العاملين من المجتمع المدني. السبيل إلى القيام بالمهمة: على سبيل المثال، الطلب إلى قيادة التنسيق كي تعتمد تقويمات المخاطر والتدابير والإجراءات الأخرى الوقائية بغية التخفيف من التعرض للأذى أو خطر العمليات الانتقامية، واعتماد قنوات اتصال آمنة. ولك الحق وأنت العامل المحلي/الوطني في المشاركة في بنى التنسيق الإنساني، حيث تقوم العلاقات بين المنظمات والجمعيات على أساس تبادل الاحترام والثقة ومبادئ الشراكة. كما تلقى مسؤولية تشجيع وترويج ثقافة الشراكة المبدئية (أي المساواة والشفافية والمقاربة الموجهة نحو النتائج والمسؤولية والتكامل) على</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Arial" panose="020B0604020202020204" pitchFamily="34" charset="0"/>
              </a:rPr>
              <a:t>https://www.icvanetwork.org/principlespartnership-statement</a:t>
            </a:r>
          </a:p>
          <a:p>
            <a:pPr marL="0" marR="0" algn="r">
              <a:lnSpc>
                <a:spcPct val="115000"/>
              </a:lnSpc>
              <a:spcBef>
                <a:spcPts val="0"/>
              </a:spcBef>
              <a:spcAft>
                <a:spcPts val="1000"/>
              </a:spcAft>
            </a:pPr>
            <a:r>
              <a:rPr lang="ar-LB" sz="1800" dirty="0">
                <a:effectLst/>
                <a:latin typeface="Calibri" panose="020F0502020204030204" pitchFamily="34" charset="0"/>
                <a:ea typeface="Calibri" panose="020F0502020204030204" pitchFamily="34" charset="0"/>
                <a:cs typeface="Arial" panose="020B0604020202020204" pitchFamily="34" charset="0"/>
              </a:rPr>
              <a:t>المنسقين سواء بطرق تفاعلهم مع الأعضاء في مجموعاتهم التنسيقية، وفي الطرق التي يتفاعل الأعضاء فيها مع بعضهم. السبيل إلى القيام بالمهمة: على سبيل المثال، اطلب أن تقوم قيادة التنسيق على أساس منتظم ودوري بتقويم طريقة اختبار جميع الأعضاء بيئة فريق التنسيق.</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1800" dirty="0">
                <a:effectLst/>
                <a:latin typeface="Calibri" panose="020F0502020204030204" pitchFamily="34" charset="0"/>
                <a:ea typeface="Calibri" panose="020F0502020204030204" pitchFamily="34" charset="0"/>
                <a:cs typeface="Arial" panose="020B0604020202020204" pitchFamily="34" charset="0"/>
              </a:rPr>
              <a:t>2. لك الحق وأنت العامل المحلي/الوطني في بنى / هيكليات التنسيق الإنساني الخالية من مظاهر عدم المساواة الجندرية والعرقية. على أن لا يغيب عن البال أن الاختلالات في ميزان القوى والانحيازات غير الواعية قد تؤثر في تركيبة البنى التنسيقية، وعلى الأعضاء وميسري مجموعات التنسيق اتخاذ الخطوات لإيجاد بيئة ممكِّنة للعاملين المحليين/الوطنيين حتى يشاركوا ويسهموا في صنع القرارات داخل بنى التنسيق وتيسير الانهماك المنهجي والفعال. يشمل ذلك تشكيل تحالفات مع الجمعيات المحلية الصغيرة (كالجمعيات النسائية المحلية)، ليس فقط بصفة شركاء محليين منفذين ولكن بصفة عاملين إنسانيين لهم القدرة على تنظيم أجنداتهم ضمن بنى التنسيق الإنساني المهيمنة. وتتحمل قيادة التنسيق مسؤولية الاعتراض واتخاذ التدابير الضرورية تجاوبا مع المواقف الاستعمارية والعنصرية في اجتماعات التنسيق وعملياته. السبيل إلى إنجاز المهمة: على سبيل المثال، الطلب إلى قيادة التنسيق كي تجري دوريا تمارين توعية بشأن إدماج التنوع. شجع أيضا قيادة التنسيق حتى تطور سياسة صفر تسامح مع سياسة التمييز على أساس الجنس الجندر أو العرق أو أي عامل تنوع آخر.</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1800" dirty="0">
                <a:effectLst/>
                <a:latin typeface="Calibri" panose="020F0502020204030204" pitchFamily="34" charset="0"/>
                <a:ea typeface="Calibri" panose="020F0502020204030204" pitchFamily="34" charset="0"/>
                <a:cs typeface="Arial" panose="020B0604020202020204" pitchFamily="34" charset="0"/>
              </a:rPr>
              <a:t>3 لك الحق وأنت العامل المحلي/الوطني في العمل على تقوية الطاقات المؤسسية والتقنية بهدف الانخراط بنجاعة ضمن بنى التنسيق الإنساني. يفترض بتعزيز القدرات والطاقات أن يتسم بطول المدى، ويشمل الاحتياجات الفردية والتنظيمية المؤسسية وطرق التعلم الملائمة محليا. السبيل إلى إنجاز المهمة: على سبيل المثال، يجب التفكير في ما يحتمل أن تكون عليه الميادين ذات الأولوية بخصوص تقوية القدرات التقنية والمؤسسية لجمعيتكم، ومقاربة أعضاء فريق التنسيق الآخرين لتطوير اتفاقات شراكة تشمل التزامات بتقوية القدرة وتعزيزها.</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1800" dirty="0">
                <a:effectLst/>
                <a:latin typeface="Calibri" panose="020F0502020204030204" pitchFamily="34" charset="0"/>
                <a:ea typeface="Calibri" panose="020F0502020204030204" pitchFamily="34" charset="0"/>
                <a:cs typeface="Arial" panose="020B0604020202020204" pitchFamily="34" charset="0"/>
              </a:rPr>
              <a:t>4 لك الحق وأنت العامل المحلي/الوطني في المشاركة في التنسيق الإنساني مع العاملين الدوليين المستعدين لمعالجة الفجوات في قدراتهم. ويجدر بفرصة تعزيز القدرات وتقويتها أن تكون متبادلة وتشمل التعلم المشترك والمتبادل، التعلم في الاتجاهين، وعمليات تبادل القدرات في الاتجاهين لتعهد الجودة والاستجابة الإنسانية المناسبة محليا التي توفر الدعم للطواعية أو المرونة بعيدة المدى. السبيل إلى إنجاز المهمة: اقتراح اشتراك أعضاء مجموعة التنسيق في عمليات تقويم القدرات المتبادلة لفهم أين يمكن للعاملين المحليين/الوطنيين والدوليين أن يتعلموا من بعضهم، وطلب التزام العاملين الدوليين في الاستثمار في التصدي للفجوات المحددة.</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1800" dirty="0">
                <a:effectLst/>
                <a:latin typeface="Calibri" panose="020F0502020204030204" pitchFamily="34"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l">
              <a:lnSpc>
                <a:spcPct val="115000"/>
              </a:lnSpc>
              <a:spcBef>
                <a:spcPts val="0"/>
              </a:spcBef>
              <a:spcAft>
                <a:spcPts val="1000"/>
              </a:spcAft>
            </a:pPr>
            <a:r>
              <a:rPr lang="ar-LB" sz="1800" dirty="0">
                <a:effectLst/>
                <a:latin typeface="Calibri" panose="020F0502020204030204" pitchFamily="34" charset="0"/>
                <a:ea typeface="Calibri" panose="020F0502020204030204" pitchFamily="34" charset="0"/>
                <a:cs typeface="Arial" panose="020B0604020202020204" pitchFamily="34" charset="0"/>
              </a:rPr>
              <a:t> المصدر: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dirty="0"/>
              <a:t>Source: https://resource-centre-uploads.s3.amazonaws.com/uploads/Localization-humanitarian-action-toolkit-Pilot-version.pdf </a:t>
            </a:r>
          </a:p>
        </p:txBody>
      </p:sp>
      <p:sp>
        <p:nvSpPr>
          <p:cNvPr id="4" name="Slide Number Placeholder 3"/>
          <p:cNvSpPr>
            <a:spLocks noGrp="1"/>
          </p:cNvSpPr>
          <p:nvPr>
            <p:ph type="sldNum" sz="quarter" idx="5"/>
          </p:nvPr>
        </p:nvSpPr>
        <p:spPr/>
        <p:txBody>
          <a:bodyPr/>
          <a:lstStyle/>
          <a:p>
            <a:fld id="{BB709338-A3A3-4F6B-84E5-CB91CF26B0E5}" type="slidenum">
              <a:rPr lang="en-GB" smtClean="0"/>
              <a:t>42</a:t>
            </a:fld>
            <a:endParaRPr lang="en-GB" dirty="0"/>
          </a:p>
        </p:txBody>
      </p:sp>
    </p:spTree>
    <p:extLst>
      <p:ext uri="{BB962C8B-B14F-4D97-AF65-F5344CB8AC3E}">
        <p14:creationId xmlns:p14="http://schemas.microsoft.com/office/powerpoint/2010/main" val="31450963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lgn="r">
              <a:lnSpc>
                <a:spcPct val="115000"/>
              </a:lnSpc>
              <a:spcBef>
                <a:spcPts val="0"/>
              </a:spcBef>
              <a:spcAft>
                <a:spcPts val="1000"/>
              </a:spcAft>
            </a:pPr>
            <a:r>
              <a:rPr lang="ar-LB" sz="1800" dirty="0">
                <a:effectLst/>
                <a:latin typeface="Calibri" panose="020F0502020204030204" pitchFamily="34" charset="0"/>
                <a:ea typeface="Calibri" panose="020F0502020204030204" pitchFamily="34" charset="0"/>
                <a:cs typeface="Arial" panose="020B0604020202020204" pitchFamily="34" charset="0"/>
              </a:rPr>
              <a:t>ملاحظات: الرجاء مطالعة النص البديل سهل الارتياد كليا من قبل الجميع – والتحقق من أن جميع </a:t>
            </a:r>
            <a:r>
              <a:rPr lang="ar-SA" sz="1800" dirty="0">
                <a:effectLst/>
                <a:latin typeface="Calibri" panose="020F0502020204030204" pitchFamily="34" charset="0"/>
                <a:ea typeface="Calibri" panose="020F0502020204030204" pitchFamily="34" charset="0"/>
                <a:cs typeface="Arial" panose="020B0604020202020204" pitchFamily="34" charset="0"/>
              </a:rPr>
              <a:t>ألفاظ الاختصارات </a:t>
            </a:r>
            <a:r>
              <a:rPr lang="ar-LB" sz="1800" dirty="0">
                <a:effectLst/>
                <a:latin typeface="Calibri" panose="020F0502020204030204" pitchFamily="34" charset="0"/>
                <a:ea typeface="Calibri" panose="020F0502020204030204" pitchFamily="34" charset="0"/>
                <a:cs typeface="Arial" panose="020B0604020202020204" pitchFamily="34" charset="0"/>
              </a:rPr>
              <a:t>مثل فاو (منظمة الأغذية والزراعة) مشروحة. ويجدر بمجموعة الإعاقة المرجعية أن تنتج مسردا للألفاظ الأساسية </a:t>
            </a:r>
            <a:r>
              <a:rPr lang="ar-SA" sz="1800" dirty="0">
                <a:effectLst/>
                <a:latin typeface="Calibri" panose="020F0502020204030204" pitchFamily="34" charset="0"/>
                <a:ea typeface="Calibri" panose="020F0502020204030204" pitchFamily="34" charset="0"/>
                <a:cs typeface="Arial" panose="020B0604020202020204" pitchFamily="34" charset="0"/>
              </a:rPr>
              <a:t>والاختصارات </a:t>
            </a:r>
            <a:r>
              <a:rPr lang="ar-LB" sz="1800" dirty="0">
                <a:effectLst/>
                <a:latin typeface="Calibri" panose="020F0502020204030204" pitchFamily="34" charset="0"/>
                <a:ea typeface="Calibri" panose="020F0502020204030204" pitchFamily="34" charset="0"/>
                <a:cs typeface="Arial" panose="020B0604020202020204" pitchFamily="34" charset="0"/>
              </a:rPr>
              <a:t>—والتعابير الأساسية المفتاحية في اللغات المحلية—المفترض تشاركها مع المشاركين في الجلسة قبل للمساعدة على الفهم ومساندتهم بالمزيد من الوقت لطرح الأسئلة.</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1800" dirty="0">
                <a:effectLst/>
                <a:latin typeface="Calibri" panose="020F0502020204030204" pitchFamily="34" charset="0"/>
                <a:ea typeface="Calibri" panose="020F0502020204030204" pitchFamily="34" charset="0"/>
                <a:cs typeface="Arial" panose="020B0604020202020204" pitchFamily="34" charset="0"/>
              </a:rPr>
              <a:t>صورة المنظومة العنقودية. في الوسط منسق الإغاثة الإنسانية في حالات الطوارئ. حوله دائرة مع 11 عنقودا—تنسيق المخيمات وإدارتها بقيادة منظمة الهجرة الدولية ومفوضية اللاجئين العليا، والتعافي الباكر بقيادة برنامج الأمم المتحدة الإنمائي، والتعليم بقيادة اليونيسيف وغوث الأطفال، والاتصالات في حالات الطوارئ بقيادة برنامج الغذاء العالمي، والأمن الغذائي بقيادة برنامج الغذاء العالمي ومنظمة الأغذية والزراعة، والصحة بقيادة منظمة الصحة العالمية، واللوجستيات بقيادة برنامج الغذاء العالمي، والتغذية بقيادة اليونيسيف، والحماية بقيادة مفوضية اللاجئين العليا، والمأوى بقيادة الاتحاد الدولي للصليب والهلال الأحمر ومفوضية اللاجئين العليا، والمياه والصرف الصحي والنظافة الشخصية بقيادة اليونيسيف. وحول الدائرة نصف دائرة يتكون من الوقاية، والتهدئة، والاستعداد والاستجابة للكوارث والتعافي وإعادة البناء. الاستعداد، والكوارث والاستجابة والتعافي مكتوبة جميعها بالأحمر الوردي، أي اللون نفسه للمنسق الإنساني في الوسط لإظهار أن هذه هي المراحل الأربع التي يتحمل مسؤوليتها فريق التنسيق الإنساني القطري.</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1800" dirty="0">
                <a:effectLst/>
                <a:latin typeface="Calibri" panose="020F0502020204030204" pitchFamily="34" charset="0"/>
                <a:ea typeface="Calibri" panose="020F0502020204030204" pitchFamily="34" charset="0"/>
                <a:cs typeface="Arial" panose="020B0604020202020204" pitchFamily="34" charset="0"/>
              </a:rPr>
              <a:t>من المهم للمنسق ملاحظة أن العناقيد هي مجموعات قطاعية القاعدة من المنظمات الإنسانية وغير الإنسانية من وكالات الأمم المتحدة وغيرها التي تعمل معا لتنسيق الجهود للاستجابة بكفاية مع إحدى الأزمات الإنسانية.</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1800" dirty="0">
                <a:effectLst/>
                <a:latin typeface="Calibri" panose="020F0502020204030204" pitchFamily="34" charset="0"/>
                <a:ea typeface="Calibri" panose="020F0502020204030204" pitchFamily="34" charset="0"/>
                <a:cs typeface="Arial" panose="020B0604020202020204" pitchFamily="34" charset="0"/>
              </a:rPr>
              <a:t>توجد العناقيد على الصعيدين الدولي والقطري.</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1800" dirty="0">
                <a:effectLst/>
                <a:latin typeface="Calibri" panose="020F0502020204030204" pitchFamily="34" charset="0"/>
                <a:ea typeface="Calibri" panose="020F0502020204030204" pitchFamily="34" charset="0"/>
                <a:cs typeface="Arial" panose="020B0604020202020204" pitchFamily="34" charset="0"/>
              </a:rPr>
              <a:t>تتحمل العناقيد الدولية مسؤولية رسم وتحديد المعايير والسياسات؛ بناء الاستجابة للقدرات والدعم العمليات تتحمل العناقيد على الصعيد القطري مسؤولية لتنسيق الاستجابات لحالات الطوارئ في البلاد</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1800" dirty="0">
                <a:effectLst/>
                <a:latin typeface="Calibri" panose="020F0502020204030204" pitchFamily="34" charset="0"/>
                <a:ea typeface="Calibri" panose="020F0502020204030204" pitchFamily="34" charset="0"/>
                <a:cs typeface="Arial" panose="020B0604020202020204" pitchFamily="34" charset="0"/>
              </a:rPr>
              <a:t>تهدف العناقيد إلى جعل العمل الإنساني أحسن تنظيما وأشد خضوعا للمساءلة من قبل السكان المتضررين</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1800" dirty="0">
                <a:effectLst/>
                <a:latin typeface="Calibri" panose="020F0502020204030204" pitchFamily="34" charset="0"/>
                <a:ea typeface="Calibri" panose="020F0502020204030204" pitchFamily="34" charset="0"/>
                <a:cs typeface="Arial" panose="020B0604020202020204" pitchFamily="34" charset="0"/>
              </a:rPr>
              <a:t>يعتمد تفعيل العناقيد وتنشيطها في زمن الأزمات.</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1800" dirty="0">
                <a:effectLst/>
                <a:latin typeface="Calibri" panose="020F0502020204030204" pitchFamily="34"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57" name="Google Shape;35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43</a:t>
            </a:fld>
            <a:endParaRPr kumimoji="0"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6423735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LB" sz="1800" dirty="0">
                <a:effectLst/>
                <a:latin typeface="Calibri" panose="020F0502020204030204" pitchFamily="34" charset="0"/>
                <a:ea typeface="Calibri" panose="020F0502020204030204" pitchFamily="34" charset="0"/>
                <a:cs typeface="Arial" panose="020B0604020202020204" pitchFamily="34" charset="0"/>
              </a:rPr>
              <a:t>اضغط لإضافة الملاحظات</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indent="0" algn="r">
              <a:buFontTx/>
              <a:buNone/>
            </a:pPr>
            <a:endParaRPr lang="en-GB"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BB709338-A3A3-4F6B-84E5-CB91CF26B0E5}" type="slidenum">
              <a:rPr lang="en-GB" smtClean="0"/>
              <a:t>44</a:t>
            </a:fld>
            <a:endParaRPr lang="en-GB" dirty="0"/>
          </a:p>
        </p:txBody>
      </p:sp>
    </p:spTree>
    <p:extLst>
      <p:ext uri="{BB962C8B-B14F-4D97-AF65-F5344CB8AC3E}">
        <p14:creationId xmlns:p14="http://schemas.microsoft.com/office/powerpoint/2010/main" val="1630293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r">
              <a:lnSpc>
                <a:spcPct val="115000"/>
              </a:lnSpc>
              <a:spcBef>
                <a:spcPts val="0"/>
              </a:spcBef>
              <a:spcAft>
                <a:spcPts val="1000"/>
              </a:spcAft>
            </a:pPr>
            <a:r>
              <a:rPr lang="ar-LB" sz="1800" dirty="0">
                <a:effectLst/>
                <a:latin typeface="Calibri" panose="020F0502020204030204" pitchFamily="34" charset="0"/>
                <a:ea typeface="Calibri" panose="020F0502020204030204" pitchFamily="34" charset="0"/>
                <a:cs typeface="Arial" panose="020B0604020202020204" pitchFamily="34" charset="0"/>
              </a:rPr>
              <a:t>ملاحظات: الرجاء إضافة المزيد من الإرشاد والتوجيه والروابط بخصوص "إضفاء الطابع المحلي"</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B709338-A3A3-4F6B-84E5-CB91CF26B0E5}" type="slidenum">
              <a:rPr lang="en-GB" smtClean="0"/>
              <a:t>45</a:t>
            </a:fld>
            <a:endParaRPr lang="en-GB" dirty="0"/>
          </a:p>
        </p:txBody>
      </p:sp>
    </p:spTree>
    <p:extLst>
      <p:ext uri="{BB962C8B-B14F-4D97-AF65-F5344CB8AC3E}">
        <p14:creationId xmlns:p14="http://schemas.microsoft.com/office/powerpoint/2010/main" val="2078584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lgn="r">
              <a:lnSpc>
                <a:spcPct val="115000"/>
              </a:lnSpc>
              <a:spcBef>
                <a:spcPts val="0"/>
              </a:spcBef>
              <a:spcAft>
                <a:spcPts val="1000"/>
              </a:spcAft>
            </a:pPr>
            <a:r>
              <a:rPr lang="ar-LB" sz="1800" dirty="0">
                <a:effectLst/>
                <a:latin typeface="Calibri" panose="020F0502020204030204" pitchFamily="34" charset="0"/>
                <a:ea typeface="Calibri" panose="020F0502020204030204" pitchFamily="34" charset="0"/>
                <a:cs typeface="Arial" panose="020B0604020202020204" pitchFamily="34" charset="0"/>
              </a:rPr>
              <a:t>ملاحظات: الرجاء إضافة المزيد من الإرشاد والتوجيه والروابط بخصوص "إضفاء الطابع المحلي"</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57" name="Google Shape;35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46</a:t>
            </a:fld>
            <a:endParaRPr kumimoji="0"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6210973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r">
              <a:lnSpc>
                <a:spcPct val="115000"/>
              </a:lnSpc>
              <a:spcBef>
                <a:spcPts val="0"/>
              </a:spcBef>
              <a:spcAft>
                <a:spcPts val="1000"/>
              </a:spcAft>
            </a:pPr>
            <a:r>
              <a:rPr lang="ar-LB" sz="1800" b="1" dirty="0">
                <a:effectLst/>
                <a:latin typeface="Calibri" panose="020F0502020204030204" pitchFamily="34" charset="0"/>
                <a:ea typeface="Calibri" panose="020F0502020204030204" pitchFamily="34" charset="0"/>
                <a:cs typeface="Arial" panose="020B0604020202020204" pitchFamily="34" charset="0"/>
              </a:rPr>
              <a:t>ملاحظات: </a:t>
            </a:r>
            <a:r>
              <a:rPr lang="ar-LB" sz="1800" dirty="0">
                <a:effectLst/>
                <a:latin typeface="Calibri" panose="020F0502020204030204" pitchFamily="34" charset="0"/>
                <a:ea typeface="Calibri" panose="020F0502020204030204" pitchFamily="34" charset="0"/>
                <a:cs typeface="Arial" panose="020B0604020202020204" pitchFamily="34" charset="0"/>
              </a:rPr>
              <a:t>استخدم هذه الشريحة كخاتمة ولتأكيد هذه الرسائل الأساسية</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BB709338-A3A3-4F6B-84E5-CB91CF26B0E5}" type="slidenum">
              <a:rPr lang="en-GB" smtClean="0"/>
              <a:t>47</a:t>
            </a:fld>
            <a:endParaRPr lang="en-GB" dirty="0"/>
          </a:p>
        </p:txBody>
      </p:sp>
    </p:spTree>
    <p:extLst>
      <p:ext uri="{BB962C8B-B14F-4D97-AF65-F5344CB8AC3E}">
        <p14:creationId xmlns:p14="http://schemas.microsoft.com/office/powerpoint/2010/main" val="8111637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r">
              <a:lnSpc>
                <a:spcPct val="115000"/>
              </a:lnSpc>
              <a:spcBef>
                <a:spcPts val="0"/>
              </a:spcBef>
              <a:spcAft>
                <a:spcPts val="1000"/>
              </a:spcAft>
            </a:pPr>
            <a:r>
              <a:rPr lang="ar-LB" sz="1800" dirty="0">
                <a:effectLst/>
                <a:latin typeface="Calibri" panose="020F0502020204030204" pitchFamily="34" charset="0"/>
                <a:ea typeface="Calibri" panose="020F0502020204030204" pitchFamily="34" charset="0"/>
                <a:cs typeface="Arial" panose="020B0604020202020204" pitchFamily="34" charset="0"/>
              </a:rPr>
              <a:t>شرائح مقتبسة من مفوضية اللاجئين التابعة للأمم المتحدة</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709338-A3A3-4F6B-84E5-CB91CF26B0E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54979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r">
              <a:lnSpc>
                <a:spcPct val="115000"/>
              </a:lnSpc>
              <a:spcBef>
                <a:spcPts val="0"/>
              </a:spcBef>
              <a:spcAft>
                <a:spcPts val="1000"/>
              </a:spcAft>
            </a:pPr>
            <a:r>
              <a:rPr lang="ar-LB" sz="1800" b="1" dirty="0">
                <a:effectLst/>
                <a:latin typeface="Calibri" panose="020F0502020204030204" pitchFamily="34" charset="0"/>
                <a:ea typeface="Calibri" panose="020F0502020204030204" pitchFamily="34" charset="0"/>
                <a:cs typeface="Arial" panose="020B0604020202020204" pitchFamily="34" charset="0"/>
              </a:rPr>
              <a:t>ملاحظات: يتيح نموذج تنسيق اللاجئين </a:t>
            </a:r>
            <a:r>
              <a:rPr lang="ar-LB" sz="1800" dirty="0">
                <a:effectLst/>
                <a:latin typeface="Calibri" panose="020F0502020204030204" pitchFamily="34" charset="0"/>
                <a:ea typeface="Calibri" panose="020F0502020204030204" pitchFamily="34" charset="0"/>
                <a:cs typeface="Arial" panose="020B0604020202020204" pitchFamily="34" charset="0"/>
              </a:rPr>
              <a:t>إطارا لقيادة عمليات رعاية اللاجئين وتنسيقها. ويشكل النموذج تعبيرا عن الواجب المشترك تجاه اللاجئين، وبيانا عن الرؤية الإنسانية المتكاملة والمسؤولية المتمايزة. وإلى جانب </a:t>
            </a:r>
            <a:r>
              <a:rPr lang="ar-LB" sz="1800" u="sng" dirty="0">
                <a:solidFill>
                  <a:srgbClr val="0070C0"/>
                </a:solidFill>
                <a:effectLst/>
                <a:latin typeface="Calibri" panose="020F0502020204030204" pitchFamily="34" charset="0"/>
                <a:ea typeface="Calibri" panose="020F0502020204030204" pitchFamily="34" charset="0"/>
                <a:cs typeface="Arial" panose="020B0604020202020204" pitchFamily="34" charset="0"/>
              </a:rPr>
              <a:t>الملاحظة المشتركة لمفوضية اللاجئين ومكتب تنسيق الشؤون الإنسانية حول الأوضاع المختلطة</a:t>
            </a:r>
            <a:r>
              <a:rPr lang="ar-LB" sz="1800" dirty="0">
                <a:effectLst/>
                <a:latin typeface="Calibri" panose="020F0502020204030204" pitchFamily="34" charset="0"/>
                <a:ea typeface="Calibri" panose="020F0502020204030204" pitchFamily="34" charset="0"/>
                <a:cs typeface="Arial" panose="020B0604020202020204" pitchFamily="34" charset="0"/>
              </a:rPr>
              <a:t>، نجد نموذج تنسيق اللاجئين يوفر الإطار والمبادئ التي من خلالها ينبغي مقاربة اللاجئين والأوضاع المختلطة.</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1800" dirty="0">
                <a:effectLst/>
                <a:latin typeface="Calibri" panose="020F0502020204030204" pitchFamily="34" charset="0"/>
                <a:ea typeface="Calibri" panose="020F0502020204030204" pitchFamily="34" charset="0"/>
                <a:cs typeface="Arial" panose="020B0604020202020204" pitchFamily="34" charset="0"/>
              </a:rPr>
              <a:t>يُعتبَر نموذج تنسيق اللاجئين قابلا للتطبيق </a:t>
            </a:r>
            <a:r>
              <a:rPr lang="ar-LB" sz="1800" b="1" dirty="0">
                <a:effectLst/>
                <a:latin typeface="Calibri" panose="020F0502020204030204" pitchFamily="34" charset="0"/>
                <a:ea typeface="Calibri" panose="020F0502020204030204" pitchFamily="34" charset="0"/>
                <a:cs typeface="Arial" panose="020B0604020202020204" pitchFamily="34" charset="0"/>
              </a:rPr>
              <a:t>في جميع أوضاع اللاجئين وعبر الاستجابة للّاجئين</a:t>
            </a:r>
            <a:r>
              <a:rPr lang="ar-LB" sz="1800" dirty="0">
                <a:effectLst/>
                <a:latin typeface="Calibri" panose="020F0502020204030204" pitchFamily="34" charset="0"/>
                <a:ea typeface="Calibri" panose="020F0502020204030204" pitchFamily="34" charset="0"/>
                <a:cs typeface="Arial" panose="020B0604020202020204" pitchFamily="34" charset="0"/>
              </a:rPr>
              <a:t>، سواء كانت حال الطوارئ مستجدة أم متمادية، وساء كان اللاجئون يعيشون في المخيمات، أو المناطق الريفية، أو المحيطات المدنية أم الأوضاع المختلطة أم المشتركة. وحسب السياق العملي وحجم الاستجابة وطولها، لعل بعض معالم نموذج تنسيق اللاجئين تعد أقل أو أكثر أهمية. وتبني الملاحظة المشتركة، وتزيد من تفصيل مبادئ نموذج تنسيق اللاجئين بالنسبة إلى الأوضاع المختلطة.</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1800" dirty="0">
                <a:effectLst/>
                <a:latin typeface="Calibri" panose="020F0502020204030204" pitchFamily="34" charset="0"/>
                <a:ea typeface="Calibri" panose="020F0502020204030204" pitchFamily="34" charset="0"/>
                <a:cs typeface="Arial" panose="020B0604020202020204" pitchFamily="34" charset="0"/>
              </a:rPr>
              <a:t>كما يعتبر </a:t>
            </a:r>
            <a:r>
              <a:rPr lang="ar-LB" sz="1800" b="1" dirty="0">
                <a:effectLst/>
                <a:latin typeface="Calibri" panose="020F0502020204030204" pitchFamily="34" charset="0"/>
                <a:ea typeface="Calibri" panose="020F0502020204030204" pitchFamily="34" charset="0"/>
                <a:cs typeface="Arial" panose="020B0604020202020204" pitchFamily="34" charset="0"/>
              </a:rPr>
              <a:t>نموذج تنسيق اللاجئين بطبيعته مستندا على تفويض مفوضية الأمم المتحدة لغوث اللاجئين.</a:t>
            </a:r>
            <a:r>
              <a:rPr lang="ar-LB" sz="1800" dirty="0">
                <a:effectLst/>
                <a:latin typeface="Calibri" panose="020F0502020204030204" pitchFamily="34" charset="0"/>
                <a:ea typeface="Calibri" panose="020F0502020204030204" pitchFamily="34" charset="0"/>
                <a:cs typeface="Arial" panose="020B0604020202020204" pitchFamily="34" charset="0"/>
              </a:rPr>
              <a:t> ويعد تنسيق الحماية والمعونة  والحلول الدولية متأصلا في تفويض المفوضية العليا ويستمد من مساءلة المفوض السامي لتأمين الحماية الدولية منذ أن يبيت الفرد لاجئا إلى حين عثوره على حل. وتعد مفوضية اللاجئين الوكالة القائدة فيما يتعلق بحماية اللاجئين، وتتحمل مسؤولية البحث عن حلول ضمن منظومة الأمم المتحدة بالتلازم مع مجموعة كبيرة من أصحاب الشأن والمصلحة. وقد قادت المفوضية وأدارت عمليات اللاجئين طوال عقود. إلا أنها لسنوات طويلة لم تعبر تفصيلا عن نموذج لتنسيق اللاجئين الذي وضع في اعتباره التغييرات في الخارطة الإنسانية. ويجعل نموذج تنسيق اللاجئين، الذي بات رسميا في العام 2013 وجرى تحديثه في العام 2019، مقاربة مفوضية اللاجئين التابعة للأمم المتحدة إلى التنسيق قابلا للتكهن بتوضيح الأدوار والمسؤوليات. وبعبارة أخرى، يعد </a:t>
            </a:r>
            <a:r>
              <a:rPr lang="ar-LB" sz="1800" b="1" dirty="0">
                <a:effectLst/>
                <a:latin typeface="Calibri" panose="020F0502020204030204" pitchFamily="34" charset="0"/>
                <a:ea typeface="Calibri" panose="020F0502020204030204" pitchFamily="34" charset="0"/>
                <a:cs typeface="Arial" panose="020B0604020202020204" pitchFamily="34" charset="0"/>
              </a:rPr>
              <a:t>الهدف جعل نموذج تنسيق اللاجئين دامجا وتعاونيا وقابلا للتنبؤ أو لتوقع خطواته.</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1800" b="1" dirty="0">
                <a:effectLst/>
                <a:latin typeface="Calibri" panose="020F0502020204030204" pitchFamily="34" charset="0"/>
                <a:ea typeface="Calibri" panose="020F0502020204030204" pitchFamily="34" charset="0"/>
                <a:cs typeface="Arial" panose="020B0604020202020204" pitchFamily="34" charset="0"/>
              </a:rPr>
              <a:t>تتحمل الدول بالدرجة الأولى مسؤولية حماية اللاجئين. </a:t>
            </a:r>
            <a:r>
              <a:rPr lang="ar-LB" sz="1800" dirty="0">
                <a:effectLst/>
                <a:latin typeface="Calibri" panose="020F0502020204030204" pitchFamily="34" charset="0"/>
                <a:ea typeface="Calibri" panose="020F0502020204030204" pitchFamily="34" charset="0"/>
                <a:cs typeface="Arial" panose="020B0604020202020204" pitchFamily="34" charset="0"/>
              </a:rPr>
              <a:t>ويتم تحديد تنسيق استجابة اللاجئين عن طريق قدرة الحكومة المضيفة ومقارباتها، ويستفيد من موارد اللاجئين والمجتمعات المستضيفة لهم. ويجوز لعوامل عدة أن تكبت القدرة على التخلص بصورة تامة من هذه المسؤولية. فثلثا اللاجئين يعيشون في دول منخفضة</a:t>
            </a:r>
            <a:r>
              <a:rPr lang="ar-SA" sz="1800" dirty="0">
                <a:effectLst/>
                <a:latin typeface="Calibri" panose="020F0502020204030204" pitchFamily="34" charset="0"/>
                <a:ea typeface="Calibri" panose="020F0502020204030204" pitchFamily="34" charset="0"/>
                <a:cs typeface="Arial" panose="020B0604020202020204" pitchFamily="34" charset="0"/>
              </a:rPr>
              <a:t> أو متوسطة</a:t>
            </a:r>
            <a:r>
              <a:rPr lang="ar-LB" sz="1800" dirty="0">
                <a:effectLst/>
                <a:latin typeface="Calibri" panose="020F0502020204030204" pitchFamily="34" charset="0"/>
                <a:ea typeface="Calibri" panose="020F0502020204030204" pitchFamily="34" charset="0"/>
                <a:cs typeface="Arial" panose="020B0604020202020204" pitchFamily="34" charset="0"/>
              </a:rPr>
              <a:t> الدخل تواجه تحديات اقتصادية وتنموية. ويشكل وفود أعداد كبيرة من اللاجئين ضغطا مرهقا على البنى التحتية والخدمات المنهكة أصلا. أضف أن المؤسسات في الكثير من الدول النامية ليست مجهزة ولا مؤهلة لكي تقوم بصورة مناسبة باستقبال أعداد كبيرة من اللاجئين أو حمايتهم أو الاستجابة للتحديات الناجمة عن توافدهم. لذلك صار إلى الاعتراف منذ وقت طويل بأن التعاون الدولي مطلوب لدعم الدول التي تستقبل اللاجئين.</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1800" b="1" dirty="0">
                <a:effectLst/>
                <a:latin typeface="Calibri" panose="020F0502020204030204" pitchFamily="34" charset="0"/>
                <a:ea typeface="Calibri" panose="020F0502020204030204" pitchFamily="34" charset="0"/>
                <a:cs typeface="Arial" panose="020B0604020202020204" pitchFamily="34" charset="0"/>
              </a:rPr>
              <a:t>على سبيل المثال، في أو</a:t>
            </a:r>
            <a:r>
              <a:rPr lang="ar-LB" sz="1800" dirty="0">
                <a:effectLst/>
                <a:latin typeface="Calibri" panose="020F0502020204030204" pitchFamily="34" charset="0"/>
                <a:ea typeface="Calibri" panose="020F0502020204030204" pitchFamily="34" charset="0"/>
                <a:cs typeface="Arial" panose="020B0604020202020204" pitchFamily="34" charset="0"/>
              </a:rPr>
              <a:t>	ضاع حال الطوارئ بتأثير اللجوء: دعما للحكومة</a:t>
            </a:r>
            <a:r>
              <a:rPr lang="ar-SA" sz="1800" dirty="0">
                <a:effectLst/>
                <a:latin typeface="Calibri" panose="020F0502020204030204" pitchFamily="34" charset="0"/>
                <a:ea typeface="Calibri" panose="020F0502020204030204" pitchFamily="34" charset="0"/>
                <a:cs typeface="Arial" panose="020B0604020202020204" pitchFamily="34" charset="0"/>
              </a:rPr>
              <a:t>.</a:t>
            </a:r>
          </a:p>
          <a:p>
            <a:pPr marL="0" marR="0" algn="r">
              <a:lnSpc>
                <a:spcPct val="115000"/>
              </a:lnSpc>
              <a:spcBef>
                <a:spcPts val="0"/>
              </a:spcBef>
              <a:spcAft>
                <a:spcPts val="1000"/>
              </a:spcAft>
            </a:pPr>
            <a:r>
              <a:rPr lang="ar-LB" sz="1800" b="1" dirty="0">
                <a:effectLst/>
                <a:latin typeface="Calibri" panose="020F0502020204030204" pitchFamily="34" charset="0"/>
                <a:ea typeface="Calibri" panose="020F0502020204030204" pitchFamily="34" charset="0"/>
                <a:cs typeface="Arial" panose="020B0604020202020204" pitchFamily="34" charset="0"/>
              </a:rPr>
              <a:t>إذا دعت الضرورة، </a:t>
            </a:r>
            <a:r>
              <a:rPr lang="ar-LB" sz="1800" dirty="0">
                <a:effectLst/>
                <a:latin typeface="Calibri" panose="020F0502020204030204" pitchFamily="34" charset="0"/>
                <a:ea typeface="Calibri" panose="020F0502020204030204" pitchFamily="34" charset="0"/>
                <a:cs typeface="Arial" panose="020B0604020202020204" pitchFamily="34" charset="0"/>
              </a:rPr>
              <a:t>يجدر بمفوضية اللاجئين الأممية إقامة هندسة كاملة لتنسيق اللاجئين تكفل المشاركة الكاملة للشركاء والحكومة على جميع المستويات والأصعدة</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1800" b="1" dirty="0">
                <a:effectLst/>
                <a:latin typeface="Calibri" panose="020F0502020204030204" pitchFamily="34" charset="0"/>
                <a:ea typeface="Calibri" panose="020F0502020204030204" pitchFamily="34" charset="0"/>
                <a:cs typeface="Arial" panose="020B0604020202020204" pitchFamily="34" charset="0"/>
              </a:rPr>
              <a:t>لا تشمل استجابة اللاجئين فقط عمليات مفوضية اللاجئين العليا، ولكن تلك التي يقوم بها الفاعلون/العاملون الآخرون المعنيون بالاستجابة</a:t>
            </a:r>
            <a:r>
              <a:rPr lang="ar-SA" sz="1800" b="1" dirty="0">
                <a:effectLst/>
                <a:latin typeface="Calibri" panose="020F0502020204030204" pitchFamily="34" charset="0"/>
                <a:ea typeface="Calibri" panose="020F0502020204030204" pitchFamily="34" charset="0"/>
                <a:cs typeface="Arial" panose="020B0604020202020204" pitchFamily="34" charset="0"/>
              </a:rPr>
              <a:t>.</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1800" dirty="0">
                <a:effectLst/>
                <a:latin typeface="Calibri" panose="020F0502020204030204" pitchFamily="34"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1800" dirty="0">
                <a:effectLst/>
                <a:latin typeface="Calibri" panose="020F0502020204030204" pitchFamily="34"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709338-A3A3-4F6B-84E5-CB91CF26B0E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075154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r">
              <a:lnSpc>
                <a:spcPct val="115000"/>
              </a:lnSpc>
              <a:spcBef>
                <a:spcPts val="0"/>
              </a:spcBef>
              <a:spcAft>
                <a:spcPts val="1000"/>
              </a:spcAft>
            </a:pPr>
            <a:r>
              <a:rPr lang="ar-LB" sz="1800" b="1" dirty="0">
                <a:effectLst/>
                <a:latin typeface="Calibri" panose="020F0502020204030204" pitchFamily="34" charset="0"/>
                <a:ea typeface="Calibri" panose="020F0502020204030204" pitchFamily="34" charset="0"/>
                <a:cs typeface="Arial" panose="020B0604020202020204" pitchFamily="34" charset="0"/>
              </a:rPr>
              <a:t>ملاحظات: </a:t>
            </a:r>
            <a:r>
              <a:rPr lang="ar-LB" sz="1800" dirty="0">
                <a:effectLst/>
                <a:latin typeface="Calibri" panose="020F0502020204030204" pitchFamily="34" charset="0"/>
                <a:ea typeface="Calibri" panose="020F0502020204030204" pitchFamily="34" charset="0"/>
                <a:cs typeface="Arial" panose="020B0604020202020204" pitchFamily="34" charset="0"/>
              </a:rPr>
              <a:t>تولت مفوضية اللاجئين العليا طوال سنوات مسؤوليات القيادة والتنسيق في أوضاع اللاجئين، تماشيا مع تحمل المسؤوليات المفوضية. تنعكس هذه في نموذج تنسيق اللاجئين المعتمد في العام 2013، المصمم لكفالة التنسيق الدامج والشفاف والخاضع للمساءلة والممكن التنبؤ به في التجاوب مع أوضاع اللاجئين.</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1800" dirty="0">
                <a:effectLst/>
                <a:latin typeface="Calibri" panose="020F0502020204030204" pitchFamily="34" charset="0"/>
                <a:ea typeface="Calibri" panose="020F0502020204030204" pitchFamily="34" charset="0"/>
                <a:cs typeface="Arial" panose="020B0604020202020204" pitchFamily="34" charset="0"/>
              </a:rPr>
              <a:t>خطة الاستجابة للّاجئين أداة تخطيط وتنسيق بين الوكالات التي تقودها مفوضية اللاجئين التابعة للأمم المتحدة للتعامل مع أوضاع اللاجئين المعقدة أو واسعة النطاق، وتساهم في تطبيق نموذج تنسيق اللاجئين في سياقات متعددة. وتفصل خطة الاستجابة للّاجئين أولويات الحماية والحلول، وتصف احتياجات اللاجئين، والمجتمعات المضيفة، والأشخاص الآخرين ذوي الشأن المهمين، وتبين كيف وبواسطة من يصار إلى تلبية هذه الاحتياجات، وتحدد المتطلبات المالية لجميع العاملين الإنسانيين والتنمويين المعنيين.</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1800" dirty="0">
                <a:effectLst/>
                <a:latin typeface="Calibri" panose="020F0502020204030204" pitchFamily="34" charset="0"/>
                <a:ea typeface="Calibri" panose="020F0502020204030204" pitchFamily="34" charset="0"/>
                <a:cs typeface="Arial" panose="020B0604020202020204" pitchFamily="34" charset="0"/>
              </a:rPr>
              <a:t>تشكل خطط الاستجابة للّاجئين ركنا من أركان نموذج تنسيق اللاجئين.</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1800" dirty="0">
                <a:effectLst/>
                <a:latin typeface="Calibri" panose="020F0502020204030204" pitchFamily="34" charset="0"/>
                <a:ea typeface="Calibri" panose="020F0502020204030204" pitchFamily="34" charset="0"/>
                <a:cs typeface="Arial" panose="020B0604020202020204" pitchFamily="34" charset="0"/>
              </a:rPr>
              <a:t>تقود مفوضية غوث اللاجئين العليا تنسيق الاستجابة للّاجئين، بما في ذلك ضمن إطار إصلاح الأمم المتحدة</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1800" dirty="0">
                <a:effectLst/>
                <a:latin typeface="Calibri" panose="020F0502020204030204" pitchFamily="34" charset="0"/>
                <a:ea typeface="Calibri" panose="020F0502020204030204" pitchFamily="34" charset="0"/>
                <a:cs typeface="Arial" panose="020B0604020202020204" pitchFamily="34" charset="0"/>
              </a:rPr>
              <a:t>تعترف بأن ترتيبات التنسيق يمكن أن تكون محددة بالسياق</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1800" dirty="0">
                <a:effectLst/>
                <a:latin typeface="Calibri" panose="020F0502020204030204" pitchFamily="34"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1800" dirty="0">
                <a:effectLst/>
                <a:latin typeface="Calibri" panose="020F0502020204030204" pitchFamily="34" charset="0"/>
                <a:ea typeface="Calibri" panose="020F0502020204030204" pitchFamily="34" charset="0"/>
                <a:cs typeface="Arial" panose="020B0604020202020204" pitchFamily="34" charset="0"/>
              </a:rPr>
              <a:t>عمليا، حيث تسجل تحركات كبرى للّاجئين، ينسق ممثل مفوضية اللاجئين العليا مع الشركاء من الأمم المتحدة والمنظمات غير الحكومية بينما تعد </a:t>
            </a:r>
            <a:r>
              <a:rPr lang="ar-LB" sz="1800" b="1" dirty="0">
                <a:effectLst/>
                <a:latin typeface="Calibri" panose="020F0502020204030204" pitchFamily="34" charset="0"/>
                <a:ea typeface="Calibri" panose="020F0502020204030204" pitchFamily="34" charset="0"/>
                <a:cs typeface="Arial" panose="020B0604020202020204" pitchFamily="34" charset="0"/>
              </a:rPr>
              <a:t>خطة استجابة اللّاجئين </a:t>
            </a:r>
            <a:r>
              <a:rPr lang="ar-LB" sz="1800" dirty="0">
                <a:effectLst/>
                <a:latin typeface="Calibri" panose="020F0502020204030204" pitchFamily="34" charset="0"/>
                <a:ea typeface="Calibri" panose="020F0502020204030204" pitchFamily="34" charset="0"/>
                <a:cs typeface="Arial" panose="020B0604020202020204" pitchFamily="34" charset="0"/>
              </a:rPr>
              <a:t>تشكل أداة مناصرة ومدافعة يوتم استعمالها لجمع الموارد. وخطط الاستجابة هي </a:t>
            </a:r>
            <a:r>
              <a:rPr lang="ar-LB" sz="1800" b="1" dirty="0">
                <a:effectLst/>
                <a:latin typeface="Calibri" panose="020F0502020204030204" pitchFamily="34" charset="0"/>
                <a:ea typeface="Calibri" panose="020F0502020204030204" pitchFamily="34" charset="0"/>
                <a:cs typeface="Arial" panose="020B0604020202020204" pitchFamily="34" charset="0"/>
              </a:rPr>
              <a:t>أداة تنسيق: وهي تشكل استراتيجية عامة مشتركة وتمنح الحكومات المضيفة والمانحين نظرة إجمالية شاملة عن الاستجابة المنسقة بين الوكالات، بما في ذلك متطلبات الموارد. </a:t>
            </a:r>
            <a:r>
              <a:rPr lang="ar-LB" sz="1800" dirty="0">
                <a:effectLst/>
                <a:latin typeface="Calibri" panose="020F0502020204030204" pitchFamily="34" charset="0"/>
                <a:ea typeface="Calibri" panose="020F0502020204030204" pitchFamily="34" charset="0"/>
                <a:cs typeface="Arial" panose="020B0604020202020204" pitchFamily="34" charset="0"/>
              </a:rPr>
              <a:t>وهي معلم رئيسي من نموذج تنسيق اللاجئين وتوفر الأداة التي من خلال تمكن ممارسة قيادة استجابة اللاجئين وتنسيقها.</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1800" dirty="0">
                <a:effectLst/>
                <a:latin typeface="Calibri" panose="020F0502020204030204" pitchFamily="34" charset="0"/>
                <a:ea typeface="Calibri" panose="020F0502020204030204" pitchFamily="34" charset="0"/>
                <a:cs typeface="Arial" panose="020B0604020202020204" pitchFamily="34" charset="0"/>
              </a:rPr>
              <a:t>على المستوى الإقليمي، يمكن للمفوض السامي تعيين </a:t>
            </a:r>
            <a:r>
              <a:rPr lang="ar-LB" sz="1800" b="1" dirty="0">
                <a:effectLst/>
                <a:latin typeface="Calibri" panose="020F0502020204030204" pitchFamily="34" charset="0"/>
                <a:ea typeface="Calibri" panose="020F0502020204030204" pitchFamily="34" charset="0"/>
                <a:cs typeface="Arial" panose="020B0604020202020204" pitchFamily="34" charset="0"/>
              </a:rPr>
              <a:t>منسقين إقليميين لشؤون اللاجئين </a:t>
            </a:r>
            <a:r>
              <a:rPr lang="ar-LB" sz="1800" dirty="0">
                <a:effectLst/>
                <a:latin typeface="Calibri" panose="020F0502020204030204" pitchFamily="34" charset="0"/>
                <a:ea typeface="Calibri" panose="020F0502020204030204" pitchFamily="34" charset="0"/>
                <a:cs typeface="Arial" panose="020B0604020202020204" pitchFamily="34" charset="0"/>
              </a:rPr>
              <a:t>لمعالجة وضع محدد من أوضاع اللاجئين ويقود إلى تطوير خطط الاستجابة الإقليمية للّاجئين وتنفيذها. يتم تطوير هذه بصورة مشتركة مع الشركاء على الصعيد الإقليمي.</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1800" dirty="0">
                <a:effectLst/>
                <a:latin typeface="Calibri" panose="020F0502020204030204" pitchFamily="34" charset="0"/>
                <a:ea typeface="Calibri" panose="020F0502020204030204" pitchFamily="34" charset="0"/>
                <a:cs typeface="Arial" panose="020B0604020202020204" pitchFamily="34" charset="0"/>
              </a:rPr>
              <a:t>باختصار، تلعب خطط الاستجابة للّاجئين دورا حاسما في</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1800" dirty="0">
                <a:effectLst/>
                <a:latin typeface="Calibri" panose="020F0502020204030204" pitchFamily="34" charset="0"/>
                <a:ea typeface="Calibri" panose="020F0502020204030204" pitchFamily="34" charset="0"/>
                <a:cs typeface="Arial" panose="020B0604020202020204" pitchFamily="34" charset="0"/>
              </a:rPr>
              <a:t>*تزويد الشركاء في الاستجابة للّاجئين بمنصة وأدوات لتنسيق استجابة منسقة بين الوكالات علاوة على إشراك شركاء جدد</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1800" dirty="0">
                <a:effectLst/>
                <a:latin typeface="Calibri" panose="020F0502020204030204" pitchFamily="34" charset="0"/>
                <a:ea typeface="Calibri" panose="020F0502020204030204" pitchFamily="34" charset="0"/>
                <a:cs typeface="Arial" panose="020B0604020202020204" pitchFamily="34" charset="0"/>
              </a:rPr>
              <a:t>*زيادة بروز صورة معونة اللاجئين بين الخطط العديدة بين الوكالات علاوة على تعزيز إدماج اللاجئين في خطط وسياسات التنمية الوطنية والمحلية</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1800" dirty="0">
                <a:effectLst/>
                <a:latin typeface="Calibri" panose="020F0502020204030204" pitchFamily="34" charset="0"/>
                <a:ea typeface="Calibri" panose="020F0502020204030204" pitchFamily="34" charset="0"/>
                <a:cs typeface="Arial" panose="020B0604020202020204" pitchFamily="34" charset="0"/>
              </a:rPr>
              <a:t>*تعبئة الموارد لمصلحة الشركاء</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1800" dirty="0">
                <a:effectLst/>
                <a:latin typeface="Calibri" panose="020F0502020204030204" pitchFamily="34" charset="0"/>
                <a:ea typeface="Calibri" panose="020F0502020204030204" pitchFamily="34" charset="0"/>
                <a:cs typeface="Arial" panose="020B0604020202020204" pitchFamily="34" charset="0"/>
              </a:rPr>
              <a:t>*تزويد الحكومة المضيفة بنظرة إجمالية شاملة عمن يقوم بكذا وكذا مع كفالة الرؤية المهيمنة والاشتراك والاشتغال المنسجم</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1800" dirty="0">
                <a:effectLst/>
                <a:latin typeface="Calibri" panose="020F0502020204030204" pitchFamily="34"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8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709338-A3A3-4F6B-84E5-CB91CF26B0E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1899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r">
              <a:lnSpc>
                <a:spcPct val="115000"/>
              </a:lnSpc>
              <a:spcBef>
                <a:spcPts val="0"/>
              </a:spcBef>
              <a:spcAft>
                <a:spcPts val="1000"/>
              </a:spcAft>
            </a:pPr>
            <a:r>
              <a:rPr lang="ar-LB" sz="1800" b="1" dirty="0">
                <a:effectLst/>
                <a:latin typeface="Calibri" panose="020F0502020204030204" pitchFamily="34" charset="0"/>
                <a:ea typeface="Calibri" panose="020F0502020204030204" pitchFamily="34" charset="0"/>
                <a:cs typeface="Arial" panose="020B0604020202020204" pitchFamily="34" charset="0"/>
              </a:rPr>
              <a:t>ملاحظات: يقوم </a:t>
            </a:r>
            <a:r>
              <a:rPr lang="ar-SA" sz="1800" b="1" dirty="0">
                <a:effectLst/>
                <a:latin typeface="Calibri" panose="020F0502020204030204" pitchFamily="34" charset="0"/>
                <a:ea typeface="Calibri" panose="020F0502020204030204" pitchFamily="34" charset="0"/>
                <a:cs typeface="Arial" panose="020B0604020202020204" pitchFamily="34" charset="0"/>
              </a:rPr>
              <a:t>منسق</a:t>
            </a:r>
            <a:r>
              <a:rPr lang="ar-LB" sz="1800" b="1" dirty="0">
                <a:effectLst/>
                <a:latin typeface="Calibri" panose="020F0502020204030204" pitchFamily="34" charset="0"/>
                <a:ea typeface="Calibri" panose="020F0502020204030204" pitchFamily="34" charset="0"/>
                <a:cs typeface="Arial" panose="020B0604020202020204" pitchFamily="34" charset="0"/>
              </a:rPr>
              <a:t> من الهيئات الإنسانية بتيسير هذا المقطع:</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1800" dirty="0">
                <a:effectLst/>
                <a:latin typeface="Calibri" panose="020F0502020204030204" pitchFamily="34" charset="0"/>
                <a:ea typeface="Calibri" panose="020F0502020204030204" pitchFamily="34" charset="0"/>
                <a:cs typeface="Arial" panose="020B0604020202020204" pitchFamily="34" charset="0"/>
              </a:rPr>
              <a:t>كذلك يجوز للمنسقين تسليط الضوء على الأنواع المختلفة للأزمات من هذه المنطقة، إلى جانب المساعدة أيضا في جعل الأمور محسوسة إذا لم يذكر المشاركون ذلك—وبصورة متساوية عندما يتشاركون مثالا—السؤال عن نوع الفئة التي يدخل ضمنها.</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B709338-A3A3-4F6B-84E5-CB91CF26B0E5}" type="slidenum">
              <a:rPr lang="en-GB" smtClean="0"/>
              <a:t>6</a:t>
            </a:fld>
            <a:endParaRPr lang="en-GB" dirty="0"/>
          </a:p>
        </p:txBody>
      </p:sp>
    </p:spTree>
    <p:extLst>
      <p:ext uri="{BB962C8B-B14F-4D97-AF65-F5344CB8AC3E}">
        <p14:creationId xmlns:p14="http://schemas.microsoft.com/office/powerpoint/2010/main" val="50390497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r">
              <a:lnSpc>
                <a:spcPct val="115000"/>
              </a:lnSpc>
              <a:spcBef>
                <a:spcPts val="0"/>
              </a:spcBef>
              <a:spcAft>
                <a:spcPts val="1000"/>
              </a:spcAft>
            </a:pPr>
            <a:r>
              <a:rPr lang="ar-LB" sz="1800" b="1" dirty="0">
                <a:effectLst/>
                <a:latin typeface="Calibri" panose="020F0502020204030204" pitchFamily="34" charset="0"/>
                <a:ea typeface="Calibri" panose="020F0502020204030204" pitchFamily="34" charset="0"/>
                <a:cs typeface="Arial" panose="020B0604020202020204" pitchFamily="34" charset="0"/>
              </a:rPr>
              <a:t>ملاحظات: شرائح اختيارية. </a:t>
            </a:r>
            <a:r>
              <a:rPr lang="ar-LB" sz="1800" dirty="0">
                <a:effectLst/>
                <a:latin typeface="Calibri" panose="020F0502020204030204" pitchFamily="34" charset="0"/>
                <a:ea typeface="Calibri" panose="020F0502020204030204" pitchFamily="34" charset="0"/>
                <a:cs typeface="Arial" panose="020B0604020202020204" pitchFamily="34" charset="0"/>
              </a:rPr>
              <a:t>يمكن للمنسقين الحديث عن ذلك بدل عرض الشريحة إذا فضلوا ذلك، والختام بالحديث عن أن كلا من عمليات التنسيق هذه شديدة التكامل والانسجام.</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CFEFCF-999C-4F1C-BC1E-376103755A3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06956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LB" sz="1800" dirty="0">
                <a:effectLst/>
                <a:latin typeface="Calibri" panose="020F0502020204030204" pitchFamily="34" charset="0"/>
                <a:ea typeface="Calibri" panose="020F0502020204030204" pitchFamily="34" charset="0"/>
                <a:cs typeface="Arial" panose="020B0604020202020204" pitchFamily="34" charset="0"/>
              </a:rPr>
              <a:t>اضغط لإضافة الملاحظات</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a:endParaRPr lang="en-GB" dirty="0"/>
          </a:p>
        </p:txBody>
      </p:sp>
      <p:sp>
        <p:nvSpPr>
          <p:cNvPr id="4" name="Slide Number Placeholder 3"/>
          <p:cNvSpPr>
            <a:spLocks noGrp="1"/>
          </p:cNvSpPr>
          <p:nvPr>
            <p:ph type="sldNum" sz="quarter" idx="5"/>
          </p:nvPr>
        </p:nvSpPr>
        <p:spPr/>
        <p:txBody>
          <a:bodyPr/>
          <a:lstStyle/>
          <a:p>
            <a:fld id="{BB709338-A3A3-4F6B-84E5-CB91CF26B0E5}" type="slidenum">
              <a:rPr lang="en-GB" smtClean="0"/>
              <a:t>52</a:t>
            </a:fld>
            <a:endParaRPr lang="en-GB" dirty="0"/>
          </a:p>
        </p:txBody>
      </p:sp>
    </p:spTree>
    <p:extLst>
      <p:ext uri="{BB962C8B-B14F-4D97-AF65-F5344CB8AC3E}">
        <p14:creationId xmlns:p14="http://schemas.microsoft.com/office/powerpoint/2010/main" val="40269071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algn="r">
              <a:lnSpc>
                <a:spcPct val="115000"/>
              </a:lnSpc>
              <a:spcBef>
                <a:spcPts val="0"/>
              </a:spcBef>
              <a:spcAft>
                <a:spcPts val="1000"/>
              </a:spcAft>
            </a:pPr>
            <a:r>
              <a:rPr lang="ar-LB" sz="1800" b="1" dirty="0">
                <a:effectLst/>
                <a:latin typeface="Calibri" panose="020F0502020204030204" pitchFamily="34" charset="0"/>
                <a:ea typeface="Calibri" panose="020F0502020204030204" pitchFamily="34" charset="0"/>
                <a:cs typeface="Arial" panose="020B0604020202020204" pitchFamily="34" charset="0"/>
              </a:rPr>
              <a:t>ملاحظات</a:t>
            </a:r>
            <a:r>
              <a:rPr lang="ar-LB" sz="1800" dirty="0">
                <a:effectLst/>
                <a:latin typeface="Calibri" panose="020F0502020204030204" pitchFamily="34" charset="0"/>
                <a:ea typeface="Calibri" panose="020F0502020204030204" pitchFamily="34" charset="0"/>
                <a:cs typeface="Arial" panose="020B0604020202020204" pitchFamily="34" charset="0"/>
              </a:rPr>
              <a:t>: من المهم استعمال هذه الشريحة ليس فقط لعرض المراحل الخمس، ولكن ملاحظات: أيضا لتعزيز أهمية التنسيق وإدارة المعلومات التي تحتل مركز الدائرة. يدفع هذا الاستجابة الإنسانية ويعد حاسما لنجاح كل مرحلة في دورة البرنامج الإنساني. فالتنسيق وإدارة المعلومات حاسمان لنجاح كل مرحلة من دورة البرنامج الإنساني. كما يعتبر التنسيق وإدارة المعلومات من الطرق التي يمكن لجمعيات/منظمات الأشخاص ذوي الإعاقة أن تن خرط بواسطتها في العمل الإنساني وتوفر له الدعم.</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1800" b="1" dirty="0">
                <a:effectLst/>
                <a:latin typeface="Calibri" panose="020F0502020204030204" pitchFamily="34" charset="0"/>
                <a:ea typeface="Calibri" panose="020F0502020204030204" pitchFamily="34" charset="0"/>
                <a:cs typeface="Arial" panose="020B0604020202020204" pitchFamily="34" charset="0"/>
              </a:rPr>
              <a:t>النص البديل</a:t>
            </a:r>
            <a:r>
              <a:rPr lang="ar-LB" sz="1800" dirty="0">
                <a:effectLst/>
                <a:latin typeface="Calibri" panose="020F0502020204030204" pitchFamily="34" charset="0"/>
                <a:ea typeface="Calibri" panose="020F0502020204030204" pitchFamily="34" charset="0"/>
                <a:cs typeface="Arial" panose="020B0604020202020204" pitchFamily="34" charset="0"/>
              </a:rPr>
              <a:t>: صورة بيانية دائرية لدورة البرنامج الإنساني. ثمة خمس مراحل تبدأ من قمة الدائرة: تقويم الاحتياجات وتحليلها؛ التحرك مع عقارب الساعة نحو التخطيط الاستراتيجي، ثم تعبئة الموارد وحشدها، على أن يعقب ذلك التنفيذ والمراقبة، وأخيرا مراجعة الأقران العملياتية وتقويمهم—مع سهم يعود بنا إلى المنطلق. في مركز الدائرة التنسيق وإدارة المعلومات اللتان تمس الحاجة إليهما في كل مرحلة.</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1800" dirty="0">
                <a:effectLst/>
                <a:latin typeface="Calibri" panose="020F0502020204030204" pitchFamily="34" charset="0"/>
                <a:ea typeface="Calibri" panose="020F0502020204030204" pitchFamily="34" charset="0"/>
                <a:cs typeface="Arial" panose="020B0604020202020204" pitchFamily="34" charset="0"/>
              </a:rPr>
              <a:t>اضغط على الروابط طلبا للمزيد من المعلومات من مكتب تنسيق الشؤون الإنسانية عن مراحل دورة البرنامج الإنساني الخمس</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a:lnSpc>
                <a:spcPct val="115000"/>
              </a:lnSpc>
              <a:spcBef>
                <a:spcPts val="0"/>
              </a:spcBef>
              <a:spcAft>
                <a:spcPts val="0"/>
              </a:spcAft>
              <a:buFont typeface="+mj-lt"/>
              <a:buAutoNum type="arabicPeriod"/>
            </a:pPr>
            <a:r>
              <a:rPr lang="ar-LB" sz="1800" b="1" dirty="0">
                <a:solidFill>
                  <a:srgbClr val="0070C0"/>
                </a:solidFill>
                <a:effectLst/>
                <a:latin typeface="Calibri" panose="020F0502020204030204" pitchFamily="34" charset="0"/>
                <a:ea typeface="Calibri" panose="020F0502020204030204" pitchFamily="34" charset="0"/>
                <a:cs typeface="Arial" panose="020B0604020202020204" pitchFamily="34" charset="0"/>
              </a:rPr>
              <a:t>1تقويم الاحتياجات وتحليلها</a:t>
            </a:r>
            <a:endParaRPr lang="en-US" sz="18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a:lnSpc>
                <a:spcPct val="115000"/>
              </a:lnSpc>
              <a:spcBef>
                <a:spcPts val="0"/>
              </a:spcBef>
              <a:spcAft>
                <a:spcPts val="1000"/>
              </a:spcAft>
              <a:buFont typeface="+mj-lt"/>
              <a:buAutoNum type="arabicPeriod"/>
            </a:pPr>
            <a:r>
              <a:rPr lang="ar-LB" sz="1800" b="1" dirty="0">
                <a:solidFill>
                  <a:srgbClr val="0070C0"/>
                </a:solidFill>
                <a:effectLst/>
                <a:latin typeface="Calibri" panose="020F0502020204030204" pitchFamily="34" charset="0"/>
                <a:ea typeface="Calibri" panose="020F0502020204030204" pitchFamily="34" charset="0"/>
                <a:cs typeface="Arial" panose="020B0604020202020204" pitchFamily="34" charset="0"/>
              </a:rPr>
              <a:t>2 تخطيط الاستجابة الاستراتيجية</a:t>
            </a:r>
            <a:endParaRPr lang="en-US" sz="18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1800" b="1" dirty="0">
                <a:solidFill>
                  <a:srgbClr val="0070C0"/>
                </a:solidFill>
                <a:effectLst/>
                <a:latin typeface="Calibri" panose="020F0502020204030204" pitchFamily="34" charset="0"/>
                <a:ea typeface="Calibri" panose="020F0502020204030204" pitchFamily="34" charset="0"/>
                <a:cs typeface="Arial" panose="020B0604020202020204" pitchFamily="34" charset="0"/>
              </a:rPr>
              <a:t>3 تعبئة الموارد وحشدها</a:t>
            </a:r>
            <a:endParaRPr lang="en-US" sz="18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1800" b="1" dirty="0">
                <a:solidFill>
                  <a:srgbClr val="0070C0"/>
                </a:solidFill>
                <a:effectLst/>
                <a:latin typeface="Calibri" panose="020F0502020204030204" pitchFamily="34" charset="0"/>
                <a:ea typeface="Calibri" panose="020F0502020204030204" pitchFamily="34" charset="0"/>
                <a:cs typeface="Arial" panose="020B0604020202020204" pitchFamily="34" charset="0"/>
              </a:rPr>
              <a:t>4 التنفيذ والمراقبة</a:t>
            </a:r>
            <a:endParaRPr lang="en-US" sz="18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1800" b="1" dirty="0">
                <a:solidFill>
                  <a:srgbClr val="0070C0"/>
                </a:solidFill>
                <a:effectLst/>
                <a:latin typeface="Calibri" panose="020F0502020204030204" pitchFamily="34" charset="0"/>
                <a:ea typeface="Calibri" panose="020F0502020204030204" pitchFamily="34" charset="0"/>
                <a:cs typeface="Arial" panose="020B0604020202020204" pitchFamily="34" charset="0"/>
              </a:rPr>
              <a:t>5 المراجعة العملياتية والتقويم.</a:t>
            </a:r>
            <a:endParaRPr lang="en-US" sz="18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1800" dirty="0">
                <a:solidFill>
                  <a:srgbClr val="0070C0"/>
                </a:solidFill>
                <a:effectLst/>
                <a:latin typeface="Calibri" panose="020F0502020204030204" pitchFamily="34" charset="0"/>
                <a:ea typeface="Calibri" panose="020F0502020204030204" pitchFamily="34" charset="0"/>
                <a:cs typeface="Arial" panose="020B0604020202020204" pitchFamily="34" charset="0"/>
              </a:rPr>
              <a:t> </a:t>
            </a:r>
            <a:endParaRPr lang="en-US" sz="18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algn="r">
              <a:buFont typeface="+mj-lt"/>
              <a:buAutoNum type="arabicPeriod"/>
            </a:pPr>
            <a:endParaRPr lang="en-US" sz="1200" b="0" i="0" dirty="0">
              <a:solidFill>
                <a:srgbClr val="4A4A4A"/>
              </a:solidFill>
              <a:effectLst/>
              <a:latin typeface="Helvetica" panose="020B0604020202020204" pitchFamily="34" charset="0"/>
              <a:cs typeface="Helvetica" panose="020B0604020202020204" pitchFamily="34" charset="0"/>
            </a:endParaRPr>
          </a:p>
        </p:txBody>
      </p:sp>
      <p:sp>
        <p:nvSpPr>
          <p:cNvPr id="4" name="Espace réservé du numéro de diapositive 3"/>
          <p:cNvSpPr>
            <a:spLocks noGrp="1"/>
          </p:cNvSpPr>
          <p:nvPr>
            <p:ph type="sldNum" sz="quarter" idx="5"/>
          </p:nvPr>
        </p:nvSpPr>
        <p:spPr/>
        <p:txBody>
          <a:bodyPr/>
          <a:lstStyle/>
          <a:p>
            <a:fld id="{BC037000-CB23-424B-8CA8-F407799DC541}" type="slidenum">
              <a:rPr lang="fr-CH" smtClean="0"/>
              <a:t>53</a:t>
            </a:fld>
            <a:endParaRPr lang="fr-CH" dirty="0"/>
          </a:p>
        </p:txBody>
      </p:sp>
    </p:spTree>
    <p:extLst>
      <p:ext uri="{BB962C8B-B14F-4D97-AF65-F5344CB8AC3E}">
        <p14:creationId xmlns:p14="http://schemas.microsoft.com/office/powerpoint/2010/main" val="190170596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r">
              <a:lnSpc>
                <a:spcPct val="115000"/>
              </a:lnSpc>
              <a:spcBef>
                <a:spcPts val="0"/>
              </a:spcBef>
              <a:spcAft>
                <a:spcPts val="1000"/>
              </a:spcAft>
            </a:pPr>
            <a:r>
              <a:rPr lang="ar-LB" sz="1800" b="1" dirty="0">
                <a:effectLst/>
                <a:latin typeface="Calibri" panose="020F0502020204030204" pitchFamily="34" charset="0"/>
                <a:ea typeface="Calibri" panose="020F0502020204030204" pitchFamily="34" charset="0"/>
                <a:cs typeface="Arial" panose="020B0604020202020204" pitchFamily="34" charset="0"/>
              </a:rPr>
              <a:t>ملاحظات: </a:t>
            </a:r>
            <a:r>
              <a:rPr lang="ar-LB" sz="1800" dirty="0">
                <a:effectLst/>
                <a:latin typeface="Calibri" panose="020F0502020204030204" pitchFamily="34" charset="0"/>
                <a:ea typeface="Calibri" panose="020F0502020204030204" pitchFamily="34" charset="0"/>
                <a:cs typeface="Arial" panose="020B0604020202020204" pitchFamily="34" charset="0"/>
              </a:rPr>
              <a:t>يمكن للمنسق أن يسأل أولا إذا كان المشاركون قد سمعوا بالمراجعات الشاملة للاحتياجات الإنسانية أو خطط الاستجابة الإنسانية أو شاركوا في إحداها، ثم استخدام هذه الشريحة للمشاركة لتعريف العملية وخطواتها الرئيسية. من المهم أيضا أن نضيف أن خطة الاستجابة الإنسانية تتوقف على تأمين التمويل، وأن جمعيات/منظمات الأشخاص ذوي الإعاقة يجوز لها أن تنخرط في الشراكة في الطلبات إلى الصندوق المركزي لموارد الطوارئ، علاوة على التأثير في الطلبات الفورية للتصدي للأزمات ذات البداية المفاجئة.</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1800" dirty="0">
                <a:effectLst/>
                <a:latin typeface="Calibri" panose="020F0502020204030204" pitchFamily="34"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1800" dirty="0">
                <a:effectLst/>
                <a:latin typeface="Calibri" panose="020F0502020204030204" pitchFamily="34" charset="0"/>
                <a:ea typeface="Calibri" panose="020F0502020204030204" pitchFamily="34" charset="0"/>
                <a:cs typeface="Arial" panose="020B0604020202020204" pitchFamily="34" charset="0"/>
              </a:rPr>
              <a:t>مقتبسة عن شريحة من الوحدة الأولى: إدماج الإعاقة في المراجعات الشاملة للاحتياجات الإنسانية/خطط الاستجابة الإنسانية ما الذي نعرفه؟ تموز/يوليو 2021. انظر أيضا متابعة المزيد من المعلومات عن الخلفية والتجربة.</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1800" u="sng"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الإرشاد بخصوص تقوية إدماج الإعاقة في خطط الاستجابة الإنسانية</a:t>
            </a:r>
            <a:endParaRPr lang="en-US" sz="1800" u="sng" dirty="0">
              <a:solidFill>
                <a:schemeClr val="accent1"/>
              </a:solidFill>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1800" u="sng"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ورق المعلومات الخاصة: دمج الإعاقة في المراجعة الشاملة للاحتياجات الإنسانية</a:t>
            </a:r>
            <a:endParaRPr lang="en-US" sz="1800" u="sng" dirty="0">
              <a:solidFill>
                <a:schemeClr val="accent1"/>
              </a:solidFill>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1800" u="sng"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ورقة المعلومات الخاصة: دمج الإعاقة في خطة الاستجابة الإنسانية</a:t>
            </a:r>
            <a:endParaRPr lang="en-US" sz="1800" u="sng" dirty="0">
              <a:solidFill>
                <a:schemeClr val="accent1"/>
              </a:solidFill>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en-US" sz="1800" u="sng"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GPC webcast on disability inclusive HNO and HRP</a:t>
            </a:r>
          </a:p>
          <a:p>
            <a:pPr marL="0" marR="0" algn="r">
              <a:lnSpc>
                <a:spcPct val="115000"/>
              </a:lnSpc>
              <a:spcBef>
                <a:spcPts val="0"/>
              </a:spcBef>
              <a:spcAft>
                <a:spcPts val="1000"/>
              </a:spcAft>
            </a:pPr>
            <a:r>
              <a:rPr lang="ar-LB" sz="1800" dirty="0">
                <a:effectLst/>
                <a:latin typeface="Calibri" panose="020F0502020204030204" pitchFamily="34" charset="0"/>
                <a:ea typeface="Calibri" panose="020F0502020204030204" pitchFamily="34" charset="0"/>
                <a:cs typeface="Arial" panose="020B0604020202020204" pitchFamily="34" charset="0"/>
              </a:rPr>
              <a:t>كذلك قد يفيد زملاء المجموعة المرجعية للإعاقة مطالعة مراجعة إدماج الإعاقة المراجعات الشاملة للاحتياجات الإنسانية وخطط الاستجابة الإنسانية 2020 من إعداد المجموعة الاستشارية حول الإعاقة</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en-US" sz="1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3"/>
              </a:rPr>
              <a:t>https://drive.google.com/file/d/1cCJaMoto7uGkm0grhXvJNIYCbQhUtTcN/view</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BB709338-A3A3-4F6B-84E5-CB91CF26B0E5}" type="slidenum">
              <a:rPr lang="en-GB" smtClean="0"/>
              <a:t>54</a:t>
            </a:fld>
            <a:endParaRPr lang="en-GB" dirty="0"/>
          </a:p>
        </p:txBody>
      </p:sp>
    </p:spTree>
    <p:extLst>
      <p:ext uri="{BB962C8B-B14F-4D97-AF65-F5344CB8AC3E}">
        <p14:creationId xmlns:p14="http://schemas.microsoft.com/office/powerpoint/2010/main" val="234769344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r">
              <a:lnSpc>
                <a:spcPct val="115000"/>
              </a:lnSpc>
              <a:spcBef>
                <a:spcPts val="0"/>
              </a:spcBef>
              <a:spcAft>
                <a:spcPts val="1000"/>
              </a:spcAft>
            </a:pPr>
            <a:r>
              <a:rPr lang="ar-LB" sz="1800" b="1" dirty="0">
                <a:effectLst/>
                <a:latin typeface="Calibri" panose="020F0502020204030204" pitchFamily="34" charset="0"/>
                <a:ea typeface="Calibri" panose="020F0502020204030204" pitchFamily="34" charset="0"/>
                <a:cs typeface="Arial" panose="020B0604020202020204" pitchFamily="34" charset="0"/>
              </a:rPr>
              <a:t>ملاحظات: الخيار: خيارات كثيرة مختلفة لعمل المجموعات—ورفع التقارير عنه لاستعمال تقنيات توفير الوقت إذا دعت الحاجة. </a:t>
            </a:r>
            <a:r>
              <a:rPr lang="ar-LB" sz="1800" dirty="0">
                <a:effectLst/>
                <a:latin typeface="Calibri" panose="020F0502020204030204" pitchFamily="34" charset="0"/>
                <a:ea typeface="Calibri" panose="020F0502020204030204" pitchFamily="34" charset="0"/>
                <a:cs typeface="Arial" panose="020B0604020202020204" pitchFamily="34" charset="0"/>
              </a:rPr>
              <a:t>يمكن تشكيل 4 – 6 مجموعات/فرق مع مرحلة مختلفة لكل واحد منها (أو ائتلاف المراحل). بدلا من ذلك، يمكنك الطلب إلى المجموعة التفكير في مجمل دورة البرنامج الإنساني إذا كانت مجموعة العمل صغيرة ومتآلفة. يجوز لرفع التقارير اعتماد تقنيات توفير الوقت: للمجموعات استخدام الطلب إلى كل مجموعة حتى تسمي متطوعا لتدوين الملاحظات لوضعها في خانة الدردشة ثم مشاركة أول أمرين أو ثلاثة عن كل مرحلة. يمكن إبلاغ المجموعات أن في وسعهم تأمل جميع المراحل ومناقشتها لكن مسؤوليتكم أن ترفعوا تقريرا عن إحداها.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1800" dirty="0">
                <a:effectLst/>
                <a:latin typeface="Calibri" panose="020F0502020204030204" pitchFamily="34"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1800" dirty="0">
                <a:effectLst/>
                <a:latin typeface="Calibri" panose="020F0502020204030204" pitchFamily="34" charset="0"/>
                <a:ea typeface="Calibri" panose="020F0502020204030204" pitchFamily="34" charset="0"/>
                <a:cs typeface="Arial" panose="020B0604020202020204" pitchFamily="34" charset="0"/>
              </a:rPr>
              <a:t>إشراك جمعيات الأشخاص ذوي الإعاقة التزام وواجب بموجب الأدوات الدولية المختلفة.</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1800" dirty="0">
                <a:effectLst/>
                <a:latin typeface="Calibri" panose="020F0502020204030204" pitchFamily="34" charset="0"/>
                <a:ea typeface="Calibri" panose="020F0502020204030204" pitchFamily="34" charset="0"/>
                <a:cs typeface="Arial" panose="020B0604020202020204" pitchFamily="34" charset="0"/>
              </a:rPr>
              <a:t>عندما تتاح الفرص للمشاركة في أي من مراحل دورة البرنامج الإنساني ، يجب أن نشترك بصرف النظر عما إذا كانت الفرص تعنى بالاشتراك في الدورة كاملة أم لا.</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1800" dirty="0">
                <a:effectLst/>
                <a:latin typeface="Calibri" panose="020F0502020204030204" pitchFamily="34" charset="0"/>
                <a:ea typeface="Calibri" panose="020F0502020204030204" pitchFamily="34" charset="0"/>
                <a:cs typeface="Arial" panose="020B0604020202020204" pitchFamily="34" charset="0"/>
              </a:rPr>
              <a:t>يمكن للتحضير والتشبيك الجيدين بين جمعيات الأشخاص ذوي الإعاقة أن يفيدا كثيرا في تعزيز عملية المشاركة والانخراط وحصيلتها.</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1800" dirty="0">
                <a:effectLst/>
                <a:latin typeface="Calibri" panose="020F0502020204030204" pitchFamily="34" charset="0"/>
                <a:ea typeface="Calibri" panose="020F0502020204030204" pitchFamily="34" charset="0"/>
                <a:cs typeface="Arial" panose="020B0604020202020204" pitchFamily="34" charset="0"/>
              </a:rPr>
              <a:t>ثمة بعض الأدوات الجائز استعمالها للتهيئة لمشاركة جيدة كالمعايير الإنسانية الأساسية/الجوهرية.</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1800" dirty="0">
                <a:effectLst/>
                <a:latin typeface="Calibri" panose="020F0502020204030204" pitchFamily="34" charset="0"/>
                <a:ea typeface="Calibri" panose="020F0502020204030204" pitchFamily="34" charset="0"/>
                <a:cs typeface="Arial" panose="020B0604020202020204" pitchFamily="34" charset="0"/>
              </a:rPr>
              <a:t>بعد التغذية المرتجعة في الاجتماع العام، أشر إلى الفصل 9 من توجيهات اللجنة الدائمة بين الوكالات الذي يفصل الأدوار والمسؤوليات لكل صاحب شأن، بمن فيهم جمعيات/منظمات الأشخاص ذوي الإعاقة(ص65-66) يجوز إضافة هذه الشرائح للتلخيص.</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1800" dirty="0">
                <a:effectLst/>
                <a:latin typeface="Calibri" panose="020F0502020204030204" pitchFamily="34" charset="0"/>
                <a:ea typeface="Calibri" panose="020F0502020204030204" pitchFamily="34" charset="0"/>
                <a:cs typeface="Arial" panose="020B0604020202020204" pitchFamily="34" charset="0"/>
              </a:rPr>
              <a:t>ملاحظة: يمكن تكييف ذلك حسب المشاركين أو الحضور. يجدر بزملاء المجموعة المرجعية أن يعرفوا من الدورة الأولى إذا كان في وسعهم التعمق في هذه التمرين بالاعتماد على تجربة الجمعيات المشاركة.</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1800" dirty="0">
                <a:effectLst/>
                <a:latin typeface="Calibri" panose="020F0502020204030204" pitchFamily="34"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7A55F-4C5B-E248-9EC8-471E991E4A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057659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r">
              <a:lnSpc>
                <a:spcPct val="115000"/>
              </a:lnSpc>
              <a:spcBef>
                <a:spcPts val="0"/>
              </a:spcBef>
              <a:spcAft>
                <a:spcPts val="1000"/>
              </a:spcAft>
            </a:pPr>
            <a:r>
              <a:rPr lang="ar-LB" sz="1800" b="1" dirty="0">
                <a:effectLst/>
                <a:latin typeface="Calibri" panose="020F0502020204030204" pitchFamily="34" charset="0"/>
                <a:ea typeface="Calibri" panose="020F0502020204030204" pitchFamily="34" charset="0"/>
                <a:cs typeface="Arial" panose="020B0604020202020204" pitchFamily="34" charset="0"/>
              </a:rPr>
              <a:t>ملاحظات: الخيار بين استخدام الشريحة أو تطويرها للتلخيص. </a:t>
            </a:r>
            <a:r>
              <a:rPr lang="ar-LB" sz="1800" dirty="0">
                <a:effectLst/>
                <a:latin typeface="Calibri" panose="020F0502020204030204" pitchFamily="34" charset="0"/>
                <a:ea typeface="Calibri" panose="020F0502020204030204" pitchFamily="34" charset="0"/>
                <a:cs typeface="Arial" panose="020B0604020202020204" pitchFamily="34" charset="0"/>
              </a:rPr>
              <a:t>من المهم تيسير نقاش نهائي عن توقعات جمعيات/منظمات الأشخاص ذوي الإعاقة واهتماماتها. بعد ذلك التحقق من استيعاب ما يتم الاتفاق عليه وتشاركه كجزء من الخلاصة والإشارة إلى الخطوات التالية وأي فرص/شبكات إقليمية. لا يغيب عن البال أن البعض يشاركون في الجلسات وهم غير مربوطين بالشبكات الوطنية والإقليمية، عليه من الأهمية بمكان الحصول على إذن لتكوين مجموعات ممارسين للخطوات التالية.</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1800" b="1" dirty="0">
                <a:effectLst/>
                <a:latin typeface="Calibri" panose="020F0502020204030204" pitchFamily="34" charset="0"/>
                <a:ea typeface="Calibri" panose="020F0502020204030204" pitchFamily="34" charset="0"/>
                <a:cs typeface="Arial" panose="020B0604020202020204" pitchFamily="34" charset="0"/>
              </a:rPr>
              <a:t>الهدف لِ:</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marL="457200" marR="0" algn="r">
              <a:lnSpc>
                <a:spcPct val="115000"/>
              </a:lnSpc>
              <a:spcBef>
                <a:spcPts val="0"/>
              </a:spcBef>
              <a:spcAft>
                <a:spcPts val="1000"/>
              </a:spcAft>
            </a:pPr>
            <a:r>
              <a:rPr lang="ar-LB" sz="1800" dirty="0">
                <a:effectLst/>
                <a:latin typeface="Calibri" panose="020F0502020204030204" pitchFamily="34" charset="0"/>
                <a:ea typeface="Calibri" panose="020F0502020204030204" pitchFamily="34" charset="0"/>
                <a:cs typeface="Arial" panose="020B0604020202020204" pitchFamily="34" charset="0"/>
              </a:rPr>
              <a:t>-انتهاز الفرصة لمعرفة ما ترغب جمعيات الأشخاص ذوي الإعاقة المشاركة فيه</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1800" dirty="0">
                <a:effectLst/>
                <a:latin typeface="Calibri" panose="020F0502020204030204" pitchFamily="34" charset="0"/>
                <a:ea typeface="Calibri" panose="020F0502020204030204" pitchFamily="34" charset="0"/>
                <a:cs typeface="Arial" panose="020B0604020202020204" pitchFamily="34" charset="0"/>
              </a:rPr>
              <a:t>-ما هي الشبكات أو أنماط الاتصال المفضلة</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1800" dirty="0">
                <a:effectLst/>
                <a:latin typeface="Calibri" panose="020F0502020204030204" pitchFamily="34" charset="0"/>
                <a:ea typeface="Calibri" panose="020F0502020204030204" pitchFamily="34" charset="0"/>
                <a:cs typeface="Arial" panose="020B0604020202020204" pitchFamily="34" charset="0"/>
              </a:rPr>
              <a:t>-الحصول على إذن لمواصلة الاتصال بها وربطها مع الشبكات الإقليمية، بما في ذلك احتمال الربط مع أعضاء مجموعة الإعاقة المرجعية والشبكات الإنسانية الوطنية/الإقليمية</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1800" b="1" dirty="0">
                <a:effectLst/>
                <a:latin typeface="Calibri" panose="020F0502020204030204" pitchFamily="34" charset="0"/>
                <a:ea typeface="Calibri" panose="020F0502020204030204" pitchFamily="34" charset="0"/>
                <a:cs typeface="Arial" panose="020B0604020202020204" pitchFamily="34" charset="0"/>
              </a:rPr>
              <a:t>على زملاء مجموعة الإعاقة المرجعية إكمال المهمة مع الزملاء الإقليميين في مجموعة العمل 6</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algn="r"/>
            <a:endParaRPr lang="en-US" dirty="0"/>
          </a:p>
        </p:txBody>
      </p:sp>
      <p:sp>
        <p:nvSpPr>
          <p:cNvPr id="4" name="Slide Number Placeholder 3"/>
          <p:cNvSpPr>
            <a:spLocks noGrp="1"/>
          </p:cNvSpPr>
          <p:nvPr>
            <p:ph type="sldNum" sz="quarter" idx="5"/>
          </p:nvPr>
        </p:nvSpPr>
        <p:spPr/>
        <p:txBody>
          <a:bodyPr/>
          <a:lstStyle/>
          <a:p>
            <a:fld id="{BB709338-A3A3-4F6B-84E5-CB91CF26B0E5}" type="slidenum">
              <a:rPr lang="en-GB" smtClean="0"/>
              <a:t>56</a:t>
            </a:fld>
            <a:endParaRPr lang="en-GB" dirty="0"/>
          </a:p>
        </p:txBody>
      </p:sp>
    </p:spTree>
    <p:extLst>
      <p:ext uri="{BB962C8B-B14F-4D97-AF65-F5344CB8AC3E}">
        <p14:creationId xmlns:p14="http://schemas.microsoft.com/office/powerpoint/2010/main" val="349786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lnSpc>
                <a:spcPct val="107000"/>
              </a:lnSpc>
              <a:spcAft>
                <a:spcPts val="800"/>
              </a:spcAft>
            </a:pPr>
            <a:r>
              <a:rPr lang="ar-LB" sz="1800" dirty="0">
                <a:effectLst/>
                <a:latin typeface="Calibri" panose="020F0502020204030204" pitchFamily="34" charset="0"/>
                <a:ea typeface="Calibri" panose="020F0502020204030204" pitchFamily="34" charset="0"/>
                <a:cs typeface="Arial" panose="020B0604020202020204" pitchFamily="34" charset="0"/>
              </a:rPr>
              <a:t>ملاحظات:</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1800" dirty="0">
                <a:effectLst/>
                <a:latin typeface="Calibri" panose="020F0502020204030204" pitchFamily="34" charset="0"/>
                <a:ea typeface="Calibri" panose="020F0502020204030204" pitchFamily="34" charset="0"/>
                <a:cs typeface="Arial" panose="020B0604020202020204" pitchFamily="34" charset="0"/>
              </a:rPr>
              <a:t>الأخطار الموسمية</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1800" dirty="0">
                <a:effectLst/>
                <a:latin typeface="Calibri" panose="020F0502020204030204" pitchFamily="34" charset="0"/>
                <a:ea typeface="Calibri" panose="020F0502020204030204" pitchFamily="34" charset="0"/>
                <a:cs typeface="Arial" panose="020B0604020202020204" pitchFamily="34" charset="0"/>
              </a:rPr>
              <a:t>هذه أخطار لها دورة منتظمة، كما هي الحال مع الفيضانات والأعاصير وحالات القحط. الهدف الأساسي للأخطار الموسمية هو ضمان القيام بأعمال التهيؤ والاستعداد المتقدمة، وتحديث خطط الطوارئ قبل بداية جدول الأخطار الموسمية.</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1800" dirty="0">
                <a:effectLst/>
                <a:latin typeface="Calibri" panose="020F0502020204030204" pitchFamily="34" charset="0"/>
                <a:ea typeface="Calibri" panose="020F0502020204030204" pitchFamily="34" charset="0"/>
                <a:cs typeface="Arial" panose="020B0604020202020204" pitchFamily="34" charset="0"/>
              </a:rPr>
              <a:t>الأخطار المتطورة</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1800" dirty="0">
                <a:effectLst/>
                <a:latin typeface="Calibri" panose="020F0502020204030204" pitchFamily="34" charset="0"/>
                <a:ea typeface="Calibri" panose="020F0502020204030204" pitchFamily="34" charset="0"/>
                <a:cs typeface="Arial" panose="020B0604020202020204" pitchFamily="34" charset="0"/>
              </a:rPr>
              <a:t>هذه أخطار تتغير مستويات خطرها على نحو غير منتظم مع مرور الوقت، كما هي الحال مع النزاعات المسلحة، وانتهاكات حقوق الإنسان الخطِرة، والأخطار الاقتصادية والأوبئة أو الجوائح. تجب مراقبة تطور هذه الأخطار لتحديد نقطة الانقلاب عندما تتصاعد نسبة المخاطر</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1800" dirty="0">
                <a:effectLst/>
                <a:latin typeface="Calibri" panose="020F0502020204030204" pitchFamily="34" charset="0"/>
                <a:ea typeface="Calibri" panose="020F0502020204030204" pitchFamily="34" charset="0"/>
                <a:cs typeface="Arial" panose="020B0604020202020204" pitchFamily="34" charset="0"/>
              </a:rPr>
              <a:t>الأخطار الثابتة</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1800" dirty="0">
                <a:effectLst/>
                <a:latin typeface="Calibri" panose="020F0502020204030204" pitchFamily="34" charset="0"/>
                <a:ea typeface="Calibri" panose="020F0502020204030204" pitchFamily="34" charset="0"/>
                <a:cs typeface="Arial" panose="020B0604020202020204" pitchFamily="34" charset="0"/>
              </a:rPr>
              <a:t>تفرض هذه الأخطار المستوى نفسه من الخطر بصورة ثابتة مع مرور الوقت، كما في الزلازل أو الهزات الأرضية والانفجارات البركانية وموجات التسونامي. رغم تصنيفها عالية المخاطر، فإن التوقيت الدقيق لحدوث إحداها يتعذر توقعه. لذا ليس ممكنا في العادة مراقبة مخاطر من هذا النوع</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gn="l" defTabSz="914400" rtl="0" eaLnBrk="1" fontAlgn="auto" latinLnBrk="0" hangingPunct="1">
              <a:lnSpc>
                <a:spcPct val="107000"/>
              </a:lnSpc>
              <a:spcBef>
                <a:spcPts val="0"/>
              </a:spcBef>
              <a:spcAft>
                <a:spcPts val="800"/>
              </a:spcAft>
              <a:buClrTx/>
              <a:buSzTx/>
              <a:buFontTx/>
              <a:buNone/>
              <a:tabLst/>
              <a:defRPr/>
            </a:pPr>
            <a:endParaRPr lang="en-IN" sz="1200" kern="1200" dirty="0">
              <a:solidFill>
                <a:schemeClr val="tx1"/>
              </a:solidFill>
              <a:effectLst/>
              <a:latin typeface="+mn-lt"/>
              <a:ea typeface="+mn-ea"/>
              <a:cs typeface="+mn-cs"/>
            </a:endParaRPr>
          </a:p>
          <a:p>
            <a:pPr marL="0" marR="0" indent="0" algn="l" defTabSz="914400" rtl="0" eaLnBrk="1" fontAlgn="auto" latinLnBrk="0" hangingPunct="1">
              <a:lnSpc>
                <a:spcPct val="107000"/>
              </a:lnSpc>
              <a:spcBef>
                <a:spcPts val="0"/>
              </a:spcBef>
              <a:spcAft>
                <a:spcPts val="800"/>
              </a:spcAft>
              <a:buClrTx/>
              <a:buSzTx/>
              <a:buFontTx/>
              <a:buNone/>
              <a:tabLst/>
              <a:defRPr/>
            </a:pPr>
            <a:r>
              <a:rPr lang="en-IN" sz="1200" kern="1200" dirty="0">
                <a:solidFill>
                  <a:schemeClr val="tx1"/>
                </a:solidFill>
                <a:effectLst/>
                <a:latin typeface="+mn-lt"/>
                <a:ea typeface="+mn-ea"/>
                <a:cs typeface="+mn-cs"/>
              </a:rPr>
              <a:t>Source:</a:t>
            </a:r>
            <a:r>
              <a:rPr lang="ar-LB" sz="1200" kern="1200" dirty="0">
                <a:solidFill>
                  <a:schemeClr val="tx1"/>
                </a:solidFill>
                <a:effectLst/>
                <a:latin typeface="+mn-lt"/>
                <a:ea typeface="+mn-ea"/>
                <a:cs typeface="+mn-cs"/>
              </a:rPr>
              <a:t> المصدر</a:t>
            </a:r>
            <a:r>
              <a:rPr lang="en-IN" sz="1200" kern="1200" dirty="0">
                <a:solidFill>
                  <a:schemeClr val="tx1"/>
                </a:solidFill>
                <a:effectLst/>
                <a:latin typeface="+mn-lt"/>
                <a:ea typeface="+mn-ea"/>
                <a:cs typeface="+mn-cs"/>
              </a:rPr>
              <a:t> https://interagencystandingcommittee.org/system/files/iasc_emergency_response_preparedness_guidelines_july_2015_draft_for_field_testing.pdf </a:t>
            </a:r>
          </a:p>
          <a:p>
            <a:pPr marL="0" marR="0" indent="0" algn="l" defTabSz="914400" rtl="0" eaLnBrk="1" fontAlgn="auto" latinLnBrk="0" hangingPunct="1">
              <a:lnSpc>
                <a:spcPct val="107000"/>
              </a:lnSpc>
              <a:spcBef>
                <a:spcPts val="0"/>
              </a:spcBef>
              <a:spcAft>
                <a:spcPts val="800"/>
              </a:spcAft>
              <a:buClrTx/>
              <a:buSzTx/>
              <a:buFontTx/>
              <a:buNone/>
              <a:tabLst/>
              <a:defRPr/>
            </a:pP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B709338-A3A3-4F6B-84E5-CB91CF26B0E5}" type="slidenum">
              <a:rPr lang="en-GB" smtClean="0"/>
              <a:t>7</a:t>
            </a:fld>
            <a:endParaRPr lang="en-GB" dirty="0"/>
          </a:p>
        </p:txBody>
      </p:sp>
    </p:spTree>
    <p:extLst>
      <p:ext uri="{BB962C8B-B14F-4D97-AF65-F5344CB8AC3E}">
        <p14:creationId xmlns:p14="http://schemas.microsoft.com/office/powerpoint/2010/main" val="202218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r">
              <a:lnSpc>
                <a:spcPct val="115000"/>
              </a:lnSpc>
              <a:spcBef>
                <a:spcPts val="0"/>
              </a:spcBef>
              <a:spcAft>
                <a:spcPts val="1000"/>
              </a:spcAft>
            </a:pPr>
            <a:r>
              <a:rPr lang="ar-LB" sz="1800" b="1" dirty="0">
                <a:effectLst/>
                <a:latin typeface="Calibri" panose="020F0502020204030204" pitchFamily="34" charset="0"/>
                <a:ea typeface="Calibri" panose="020F0502020204030204" pitchFamily="34" charset="0"/>
                <a:cs typeface="Arial" panose="020B0604020202020204" pitchFamily="34" charset="0"/>
              </a:rPr>
              <a:t>ملاحظات: هذه الشريحة عن النتائج أو التبعات قد تستعمَل باعتبارها نقاط للحديث من جانب المنسقين ولا داعي لعرضها</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BB709338-A3A3-4F6B-84E5-CB91CF26B0E5}" type="slidenum">
              <a:rPr lang="en-GB" smtClean="0"/>
              <a:t>8</a:t>
            </a:fld>
            <a:endParaRPr lang="en-GB" dirty="0"/>
          </a:p>
        </p:txBody>
      </p:sp>
    </p:spTree>
    <p:extLst>
      <p:ext uri="{BB962C8B-B14F-4D97-AF65-F5344CB8AC3E}">
        <p14:creationId xmlns:p14="http://schemas.microsoft.com/office/powerpoint/2010/main" val="2570002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r">
              <a:lnSpc>
                <a:spcPct val="115000"/>
              </a:lnSpc>
              <a:spcBef>
                <a:spcPts val="0"/>
              </a:spcBef>
              <a:spcAft>
                <a:spcPts val="1000"/>
              </a:spcAft>
            </a:pPr>
            <a:r>
              <a:rPr lang="ar-LB" sz="1800" b="1" dirty="0">
                <a:effectLst/>
                <a:latin typeface="Calibri" panose="020F0502020204030204" pitchFamily="34" charset="0"/>
                <a:ea typeface="Calibri" panose="020F0502020204030204" pitchFamily="34" charset="0"/>
                <a:cs typeface="Arial" panose="020B0604020202020204" pitchFamily="34" charset="0"/>
              </a:rPr>
              <a:t>ملاحظات: يجوز استعمال هذه الشريحة عن النتائج والتبعات كنقاط لحديث المنسقين دون الحاجة إلى عرضها </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BB709338-A3A3-4F6B-84E5-CB91CF26B0E5}" type="slidenum">
              <a:rPr lang="en-GB" smtClean="0"/>
              <a:t>9</a:t>
            </a:fld>
            <a:endParaRPr lang="en-GB" dirty="0"/>
          </a:p>
        </p:txBody>
      </p:sp>
    </p:spTree>
    <p:extLst>
      <p:ext uri="{BB962C8B-B14F-4D97-AF65-F5344CB8AC3E}">
        <p14:creationId xmlns:p14="http://schemas.microsoft.com/office/powerpoint/2010/main" val="1368903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r">
              <a:lnSpc>
                <a:spcPct val="115000"/>
              </a:lnSpc>
              <a:spcBef>
                <a:spcPts val="0"/>
              </a:spcBef>
              <a:spcAft>
                <a:spcPts val="1000"/>
              </a:spcAft>
            </a:pPr>
            <a:r>
              <a:rPr lang="ar-LB" sz="1800" b="1" dirty="0">
                <a:effectLst/>
                <a:latin typeface="Calibri" panose="020F0502020204030204" pitchFamily="34" charset="0"/>
                <a:ea typeface="Calibri" panose="020F0502020204030204" pitchFamily="34" charset="0"/>
                <a:cs typeface="Arial" panose="020B0604020202020204" pitchFamily="34" charset="0"/>
              </a:rPr>
              <a:t>ملاحظات: </a:t>
            </a:r>
            <a:r>
              <a:rPr lang="ar-LB" sz="1800" dirty="0">
                <a:effectLst/>
                <a:latin typeface="Calibri" panose="020F0502020204030204" pitchFamily="34" charset="0"/>
                <a:ea typeface="Calibri" panose="020F0502020204030204" pitchFamily="34" charset="0"/>
                <a:cs typeface="Arial" panose="020B0604020202020204" pitchFamily="34" charset="0"/>
              </a:rPr>
              <a:t>خيار يقضي بإعطاء حالة لكل مجموعة توفيرا للوقت، أو للتأمل من قبل الجميع ولكن لإعلام المجموعات أنهم مسؤولون أن يفيدوا عما قرروه بشأن أمر واحد. فبالنظر إلى الأربعة تظهر أوجه شبه عديدة في أنواع العوائق والحواجز.</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1800" dirty="0">
                <a:effectLst/>
                <a:latin typeface="Calibri" panose="020F0502020204030204" pitchFamily="34" charset="0"/>
                <a:ea typeface="Calibri" panose="020F0502020204030204" pitchFamily="34" charset="0"/>
                <a:cs typeface="Arial" panose="020B0604020202020204" pitchFamily="34" charset="0"/>
              </a:rPr>
              <a:t>رسالة أساسية في الختام بأن ليست كل حال طوارئ إنسانية الطابع. يشرح المنسق عند اعتماد استجابة رسمية مفعلة.</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1800" dirty="0">
                <a:effectLst/>
                <a:latin typeface="Calibri" panose="020F0502020204030204" pitchFamily="34" charset="0"/>
                <a:ea typeface="Calibri" panose="020F0502020204030204" pitchFamily="34" charset="0"/>
                <a:cs typeface="Arial" panose="020B0604020202020204" pitchFamily="34" charset="0"/>
              </a:rPr>
              <a:t>كذلك يحتمل للختام أن يشمل</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1800" dirty="0">
                <a:effectLst/>
                <a:latin typeface="Calibri" panose="020F0502020204030204" pitchFamily="34" charset="0"/>
                <a:ea typeface="Calibri" panose="020F0502020204030204" pitchFamily="34" charset="0"/>
                <a:cs typeface="Arial" panose="020B0604020202020204" pitchFamily="34" charset="0"/>
              </a:rPr>
              <a:t>ثمة مجموعة واسعة من أنواع الأزمات. لعل الأزمة الإنسانية تنحصر في حدث أو سلسلة حوادث  تهدد صحة مجموعة كبيرة من الناس وسلامتهم وراحتهم. وهي قد تتسم بقصر المدى أو طوله، أزمة متمادية. وهي قد تقع بسرعة كأثر هزة أرضية أو إعصار أو موجة تسونامي؛ أو لعلها قد تتسم ببداية بطيئة كما هي الحال مع القحط وحال بوار المحاصيل تكرارا وحدوث مجاعة. ويجوز للأزمات الإنسانية أن تنجم عن الحرب أو نزاع، كوارث طبيعية، مجاعة، تفشي أحد الأمراض أو الأوبئة. يمكن تبويبها تحت أربع عناوين رئيسية (انظر الشريحة 8). قد تتسم هذه الأزمات بالتعقيد أحيانا، وقد تشكل مزيجا من الكوارث الطبيعية والتي هي من صنع الإنسان.</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1800" dirty="0">
                <a:effectLst/>
                <a:latin typeface="Calibri" panose="020F0502020204030204" pitchFamily="34" charset="0"/>
                <a:ea typeface="Calibri" panose="020F0502020204030204" pitchFamily="34" charset="0"/>
                <a:cs typeface="Arial" panose="020B0604020202020204" pitchFamily="34" charset="0"/>
              </a:rPr>
              <a:t>التمييز بين الأزمات الصغيرة المحلية المحتمل أن تدار من قبل السلطات الوطنية/المحلية، كَلِجان التخفيف من حدة الأزمات/البنية التحتية ، وتلك الأوسع نطاقا وأكبر حجما التي تستدعي تدخلا وتحتاج دعما دوليا. كذلك قد تنشأ حين لا تملك السلطات المحلية القدرة أو تطلب المعونة من المجموعة الدولية التقيد تتدخل. لاحظ أن الجلسة الثانية سوف تتناول بالتفصيل المنظومة العنقودية وكيفية تفعيلها—يكفي في الجلسة الأولى الحديث للتمييز بين الكوارث المحلية ضيقة النطاق التي يجوز للسلطات المحلية والوطنية إدارتها—والأزمات الهامة العميقة واسعة النطاق التي تؤثر في المجموعات السكانية الكبيرة، والبنية التحتية وتستدعي تدخلا كبير الحجم—حيث يمكن الاعتراف به من قبل مكتب تنسيق الشؤون الإنسانية، وحيث يتم طلب الدعم الإقليمي/الدولي لمساندة ونجدة القطاعات الكبيرة من السكان المتضررين.</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1800" dirty="0">
                <a:effectLst/>
                <a:latin typeface="Calibri" panose="020F0502020204030204" pitchFamily="34"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1800" dirty="0">
                <a:effectLst/>
                <a:latin typeface="Calibri" panose="020F0502020204030204" pitchFamily="34" charset="0"/>
                <a:ea typeface="Calibri" panose="020F0502020204030204" pitchFamily="34" charset="0"/>
                <a:cs typeface="Arial" panose="020B0604020202020204" pitchFamily="34" charset="0"/>
              </a:rPr>
              <a:t>تعد نتائج حالات الطوارئ متعددة الجوانب؛ وهي تراوح من النزوح واسع النطاق إن داخل الدولة وإن عبر الحدود الدولية، والدمار واسع النطاق للبنية التحتية، وخسارة الأرواح، وفقدان مصادر الرزق والمعيشة/الموارد الأساسية، والعنف المستهدف للناس، ومخاطر الإصابة من الأدوات غير المنفجرة، وتشويشات الخدمات وتعطيلها (إعادة تحويل الموازنات الوطنية، وفرار العاملين والموظفين، والإقفال نتيجة النزاعات) مع فرض عدم الأمن وانعدام الاستقرار لمجمل السكان، ولكن بصورة خاصة السكان المعرضين لمخاطر شديدة، وتفتت الشبكات الاجتماعية وتشرذمها، ودمار البنية التحتية، وخضوع الجماعات للحصار، التأثيرات في الحصول على الطعام والغذاء--، وإيجاد مجموعة من النازحين، سواء كانوا لاجئين يعبرون الحدود الدولية أم نازحين داخل حدود بلدانهم الوطنية، والمهاجرين العابرين للحدود في </a:t>
            </a:r>
            <a:r>
              <a:rPr lang="ar-SA" sz="1800" dirty="0">
                <a:effectLst/>
                <a:latin typeface="Calibri" panose="020F0502020204030204" pitchFamily="34" charset="0"/>
                <a:ea typeface="Calibri" panose="020F0502020204030204" pitchFamily="34" charset="0"/>
                <a:cs typeface="Arial" panose="020B0604020202020204" pitchFamily="34" charset="0"/>
              </a:rPr>
              <a:t>أغلب</a:t>
            </a:r>
            <a:r>
              <a:rPr lang="ar-LB" sz="1800" dirty="0">
                <a:effectLst/>
                <a:latin typeface="Calibri" panose="020F0502020204030204" pitchFamily="34" charset="0"/>
                <a:ea typeface="Calibri" panose="020F0502020204030204" pitchFamily="34" charset="0"/>
                <a:cs typeface="Arial" panose="020B0604020202020204" pitchFamily="34" charset="0"/>
              </a:rPr>
              <a:t> الأحيان نتيجة تدهور وتخريب الفرص على المدى البعيد للسلامة الاقتصادية، أو الأشخاص عديمي الجنسية الذين فقدوا مواطنيتهم أو لم يتم الاعتراف بأنهم مواطني هذه الدولة أو تلك، أو طالبي اللجوء السياسي—الأفراد أو الجماعات من الهاربين من الاضطهاد. انظر مسرد المصطلحات الأساسية في مفوضية اللاجئين العليا التابعة للأمم المتحدة</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285750" marR="0" lvl="0" indent="-285750" algn="r" defTabSz="914400" rtl="0" eaLnBrk="1" fontAlgn="auto" latinLnBrk="0" hangingPunct="1">
              <a:lnSpc>
                <a:spcPct val="107000"/>
              </a:lnSpc>
              <a:spcBef>
                <a:spcPts val="0"/>
              </a:spcBef>
              <a:spcAft>
                <a:spcPts val="800"/>
              </a:spcAft>
              <a:buClrTx/>
              <a:buSzTx/>
              <a:buFontTx/>
              <a:buChar char="-"/>
              <a:tabLst/>
              <a:defRPr/>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r>
              <a:rPr lang="en-US" sz="12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https://www.unhcr.org/449267670.pdf</a:t>
            </a:r>
            <a:r>
              <a:rPr lang="en-US" sz="1200" dirty="0">
                <a:effectLst/>
                <a:latin typeface="Calibri" panose="020F0502020204030204" pitchFamily="34" charset="0"/>
                <a:ea typeface="Calibri" panose="020F0502020204030204" pitchFamily="34" charset="0"/>
                <a:cs typeface="Arial" panose="020B0604020202020204" pitchFamily="34" charset="0"/>
              </a:rPr>
              <a:t> </a:t>
            </a:r>
          </a:p>
          <a:p>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7A55F-4C5B-E248-9EC8-471E991E4A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4195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27468-B825-48E9-9D02-2E3283FAC7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26EF7B9-5B6B-4DDA-9483-6B0A2AB0F1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5EB2A29-01B5-4CC1-9EA0-746E2822492F}"/>
              </a:ext>
            </a:extLst>
          </p:cNvPr>
          <p:cNvSpPr>
            <a:spLocks noGrp="1"/>
          </p:cNvSpPr>
          <p:nvPr>
            <p:ph type="dt" sz="half" idx="10"/>
          </p:nvPr>
        </p:nvSpPr>
        <p:spPr/>
        <p:txBody>
          <a:bodyPr/>
          <a:lstStyle/>
          <a:p>
            <a:fld id="{568C0BD1-2E2F-834B-9311-574507EF2282}" type="datetime1">
              <a:rPr lang="en-US" smtClean="0"/>
              <a:t>1/23/24</a:t>
            </a:fld>
            <a:endParaRPr lang="en-GB" dirty="0"/>
          </a:p>
        </p:txBody>
      </p:sp>
      <p:sp>
        <p:nvSpPr>
          <p:cNvPr id="5" name="Footer Placeholder 4">
            <a:extLst>
              <a:ext uri="{FF2B5EF4-FFF2-40B4-BE49-F238E27FC236}">
                <a16:creationId xmlns:a16="http://schemas.microsoft.com/office/drawing/2014/main" id="{DD3ED11A-B022-479C-B097-4D3A870B7A43}"/>
              </a:ext>
            </a:extLst>
          </p:cNvPr>
          <p:cNvSpPr>
            <a:spLocks noGrp="1"/>
          </p:cNvSpPr>
          <p:nvPr>
            <p:ph type="ftr" sz="quarter" idx="11"/>
          </p:nvPr>
        </p:nvSpPr>
        <p:spPr/>
        <p:txBody>
          <a:bodyPr/>
          <a:lstStyle/>
          <a:p>
            <a:r>
              <a:rPr lang="en-GB" dirty="0"/>
              <a:t>DRG Working Group 6</a:t>
            </a:r>
          </a:p>
        </p:txBody>
      </p:sp>
      <p:sp>
        <p:nvSpPr>
          <p:cNvPr id="6" name="Slide Number Placeholder 5">
            <a:extLst>
              <a:ext uri="{FF2B5EF4-FFF2-40B4-BE49-F238E27FC236}">
                <a16:creationId xmlns:a16="http://schemas.microsoft.com/office/drawing/2014/main" id="{125C017C-FEDE-4DA1-AC55-BE99D42989C7}"/>
              </a:ext>
            </a:extLst>
          </p:cNvPr>
          <p:cNvSpPr>
            <a:spLocks noGrp="1"/>
          </p:cNvSpPr>
          <p:nvPr>
            <p:ph type="sldNum" sz="quarter" idx="12"/>
          </p:nvPr>
        </p:nvSpPr>
        <p:spPr/>
        <p:txBody>
          <a:bodyPr/>
          <a:lstStyle/>
          <a:p>
            <a:fld id="{566D8EC2-00B7-4DEC-8348-941BB5C1523A}" type="slidenum">
              <a:rPr lang="en-GB" smtClean="0"/>
              <a:t>‹#›</a:t>
            </a:fld>
            <a:endParaRPr lang="en-GB" dirty="0"/>
          </a:p>
        </p:txBody>
      </p:sp>
    </p:spTree>
    <p:extLst>
      <p:ext uri="{BB962C8B-B14F-4D97-AF65-F5344CB8AC3E}">
        <p14:creationId xmlns:p14="http://schemas.microsoft.com/office/powerpoint/2010/main" val="3185759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1F93A-6B1E-45E2-9286-1253778C932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D1A4796-1178-4F53-B98B-800F78D874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937CCE-A75E-4131-A280-EE74C33AD06D}"/>
              </a:ext>
            </a:extLst>
          </p:cNvPr>
          <p:cNvSpPr>
            <a:spLocks noGrp="1"/>
          </p:cNvSpPr>
          <p:nvPr>
            <p:ph type="dt" sz="half" idx="10"/>
          </p:nvPr>
        </p:nvSpPr>
        <p:spPr/>
        <p:txBody>
          <a:bodyPr/>
          <a:lstStyle/>
          <a:p>
            <a:fld id="{76FD2EAD-1178-4743-8650-92603ED30D17}" type="datetime1">
              <a:rPr lang="en-US" smtClean="0"/>
              <a:t>1/23/24</a:t>
            </a:fld>
            <a:endParaRPr lang="en-GB" dirty="0"/>
          </a:p>
        </p:txBody>
      </p:sp>
      <p:sp>
        <p:nvSpPr>
          <p:cNvPr id="5" name="Footer Placeholder 4">
            <a:extLst>
              <a:ext uri="{FF2B5EF4-FFF2-40B4-BE49-F238E27FC236}">
                <a16:creationId xmlns:a16="http://schemas.microsoft.com/office/drawing/2014/main" id="{E1FC8451-FD57-4CC3-B011-9EA8D4261B2C}"/>
              </a:ext>
            </a:extLst>
          </p:cNvPr>
          <p:cNvSpPr>
            <a:spLocks noGrp="1"/>
          </p:cNvSpPr>
          <p:nvPr>
            <p:ph type="ftr" sz="quarter" idx="11"/>
          </p:nvPr>
        </p:nvSpPr>
        <p:spPr/>
        <p:txBody>
          <a:bodyPr/>
          <a:lstStyle/>
          <a:p>
            <a:r>
              <a:rPr lang="en-GB" dirty="0"/>
              <a:t>DRG Working Group 6</a:t>
            </a:r>
          </a:p>
        </p:txBody>
      </p:sp>
      <p:sp>
        <p:nvSpPr>
          <p:cNvPr id="6" name="Slide Number Placeholder 5">
            <a:extLst>
              <a:ext uri="{FF2B5EF4-FFF2-40B4-BE49-F238E27FC236}">
                <a16:creationId xmlns:a16="http://schemas.microsoft.com/office/drawing/2014/main" id="{E955B134-9757-4225-9ED9-4C4265A5E902}"/>
              </a:ext>
            </a:extLst>
          </p:cNvPr>
          <p:cNvSpPr>
            <a:spLocks noGrp="1"/>
          </p:cNvSpPr>
          <p:nvPr>
            <p:ph type="sldNum" sz="quarter" idx="12"/>
          </p:nvPr>
        </p:nvSpPr>
        <p:spPr/>
        <p:txBody>
          <a:bodyPr/>
          <a:lstStyle/>
          <a:p>
            <a:fld id="{566D8EC2-00B7-4DEC-8348-941BB5C1523A}" type="slidenum">
              <a:rPr lang="en-GB" smtClean="0"/>
              <a:t>‹#›</a:t>
            </a:fld>
            <a:endParaRPr lang="en-GB" dirty="0"/>
          </a:p>
        </p:txBody>
      </p:sp>
    </p:spTree>
    <p:extLst>
      <p:ext uri="{BB962C8B-B14F-4D97-AF65-F5344CB8AC3E}">
        <p14:creationId xmlns:p14="http://schemas.microsoft.com/office/powerpoint/2010/main" val="1716630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985B75-2831-437A-98EC-C1850228FB6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1CC11F4-8DDE-4C17-A6A0-5758D76637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3BD2AF-0D51-48C1-8335-00FF02C84B67}"/>
              </a:ext>
            </a:extLst>
          </p:cNvPr>
          <p:cNvSpPr>
            <a:spLocks noGrp="1"/>
          </p:cNvSpPr>
          <p:nvPr>
            <p:ph type="dt" sz="half" idx="10"/>
          </p:nvPr>
        </p:nvSpPr>
        <p:spPr/>
        <p:txBody>
          <a:bodyPr/>
          <a:lstStyle/>
          <a:p>
            <a:fld id="{68AFAA9C-4CA9-1E4E-8958-E99AAE6DD736}" type="datetime1">
              <a:rPr lang="en-US" smtClean="0"/>
              <a:t>1/23/24</a:t>
            </a:fld>
            <a:endParaRPr lang="en-GB" dirty="0"/>
          </a:p>
        </p:txBody>
      </p:sp>
      <p:sp>
        <p:nvSpPr>
          <p:cNvPr id="5" name="Footer Placeholder 4">
            <a:extLst>
              <a:ext uri="{FF2B5EF4-FFF2-40B4-BE49-F238E27FC236}">
                <a16:creationId xmlns:a16="http://schemas.microsoft.com/office/drawing/2014/main" id="{0C97FCCF-632E-4CCD-BFEC-B3DA0289C3F5}"/>
              </a:ext>
            </a:extLst>
          </p:cNvPr>
          <p:cNvSpPr>
            <a:spLocks noGrp="1"/>
          </p:cNvSpPr>
          <p:nvPr>
            <p:ph type="ftr" sz="quarter" idx="11"/>
          </p:nvPr>
        </p:nvSpPr>
        <p:spPr/>
        <p:txBody>
          <a:bodyPr/>
          <a:lstStyle/>
          <a:p>
            <a:r>
              <a:rPr lang="en-GB" dirty="0"/>
              <a:t>DRG Working Group 6</a:t>
            </a:r>
          </a:p>
        </p:txBody>
      </p:sp>
      <p:sp>
        <p:nvSpPr>
          <p:cNvPr id="6" name="Slide Number Placeholder 5">
            <a:extLst>
              <a:ext uri="{FF2B5EF4-FFF2-40B4-BE49-F238E27FC236}">
                <a16:creationId xmlns:a16="http://schemas.microsoft.com/office/drawing/2014/main" id="{BF0E8E06-9DE4-4F0B-B41A-3F24B52BBBCC}"/>
              </a:ext>
            </a:extLst>
          </p:cNvPr>
          <p:cNvSpPr>
            <a:spLocks noGrp="1"/>
          </p:cNvSpPr>
          <p:nvPr>
            <p:ph type="sldNum" sz="quarter" idx="12"/>
          </p:nvPr>
        </p:nvSpPr>
        <p:spPr/>
        <p:txBody>
          <a:bodyPr/>
          <a:lstStyle/>
          <a:p>
            <a:fld id="{566D8EC2-00B7-4DEC-8348-941BB5C1523A}" type="slidenum">
              <a:rPr lang="en-GB" smtClean="0"/>
              <a:t>‹#›</a:t>
            </a:fld>
            <a:endParaRPr lang="en-GB" dirty="0"/>
          </a:p>
        </p:txBody>
      </p:sp>
    </p:spTree>
    <p:extLst>
      <p:ext uri="{BB962C8B-B14F-4D97-AF65-F5344CB8AC3E}">
        <p14:creationId xmlns:p14="http://schemas.microsoft.com/office/powerpoint/2010/main" val="2707777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hapter with intro">
    <p:spTree>
      <p:nvGrpSpPr>
        <p:cNvPr id="1" name=""/>
        <p:cNvGrpSpPr/>
        <p:nvPr/>
      </p:nvGrpSpPr>
      <p:grpSpPr>
        <a:xfrm>
          <a:off x="0" y="0"/>
          <a:ext cx="0" cy="0"/>
          <a:chOff x="0" y="0"/>
          <a:chExt cx="0" cy="0"/>
        </a:xfrm>
      </p:grpSpPr>
      <p:sp>
        <p:nvSpPr>
          <p:cNvPr id="5" name="object 5">
            <a:extLst>
              <a:ext uri="{FF2B5EF4-FFF2-40B4-BE49-F238E27FC236}">
                <a16:creationId xmlns:a16="http://schemas.microsoft.com/office/drawing/2014/main" id="{07B48F48-27A7-4634-930C-05224C93AA8E}"/>
              </a:ext>
            </a:extLst>
          </p:cNvPr>
          <p:cNvSpPr/>
          <p:nvPr userDrawn="1"/>
        </p:nvSpPr>
        <p:spPr>
          <a:xfrm>
            <a:off x="796390" y="1770642"/>
            <a:ext cx="1467529" cy="0"/>
          </a:xfrm>
          <a:custGeom>
            <a:avLst/>
            <a:gdLst/>
            <a:ahLst/>
            <a:cxnLst/>
            <a:rect l="l" t="t" r="r" b="b"/>
            <a:pathLst>
              <a:path w="1287145">
                <a:moveTo>
                  <a:pt x="0" y="0"/>
                </a:moveTo>
                <a:lnTo>
                  <a:pt x="1287005" y="0"/>
                </a:lnTo>
              </a:path>
            </a:pathLst>
          </a:custGeom>
          <a:ln w="76200">
            <a:solidFill>
              <a:srgbClr val="FFC20E"/>
            </a:solidFill>
          </a:ln>
        </p:spPr>
        <p:txBody>
          <a:bodyPr wrap="square" lIns="0" tIns="0" rIns="0" bIns="0" rtlCol="0"/>
          <a:lstStyle/>
          <a:p>
            <a:endParaRPr dirty="0"/>
          </a:p>
        </p:txBody>
      </p:sp>
      <p:sp>
        <p:nvSpPr>
          <p:cNvPr id="9" name="Text Placeholder 8">
            <a:extLst>
              <a:ext uri="{FF2B5EF4-FFF2-40B4-BE49-F238E27FC236}">
                <a16:creationId xmlns:a16="http://schemas.microsoft.com/office/drawing/2014/main" id="{C9EFB51C-6DB9-46CA-95CB-0C977FE8A8F7}"/>
              </a:ext>
            </a:extLst>
          </p:cNvPr>
          <p:cNvSpPr>
            <a:spLocks noGrp="1"/>
          </p:cNvSpPr>
          <p:nvPr>
            <p:ph type="body" sz="quarter" idx="10" hasCustomPrompt="1"/>
          </p:nvPr>
        </p:nvSpPr>
        <p:spPr>
          <a:xfrm>
            <a:off x="793186" y="702142"/>
            <a:ext cx="10639274" cy="829179"/>
          </a:xfrm>
          <a:prstGeom prst="rect">
            <a:avLst/>
          </a:prstGeom>
        </p:spPr>
        <p:txBody>
          <a:bodyPr lIns="0" tIns="0" rIns="0" bIns="0"/>
          <a:lstStyle>
            <a:lvl1pPr>
              <a:defRPr sz="2900" b="1">
                <a:solidFill>
                  <a:srgbClr val="1A5A85"/>
                </a:solidFill>
                <a:latin typeface="Arial" panose="020B0604020202020204" pitchFamily="34" charset="0"/>
                <a:ea typeface="Roboto Slab" pitchFamily="2" charset="0"/>
                <a:cs typeface="Arial" panose="020B0604020202020204" pitchFamily="34"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NAME OF THE CHAPTER</a:t>
            </a:r>
          </a:p>
        </p:txBody>
      </p:sp>
      <p:sp>
        <p:nvSpPr>
          <p:cNvPr id="11" name="Text Placeholder 10">
            <a:extLst>
              <a:ext uri="{FF2B5EF4-FFF2-40B4-BE49-F238E27FC236}">
                <a16:creationId xmlns:a16="http://schemas.microsoft.com/office/drawing/2014/main" id="{5D018956-D9E6-425D-8ADA-1E24525DED84}"/>
              </a:ext>
            </a:extLst>
          </p:cNvPr>
          <p:cNvSpPr>
            <a:spLocks noGrp="1"/>
          </p:cNvSpPr>
          <p:nvPr>
            <p:ph type="body" sz="quarter" idx="11" hasCustomPrompt="1"/>
          </p:nvPr>
        </p:nvSpPr>
        <p:spPr>
          <a:xfrm>
            <a:off x="792770" y="2392526"/>
            <a:ext cx="10639274" cy="2556635"/>
          </a:xfrm>
          <a:prstGeom prst="rect">
            <a:avLst/>
          </a:prstGeom>
        </p:spPr>
        <p:txBody>
          <a:bodyPr lIns="0" tIns="0" rIns="0" bIns="0"/>
          <a:lstStyle>
            <a:lvl1pPr>
              <a:defRPr sz="2200" b="1">
                <a:solidFill>
                  <a:schemeClr val="tx1"/>
                </a:solidFill>
                <a:latin typeface="Arial" panose="020B0604020202020204" pitchFamily="34" charset="0"/>
                <a:ea typeface="Roboto" panose="02000000000000000000" pitchFamily="2" charset="0"/>
                <a:cs typeface="Arial" panose="020B0604020202020204" pitchFamily="34"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Chapter intro</a:t>
            </a:r>
          </a:p>
        </p:txBody>
      </p:sp>
      <p:pic>
        <p:nvPicPr>
          <p:cNvPr id="6" name="Graphic 5">
            <a:extLst>
              <a:ext uri="{FF2B5EF4-FFF2-40B4-BE49-F238E27FC236}">
                <a16:creationId xmlns:a16="http://schemas.microsoft.com/office/drawing/2014/main" id="{7595F290-DFD6-CB45-A5F0-A6175DD7A55C}"/>
              </a:ext>
            </a:extLst>
          </p:cNvPr>
          <p:cNvPicPr>
            <a:picLocks noChangeAspect="1"/>
          </p:cNvPicPr>
          <p:nvPr userDrawn="1"/>
        </p:nvPicPr>
        <p:blipFill>
          <a:blip r:embed="rId2">
            <a:alphaModFix amt="15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54671" y="4930829"/>
            <a:ext cx="2372881" cy="2056625"/>
          </a:xfrm>
          <a:prstGeom prst="rect">
            <a:avLst/>
          </a:prstGeom>
        </p:spPr>
      </p:pic>
    </p:spTree>
    <p:extLst>
      <p:ext uri="{BB962C8B-B14F-4D97-AF65-F5344CB8AC3E}">
        <p14:creationId xmlns:p14="http://schemas.microsoft.com/office/powerpoint/2010/main" val="2324142660"/>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8712" y="272466"/>
            <a:ext cx="11672416" cy="613621"/>
          </a:xfrm>
        </p:spPr>
        <p:txBody>
          <a:bodyPr/>
          <a:lstStyle/>
          <a:p>
            <a:r>
              <a:rPr lang="en-US"/>
              <a:t>Click to edit Master title style</a:t>
            </a:r>
            <a:endParaRPr lang="en-US" dirty="0"/>
          </a:p>
        </p:txBody>
      </p:sp>
      <p:sp>
        <p:nvSpPr>
          <p:cNvPr id="3" name="Content Placeholder 2"/>
          <p:cNvSpPr>
            <a:spLocks noGrp="1"/>
          </p:cNvSpPr>
          <p:nvPr>
            <p:ph idx="1"/>
          </p:nvPr>
        </p:nvSpPr>
        <p:spPr>
          <a:xfrm>
            <a:off x="278712" y="886087"/>
            <a:ext cx="11672416" cy="48747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D3F63A-445F-2A42-926B-0E050C655A60}" type="datetime1">
              <a:rPr lang="en-US" smtClean="0"/>
              <a:t>1/23/24</a:t>
            </a:fld>
            <a:endParaRPr lang="en-US" dirty="0"/>
          </a:p>
        </p:txBody>
      </p:sp>
      <p:sp>
        <p:nvSpPr>
          <p:cNvPr id="5" name="Footer Placeholder 4"/>
          <p:cNvSpPr>
            <a:spLocks noGrp="1"/>
          </p:cNvSpPr>
          <p:nvPr>
            <p:ph type="ftr" sz="quarter" idx="11"/>
          </p:nvPr>
        </p:nvSpPr>
        <p:spPr/>
        <p:txBody>
          <a:bodyPr/>
          <a:lstStyle/>
          <a:p>
            <a:r>
              <a:rPr lang="en-US" dirty="0"/>
              <a:t>DRG Working Group 6</a:t>
            </a:r>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28170648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UNICEF Photo slid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04D33F75-791A-8643-BA87-4DAF53721B30}"/>
              </a:ext>
            </a:extLst>
          </p:cNvPr>
          <p:cNvSpPr>
            <a:spLocks noGrp="1"/>
          </p:cNvSpPr>
          <p:nvPr>
            <p:ph type="pic" sz="quarter" idx="10"/>
          </p:nvPr>
        </p:nvSpPr>
        <p:spPr>
          <a:xfrm>
            <a:off x="0" y="0"/>
            <a:ext cx="12192000" cy="6858000"/>
          </a:xfrm>
        </p:spPr>
        <p:txBody>
          <a:bodyPr/>
          <a:lstStyle>
            <a:lvl1pPr marL="0" indent="0" algn="ctr">
              <a:buNone/>
              <a:defRPr>
                <a:solidFill>
                  <a:schemeClr val="bg2">
                    <a:lumMod val="20000"/>
                    <a:lumOff val="80000"/>
                  </a:schemeClr>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Photo here</a:t>
            </a:r>
          </a:p>
        </p:txBody>
      </p:sp>
    </p:spTree>
    <p:extLst>
      <p:ext uri="{BB962C8B-B14F-4D97-AF65-F5344CB8AC3E}">
        <p14:creationId xmlns:p14="http://schemas.microsoft.com/office/powerpoint/2010/main" val="744085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1CAD5-8C7E-4AF4-B179-48EB9C5D7AAD}"/>
              </a:ext>
            </a:extLst>
          </p:cNvPr>
          <p:cNvSpPr>
            <a:spLocks noGrp="1"/>
          </p:cNvSpPr>
          <p:nvPr>
            <p:ph type="title"/>
          </p:nvPr>
        </p:nvSpPr>
        <p:spPr>
          <a:xfrm>
            <a:off x="838200" y="365125"/>
            <a:ext cx="8295526" cy="1325563"/>
          </a:xfrm>
        </p:spPr>
        <p:txBody>
          <a:bodyPr/>
          <a:lstStyle>
            <a:lvl1pPr>
              <a:defRPr>
                <a:latin typeface="Helvetica" panose="020B0604020202020204" pitchFamily="34" charset="0"/>
                <a:cs typeface="Helvetica" panose="020B060402020202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8F652CE-E2D7-4895-B013-B24FCE71FE6B}"/>
              </a:ext>
            </a:extLst>
          </p:cNvPr>
          <p:cNvSpPr>
            <a:spLocks noGrp="1"/>
          </p:cNvSpPr>
          <p:nvPr>
            <p:ph idx="1"/>
          </p:nvPr>
        </p:nvSpPr>
        <p:spPr>
          <a:xfrm rot="10800000" flipV="1">
            <a:off x="748844" y="1865046"/>
            <a:ext cx="8512784" cy="61653"/>
          </a:xfrm>
        </p:spPr>
        <p:txBody>
          <a:bodyPr/>
          <a:lstStyle>
            <a:lvl2pPr>
              <a:defRPr>
                <a:latin typeface="Helvetica" panose="020B0604020202020204" pitchFamily="34" charset="0"/>
                <a:cs typeface="Helvetica" panose="020B0604020202020204" pitchFamily="34" charset="0"/>
              </a:defRPr>
            </a:lvl2pPr>
            <a:lvl4pPr>
              <a:defRPr>
                <a:latin typeface="Helvetica" panose="020B0604020202020204" pitchFamily="34" charset="0"/>
                <a:cs typeface="Helvetica" panose="020B0604020202020204"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7FC8039A-7295-4A1B-8E8B-CCFBAA659F39}"/>
              </a:ext>
            </a:extLst>
          </p:cNvPr>
          <p:cNvSpPr>
            <a:spLocks noGrp="1"/>
          </p:cNvSpPr>
          <p:nvPr>
            <p:ph type="dt" sz="half" idx="10"/>
          </p:nvPr>
        </p:nvSpPr>
        <p:spPr/>
        <p:txBody>
          <a:bodyPr/>
          <a:lstStyle/>
          <a:p>
            <a:fld id="{860CE32C-45F1-4B4E-968B-714CEEEEDFAF}" type="datetime1">
              <a:rPr lang="en-US" smtClean="0"/>
              <a:t>1/23/24</a:t>
            </a:fld>
            <a:endParaRPr lang="en-GB" dirty="0"/>
          </a:p>
        </p:txBody>
      </p:sp>
      <p:sp>
        <p:nvSpPr>
          <p:cNvPr id="5" name="Footer Placeholder 4">
            <a:extLst>
              <a:ext uri="{FF2B5EF4-FFF2-40B4-BE49-F238E27FC236}">
                <a16:creationId xmlns:a16="http://schemas.microsoft.com/office/drawing/2014/main" id="{9A66FA55-C9E5-45D1-84F1-9199CBD5C4D6}"/>
              </a:ext>
            </a:extLst>
          </p:cNvPr>
          <p:cNvSpPr>
            <a:spLocks noGrp="1"/>
          </p:cNvSpPr>
          <p:nvPr>
            <p:ph type="ftr" sz="quarter" idx="11"/>
          </p:nvPr>
        </p:nvSpPr>
        <p:spPr/>
        <p:txBody>
          <a:bodyPr/>
          <a:lstStyle/>
          <a:p>
            <a:r>
              <a:rPr lang="en-GB" dirty="0"/>
              <a:t>DRG Working Group 6</a:t>
            </a:r>
          </a:p>
        </p:txBody>
      </p:sp>
      <p:sp>
        <p:nvSpPr>
          <p:cNvPr id="6" name="Slide Number Placeholder 5">
            <a:extLst>
              <a:ext uri="{FF2B5EF4-FFF2-40B4-BE49-F238E27FC236}">
                <a16:creationId xmlns:a16="http://schemas.microsoft.com/office/drawing/2014/main" id="{46CC978D-5E00-4389-8F41-394EBDF95E77}"/>
              </a:ext>
            </a:extLst>
          </p:cNvPr>
          <p:cNvSpPr>
            <a:spLocks noGrp="1"/>
          </p:cNvSpPr>
          <p:nvPr>
            <p:ph type="sldNum" sz="quarter" idx="12"/>
          </p:nvPr>
        </p:nvSpPr>
        <p:spPr/>
        <p:txBody>
          <a:bodyPr/>
          <a:lstStyle/>
          <a:p>
            <a:fld id="{566D8EC2-00B7-4DEC-8348-941BB5C1523A}" type="slidenum">
              <a:rPr lang="en-GB" smtClean="0"/>
              <a:t>‹#›</a:t>
            </a:fld>
            <a:endParaRPr lang="en-GB" dirty="0"/>
          </a:p>
        </p:txBody>
      </p:sp>
      <p:sp>
        <p:nvSpPr>
          <p:cNvPr id="8" name="Picture Placeholder 7">
            <a:extLst>
              <a:ext uri="{FF2B5EF4-FFF2-40B4-BE49-F238E27FC236}">
                <a16:creationId xmlns:a16="http://schemas.microsoft.com/office/drawing/2014/main" id="{989B97CB-DE80-4945-A86B-DEF97711E6B0}"/>
              </a:ext>
            </a:extLst>
          </p:cNvPr>
          <p:cNvSpPr>
            <a:spLocks noGrp="1"/>
          </p:cNvSpPr>
          <p:nvPr>
            <p:ph type="pic" sz="quarter" idx="13"/>
          </p:nvPr>
        </p:nvSpPr>
        <p:spPr>
          <a:xfrm>
            <a:off x="9215438" y="365125"/>
            <a:ext cx="2743200" cy="1281113"/>
          </a:xfrm>
        </p:spPr>
        <p:txBody>
          <a:bodyPr/>
          <a:lstStyle/>
          <a:p>
            <a:endParaRPr lang="en-GB" dirty="0"/>
          </a:p>
        </p:txBody>
      </p:sp>
      <p:pic>
        <p:nvPicPr>
          <p:cNvPr id="10" name="Picture 9" descr="Logo, company name&#10;&#10;Description automatically generated">
            <a:extLst>
              <a:ext uri="{FF2B5EF4-FFF2-40B4-BE49-F238E27FC236}">
                <a16:creationId xmlns:a16="http://schemas.microsoft.com/office/drawing/2014/main" id="{C07B7225-312A-45D2-85B0-305FE2D7D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61628" y="353258"/>
            <a:ext cx="2650819" cy="1382674"/>
          </a:xfrm>
          <a:prstGeom prst="rect">
            <a:avLst/>
          </a:prstGeom>
        </p:spPr>
      </p:pic>
      <p:pic>
        <p:nvPicPr>
          <p:cNvPr id="1026" name="CCBC535D-CBAD-4135-A7DB-670340D88B99">
            <a:extLst>
              <a:ext uri="{FF2B5EF4-FFF2-40B4-BE49-F238E27FC236}">
                <a16:creationId xmlns:a16="http://schemas.microsoft.com/office/drawing/2014/main" id="{37E6CB28-18AD-4AB1-96CB-550073FC0DA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flipV="1">
            <a:off x="-3514404" y="5877797"/>
            <a:ext cx="30853702" cy="523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6920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91FAF-7124-4DED-ACFF-F1FB686098B5}"/>
              </a:ext>
            </a:extLst>
          </p:cNvPr>
          <p:cNvSpPr>
            <a:spLocks noGrp="1"/>
          </p:cNvSpPr>
          <p:nvPr>
            <p:ph type="title"/>
          </p:nvPr>
        </p:nvSpPr>
        <p:spPr>
          <a:xfrm>
            <a:off x="831850" y="1709738"/>
            <a:ext cx="10515600" cy="2852737"/>
          </a:xfrm>
        </p:spPr>
        <p:txBody>
          <a:bodyPr anchor="b"/>
          <a:lstStyle>
            <a:lvl1pPr>
              <a:defRPr sz="6000">
                <a:latin typeface="Helvetica" panose="020B0604020202020204" pitchFamily="34" charset="0"/>
                <a:cs typeface="Helvetica" panose="020B0604020202020204" pitchFamily="34" charset="0"/>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032E4802-6D27-4BA8-99BC-79105746DD4B}"/>
              </a:ext>
            </a:extLst>
          </p:cNvPr>
          <p:cNvSpPr>
            <a:spLocks noGrp="1"/>
          </p:cNvSpPr>
          <p:nvPr>
            <p:ph type="body" idx="1"/>
          </p:nvPr>
        </p:nvSpPr>
        <p:spPr>
          <a:xfrm>
            <a:off x="831850" y="4589463"/>
            <a:ext cx="10515600" cy="1006119"/>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F14B33-768A-49FE-BF47-F0C78D4B78D5}"/>
              </a:ext>
            </a:extLst>
          </p:cNvPr>
          <p:cNvSpPr>
            <a:spLocks noGrp="1"/>
          </p:cNvSpPr>
          <p:nvPr>
            <p:ph type="dt" sz="half" idx="10"/>
          </p:nvPr>
        </p:nvSpPr>
        <p:spPr/>
        <p:txBody>
          <a:bodyPr/>
          <a:lstStyle/>
          <a:p>
            <a:fld id="{CC4BDF83-8A6C-BA47-BFC0-098F444BAD18}" type="datetime1">
              <a:rPr lang="en-US" smtClean="0"/>
              <a:t>1/23/24</a:t>
            </a:fld>
            <a:endParaRPr lang="en-GB" dirty="0"/>
          </a:p>
        </p:txBody>
      </p:sp>
      <p:sp>
        <p:nvSpPr>
          <p:cNvPr id="5" name="Footer Placeholder 4">
            <a:extLst>
              <a:ext uri="{FF2B5EF4-FFF2-40B4-BE49-F238E27FC236}">
                <a16:creationId xmlns:a16="http://schemas.microsoft.com/office/drawing/2014/main" id="{E0B445F5-2647-437C-9727-65F35A002D32}"/>
              </a:ext>
            </a:extLst>
          </p:cNvPr>
          <p:cNvSpPr>
            <a:spLocks noGrp="1"/>
          </p:cNvSpPr>
          <p:nvPr>
            <p:ph type="ftr" sz="quarter" idx="11"/>
          </p:nvPr>
        </p:nvSpPr>
        <p:spPr/>
        <p:txBody>
          <a:bodyPr/>
          <a:lstStyle/>
          <a:p>
            <a:r>
              <a:rPr lang="en-GB" dirty="0"/>
              <a:t>DRG Working Group 6</a:t>
            </a:r>
          </a:p>
        </p:txBody>
      </p:sp>
      <p:sp>
        <p:nvSpPr>
          <p:cNvPr id="6" name="Slide Number Placeholder 5">
            <a:extLst>
              <a:ext uri="{FF2B5EF4-FFF2-40B4-BE49-F238E27FC236}">
                <a16:creationId xmlns:a16="http://schemas.microsoft.com/office/drawing/2014/main" id="{1C8CC69F-BAD0-49B0-BF5D-EC272786F401}"/>
              </a:ext>
            </a:extLst>
          </p:cNvPr>
          <p:cNvSpPr>
            <a:spLocks noGrp="1"/>
          </p:cNvSpPr>
          <p:nvPr>
            <p:ph type="sldNum" sz="quarter" idx="12"/>
          </p:nvPr>
        </p:nvSpPr>
        <p:spPr/>
        <p:txBody>
          <a:bodyPr/>
          <a:lstStyle/>
          <a:p>
            <a:fld id="{566D8EC2-00B7-4DEC-8348-941BB5C1523A}" type="slidenum">
              <a:rPr lang="en-GB" smtClean="0"/>
              <a:t>‹#›</a:t>
            </a:fld>
            <a:endParaRPr lang="en-GB" dirty="0"/>
          </a:p>
        </p:txBody>
      </p:sp>
      <p:pic>
        <p:nvPicPr>
          <p:cNvPr id="7" name="CCBC535D-CBAD-4135-A7DB-670340D88B99">
            <a:extLst>
              <a:ext uri="{FF2B5EF4-FFF2-40B4-BE49-F238E27FC236}">
                <a16:creationId xmlns:a16="http://schemas.microsoft.com/office/drawing/2014/main" id="{31E30A35-EB26-4258-BC1A-8A0425A3671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flipV="1">
            <a:off x="-3514404" y="5877797"/>
            <a:ext cx="30853702" cy="523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1933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5C48B-AA06-4F31-B39E-58B44C3544C4}"/>
              </a:ext>
            </a:extLst>
          </p:cNvPr>
          <p:cNvSpPr>
            <a:spLocks noGrp="1"/>
          </p:cNvSpPr>
          <p:nvPr>
            <p:ph type="title"/>
          </p:nvPr>
        </p:nvSpPr>
        <p:spPr/>
        <p:txBody>
          <a:bodyPr/>
          <a:lstStyle>
            <a:lvl1pPr>
              <a:defRPr>
                <a:latin typeface="Helvetica" panose="020B0604020202020204" pitchFamily="34" charset="0"/>
                <a:cs typeface="Helvetica" panose="020B060402020202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1A8F48B7-0FEA-457F-B84F-5532B0E6C3D3}"/>
              </a:ext>
            </a:extLst>
          </p:cNvPr>
          <p:cNvSpPr>
            <a:spLocks noGrp="1"/>
          </p:cNvSpPr>
          <p:nvPr>
            <p:ph sz="half" idx="1"/>
          </p:nvPr>
        </p:nvSpPr>
        <p:spPr>
          <a:xfrm>
            <a:off x="838200" y="1825625"/>
            <a:ext cx="5181600" cy="4351338"/>
          </a:xfrm>
        </p:spPr>
        <p:txBody>
          <a:bodyPr/>
          <a:lstStyle>
            <a:lvl2pPr>
              <a:defRPr>
                <a:latin typeface="Helvetica" panose="020B0604020202020204" pitchFamily="34" charset="0"/>
                <a:cs typeface="Helvetica" panose="020B0604020202020204" pitchFamily="34" charset="0"/>
              </a:defRPr>
            </a:lvl2pPr>
            <a:lvl3pPr>
              <a:defRPr>
                <a:latin typeface="Helvetica" panose="020B0604020202020204" pitchFamily="34" charset="0"/>
                <a:cs typeface="Helvetica" panose="020B0604020202020204" pitchFamily="34" charset="0"/>
              </a:defRPr>
            </a:lvl3pPr>
            <a:lvl4pPr>
              <a:defRPr>
                <a:latin typeface="Helvetica" panose="020B0604020202020204" pitchFamily="34" charset="0"/>
                <a:cs typeface="Helvetica" panose="020B0604020202020204" pitchFamily="34" charset="0"/>
              </a:defRPr>
            </a:lvl4pPr>
            <a:lvl5pPr>
              <a:defRPr>
                <a:latin typeface="Helvetica" panose="020B0604020202020204" pitchFamily="34" charset="0"/>
                <a:cs typeface="Helvetica"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13E63725-75B5-4E27-9353-EF397DE96A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3C1F6A7-B4A2-4D3B-8CE8-826F14032322}"/>
              </a:ext>
            </a:extLst>
          </p:cNvPr>
          <p:cNvSpPr>
            <a:spLocks noGrp="1"/>
          </p:cNvSpPr>
          <p:nvPr>
            <p:ph type="dt" sz="half" idx="10"/>
          </p:nvPr>
        </p:nvSpPr>
        <p:spPr/>
        <p:txBody>
          <a:bodyPr/>
          <a:lstStyle/>
          <a:p>
            <a:fld id="{190CA073-3DB1-4D44-BE9A-993A33EF2B2A}" type="datetime1">
              <a:rPr lang="en-US" smtClean="0"/>
              <a:t>1/23/24</a:t>
            </a:fld>
            <a:endParaRPr lang="en-GB" dirty="0"/>
          </a:p>
        </p:txBody>
      </p:sp>
      <p:sp>
        <p:nvSpPr>
          <p:cNvPr id="6" name="Footer Placeholder 5">
            <a:extLst>
              <a:ext uri="{FF2B5EF4-FFF2-40B4-BE49-F238E27FC236}">
                <a16:creationId xmlns:a16="http://schemas.microsoft.com/office/drawing/2014/main" id="{7B133871-3787-49D5-8235-01423FF4EC42}"/>
              </a:ext>
            </a:extLst>
          </p:cNvPr>
          <p:cNvSpPr>
            <a:spLocks noGrp="1"/>
          </p:cNvSpPr>
          <p:nvPr>
            <p:ph type="ftr" sz="quarter" idx="11"/>
          </p:nvPr>
        </p:nvSpPr>
        <p:spPr/>
        <p:txBody>
          <a:bodyPr/>
          <a:lstStyle/>
          <a:p>
            <a:r>
              <a:rPr lang="en-GB" dirty="0"/>
              <a:t>DRG Working Group 6</a:t>
            </a:r>
          </a:p>
        </p:txBody>
      </p:sp>
      <p:sp>
        <p:nvSpPr>
          <p:cNvPr id="7" name="Slide Number Placeholder 6">
            <a:extLst>
              <a:ext uri="{FF2B5EF4-FFF2-40B4-BE49-F238E27FC236}">
                <a16:creationId xmlns:a16="http://schemas.microsoft.com/office/drawing/2014/main" id="{6B8F184A-9E03-457D-BD41-93D1076A57F1}"/>
              </a:ext>
            </a:extLst>
          </p:cNvPr>
          <p:cNvSpPr>
            <a:spLocks noGrp="1"/>
          </p:cNvSpPr>
          <p:nvPr>
            <p:ph type="sldNum" sz="quarter" idx="12"/>
          </p:nvPr>
        </p:nvSpPr>
        <p:spPr/>
        <p:txBody>
          <a:bodyPr/>
          <a:lstStyle/>
          <a:p>
            <a:fld id="{566D8EC2-00B7-4DEC-8348-941BB5C1523A}" type="slidenum">
              <a:rPr lang="en-GB" smtClean="0"/>
              <a:t>‹#›</a:t>
            </a:fld>
            <a:endParaRPr lang="en-GB" dirty="0"/>
          </a:p>
        </p:txBody>
      </p:sp>
    </p:spTree>
    <p:extLst>
      <p:ext uri="{BB962C8B-B14F-4D97-AF65-F5344CB8AC3E}">
        <p14:creationId xmlns:p14="http://schemas.microsoft.com/office/powerpoint/2010/main" val="2389473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A9F9B-1644-44B0-B90B-9162087E64E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EE92737-2148-4AA1-A483-4934C6FE3C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446C4B-3D22-45A8-B96A-FDC091AF028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7286517-F4B7-4098-A080-3C9BE6E55D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C141CD-690F-4D24-8455-56117D9B35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0E7F579-4948-40C5-BA7A-91E7F63C4995}"/>
              </a:ext>
            </a:extLst>
          </p:cNvPr>
          <p:cNvSpPr>
            <a:spLocks noGrp="1"/>
          </p:cNvSpPr>
          <p:nvPr>
            <p:ph type="dt" sz="half" idx="10"/>
          </p:nvPr>
        </p:nvSpPr>
        <p:spPr/>
        <p:txBody>
          <a:bodyPr/>
          <a:lstStyle/>
          <a:p>
            <a:fld id="{DF5DAAB8-7A6F-2645-A059-5E8DDF5EE5EE}" type="datetime1">
              <a:rPr lang="en-US" smtClean="0"/>
              <a:t>1/23/24</a:t>
            </a:fld>
            <a:endParaRPr lang="en-GB" dirty="0"/>
          </a:p>
        </p:txBody>
      </p:sp>
      <p:sp>
        <p:nvSpPr>
          <p:cNvPr id="8" name="Footer Placeholder 7">
            <a:extLst>
              <a:ext uri="{FF2B5EF4-FFF2-40B4-BE49-F238E27FC236}">
                <a16:creationId xmlns:a16="http://schemas.microsoft.com/office/drawing/2014/main" id="{48202E16-1797-44D0-B353-51AA15753748}"/>
              </a:ext>
            </a:extLst>
          </p:cNvPr>
          <p:cNvSpPr>
            <a:spLocks noGrp="1"/>
          </p:cNvSpPr>
          <p:nvPr>
            <p:ph type="ftr" sz="quarter" idx="11"/>
          </p:nvPr>
        </p:nvSpPr>
        <p:spPr/>
        <p:txBody>
          <a:bodyPr/>
          <a:lstStyle/>
          <a:p>
            <a:r>
              <a:rPr lang="en-GB" dirty="0"/>
              <a:t>DRG Working Group 6</a:t>
            </a:r>
          </a:p>
        </p:txBody>
      </p:sp>
      <p:sp>
        <p:nvSpPr>
          <p:cNvPr id="9" name="Slide Number Placeholder 8">
            <a:extLst>
              <a:ext uri="{FF2B5EF4-FFF2-40B4-BE49-F238E27FC236}">
                <a16:creationId xmlns:a16="http://schemas.microsoft.com/office/drawing/2014/main" id="{3441DA3A-EC20-4D39-BA4E-8BEAA9B5F1E5}"/>
              </a:ext>
            </a:extLst>
          </p:cNvPr>
          <p:cNvSpPr>
            <a:spLocks noGrp="1"/>
          </p:cNvSpPr>
          <p:nvPr>
            <p:ph type="sldNum" sz="quarter" idx="12"/>
          </p:nvPr>
        </p:nvSpPr>
        <p:spPr/>
        <p:txBody>
          <a:bodyPr/>
          <a:lstStyle/>
          <a:p>
            <a:fld id="{566D8EC2-00B7-4DEC-8348-941BB5C1523A}" type="slidenum">
              <a:rPr lang="en-GB" smtClean="0"/>
              <a:t>‹#›</a:t>
            </a:fld>
            <a:endParaRPr lang="en-GB" dirty="0"/>
          </a:p>
        </p:txBody>
      </p:sp>
    </p:spTree>
    <p:extLst>
      <p:ext uri="{BB962C8B-B14F-4D97-AF65-F5344CB8AC3E}">
        <p14:creationId xmlns:p14="http://schemas.microsoft.com/office/powerpoint/2010/main" val="2841318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87FFB-BFD6-4DA5-832D-BF05CD3B96F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D04FEEC-2F20-4FC3-B974-2A40E40ED561}"/>
              </a:ext>
            </a:extLst>
          </p:cNvPr>
          <p:cNvSpPr>
            <a:spLocks noGrp="1"/>
          </p:cNvSpPr>
          <p:nvPr>
            <p:ph type="dt" sz="half" idx="10"/>
          </p:nvPr>
        </p:nvSpPr>
        <p:spPr/>
        <p:txBody>
          <a:bodyPr/>
          <a:lstStyle/>
          <a:p>
            <a:fld id="{9D723345-2296-0A41-AC33-0B281400F148}" type="datetime1">
              <a:rPr lang="en-US" smtClean="0"/>
              <a:t>1/23/24</a:t>
            </a:fld>
            <a:endParaRPr lang="en-GB" dirty="0"/>
          </a:p>
        </p:txBody>
      </p:sp>
      <p:sp>
        <p:nvSpPr>
          <p:cNvPr id="4" name="Footer Placeholder 3">
            <a:extLst>
              <a:ext uri="{FF2B5EF4-FFF2-40B4-BE49-F238E27FC236}">
                <a16:creationId xmlns:a16="http://schemas.microsoft.com/office/drawing/2014/main" id="{DC8D544F-9B0C-4CD9-BCF9-F35A8F6AA132}"/>
              </a:ext>
            </a:extLst>
          </p:cNvPr>
          <p:cNvSpPr>
            <a:spLocks noGrp="1"/>
          </p:cNvSpPr>
          <p:nvPr>
            <p:ph type="ftr" sz="quarter" idx="11"/>
          </p:nvPr>
        </p:nvSpPr>
        <p:spPr/>
        <p:txBody>
          <a:bodyPr/>
          <a:lstStyle/>
          <a:p>
            <a:r>
              <a:rPr lang="en-GB" dirty="0"/>
              <a:t>DRG Working Group 6</a:t>
            </a:r>
          </a:p>
        </p:txBody>
      </p:sp>
      <p:sp>
        <p:nvSpPr>
          <p:cNvPr id="5" name="Slide Number Placeholder 4">
            <a:extLst>
              <a:ext uri="{FF2B5EF4-FFF2-40B4-BE49-F238E27FC236}">
                <a16:creationId xmlns:a16="http://schemas.microsoft.com/office/drawing/2014/main" id="{B4C6508A-97B9-4B70-8867-CA7270CBF4D4}"/>
              </a:ext>
            </a:extLst>
          </p:cNvPr>
          <p:cNvSpPr>
            <a:spLocks noGrp="1"/>
          </p:cNvSpPr>
          <p:nvPr>
            <p:ph type="sldNum" sz="quarter" idx="12"/>
          </p:nvPr>
        </p:nvSpPr>
        <p:spPr/>
        <p:txBody>
          <a:bodyPr/>
          <a:lstStyle/>
          <a:p>
            <a:fld id="{566D8EC2-00B7-4DEC-8348-941BB5C1523A}" type="slidenum">
              <a:rPr lang="en-GB" smtClean="0"/>
              <a:t>‹#›</a:t>
            </a:fld>
            <a:endParaRPr lang="en-GB" dirty="0"/>
          </a:p>
        </p:txBody>
      </p:sp>
    </p:spTree>
    <p:extLst>
      <p:ext uri="{BB962C8B-B14F-4D97-AF65-F5344CB8AC3E}">
        <p14:creationId xmlns:p14="http://schemas.microsoft.com/office/powerpoint/2010/main" val="4275099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2E8831-66C5-4BBE-8580-8AC2F10EB66E}"/>
              </a:ext>
            </a:extLst>
          </p:cNvPr>
          <p:cNvSpPr>
            <a:spLocks noGrp="1"/>
          </p:cNvSpPr>
          <p:nvPr>
            <p:ph type="dt" sz="half" idx="10"/>
          </p:nvPr>
        </p:nvSpPr>
        <p:spPr/>
        <p:txBody>
          <a:bodyPr/>
          <a:lstStyle/>
          <a:p>
            <a:fld id="{5C45668D-DFBF-5447-9BCB-0593F353CC40}" type="datetime1">
              <a:rPr lang="en-US" smtClean="0"/>
              <a:t>1/23/24</a:t>
            </a:fld>
            <a:endParaRPr lang="en-GB" dirty="0"/>
          </a:p>
        </p:txBody>
      </p:sp>
      <p:sp>
        <p:nvSpPr>
          <p:cNvPr id="3" name="Footer Placeholder 2">
            <a:extLst>
              <a:ext uri="{FF2B5EF4-FFF2-40B4-BE49-F238E27FC236}">
                <a16:creationId xmlns:a16="http://schemas.microsoft.com/office/drawing/2014/main" id="{627AA198-8342-4142-8B95-24CE934C6A01}"/>
              </a:ext>
            </a:extLst>
          </p:cNvPr>
          <p:cNvSpPr>
            <a:spLocks noGrp="1"/>
          </p:cNvSpPr>
          <p:nvPr>
            <p:ph type="ftr" sz="quarter" idx="11"/>
          </p:nvPr>
        </p:nvSpPr>
        <p:spPr/>
        <p:txBody>
          <a:bodyPr/>
          <a:lstStyle/>
          <a:p>
            <a:r>
              <a:rPr lang="en-GB" dirty="0"/>
              <a:t>DRG Working Group 6</a:t>
            </a:r>
          </a:p>
        </p:txBody>
      </p:sp>
      <p:sp>
        <p:nvSpPr>
          <p:cNvPr id="4" name="Slide Number Placeholder 3">
            <a:extLst>
              <a:ext uri="{FF2B5EF4-FFF2-40B4-BE49-F238E27FC236}">
                <a16:creationId xmlns:a16="http://schemas.microsoft.com/office/drawing/2014/main" id="{28DB8421-5C8E-490B-AD8C-3F2FF4206894}"/>
              </a:ext>
            </a:extLst>
          </p:cNvPr>
          <p:cNvSpPr>
            <a:spLocks noGrp="1"/>
          </p:cNvSpPr>
          <p:nvPr>
            <p:ph type="sldNum" sz="quarter" idx="12"/>
          </p:nvPr>
        </p:nvSpPr>
        <p:spPr/>
        <p:txBody>
          <a:bodyPr/>
          <a:lstStyle/>
          <a:p>
            <a:fld id="{566D8EC2-00B7-4DEC-8348-941BB5C1523A}" type="slidenum">
              <a:rPr lang="en-GB" smtClean="0"/>
              <a:t>‹#›</a:t>
            </a:fld>
            <a:endParaRPr lang="en-GB" dirty="0"/>
          </a:p>
        </p:txBody>
      </p:sp>
    </p:spTree>
    <p:extLst>
      <p:ext uri="{BB962C8B-B14F-4D97-AF65-F5344CB8AC3E}">
        <p14:creationId xmlns:p14="http://schemas.microsoft.com/office/powerpoint/2010/main" val="1225538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1D6E-4B6C-4103-B503-9CE5493710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EA21E05-419F-4746-915C-7B58B81A39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0AF5F18-2105-490E-9B29-884DD7C353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5CAA5D-ED0D-4626-9BEF-DC94358CE62B}"/>
              </a:ext>
            </a:extLst>
          </p:cNvPr>
          <p:cNvSpPr>
            <a:spLocks noGrp="1"/>
          </p:cNvSpPr>
          <p:nvPr>
            <p:ph type="dt" sz="half" idx="10"/>
          </p:nvPr>
        </p:nvSpPr>
        <p:spPr/>
        <p:txBody>
          <a:bodyPr/>
          <a:lstStyle/>
          <a:p>
            <a:fld id="{6F1F33EF-5BB9-8848-835A-E8801BE3AF5E}" type="datetime1">
              <a:rPr lang="en-US" smtClean="0"/>
              <a:t>1/23/24</a:t>
            </a:fld>
            <a:endParaRPr lang="en-GB" dirty="0"/>
          </a:p>
        </p:txBody>
      </p:sp>
      <p:sp>
        <p:nvSpPr>
          <p:cNvPr id="6" name="Footer Placeholder 5">
            <a:extLst>
              <a:ext uri="{FF2B5EF4-FFF2-40B4-BE49-F238E27FC236}">
                <a16:creationId xmlns:a16="http://schemas.microsoft.com/office/drawing/2014/main" id="{E0DB3EA7-4A7F-42D1-989E-7DEA38EF2930}"/>
              </a:ext>
            </a:extLst>
          </p:cNvPr>
          <p:cNvSpPr>
            <a:spLocks noGrp="1"/>
          </p:cNvSpPr>
          <p:nvPr>
            <p:ph type="ftr" sz="quarter" idx="11"/>
          </p:nvPr>
        </p:nvSpPr>
        <p:spPr/>
        <p:txBody>
          <a:bodyPr/>
          <a:lstStyle/>
          <a:p>
            <a:r>
              <a:rPr lang="en-GB" dirty="0"/>
              <a:t>DRG Working Group 6</a:t>
            </a:r>
          </a:p>
        </p:txBody>
      </p:sp>
      <p:sp>
        <p:nvSpPr>
          <p:cNvPr id="7" name="Slide Number Placeholder 6">
            <a:extLst>
              <a:ext uri="{FF2B5EF4-FFF2-40B4-BE49-F238E27FC236}">
                <a16:creationId xmlns:a16="http://schemas.microsoft.com/office/drawing/2014/main" id="{3605F887-BCD6-43DE-91E1-1FA06FF53CAB}"/>
              </a:ext>
            </a:extLst>
          </p:cNvPr>
          <p:cNvSpPr>
            <a:spLocks noGrp="1"/>
          </p:cNvSpPr>
          <p:nvPr>
            <p:ph type="sldNum" sz="quarter" idx="12"/>
          </p:nvPr>
        </p:nvSpPr>
        <p:spPr/>
        <p:txBody>
          <a:bodyPr/>
          <a:lstStyle/>
          <a:p>
            <a:fld id="{566D8EC2-00B7-4DEC-8348-941BB5C1523A}" type="slidenum">
              <a:rPr lang="en-GB" smtClean="0"/>
              <a:t>‹#›</a:t>
            </a:fld>
            <a:endParaRPr lang="en-GB" dirty="0"/>
          </a:p>
        </p:txBody>
      </p:sp>
    </p:spTree>
    <p:extLst>
      <p:ext uri="{BB962C8B-B14F-4D97-AF65-F5344CB8AC3E}">
        <p14:creationId xmlns:p14="http://schemas.microsoft.com/office/powerpoint/2010/main" val="3467774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A0331-8300-4CBC-AEA6-BBBD01B00A23}"/>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endParaRPr lang="en-GB" dirty="0"/>
          </a:p>
        </p:txBody>
      </p:sp>
      <p:sp>
        <p:nvSpPr>
          <p:cNvPr id="3" name="Picture Placeholder 2">
            <a:extLst>
              <a:ext uri="{FF2B5EF4-FFF2-40B4-BE49-F238E27FC236}">
                <a16:creationId xmlns:a16="http://schemas.microsoft.com/office/drawing/2014/main" id="{F7604AB2-B992-45EA-A712-5F3BCC4A0251}"/>
              </a:ext>
            </a:extLst>
          </p:cNvPr>
          <p:cNvSpPr>
            <a:spLocks noGrp="1"/>
          </p:cNvSpPr>
          <p:nvPr>
            <p:ph type="pic" idx="1"/>
          </p:nvPr>
        </p:nvSpPr>
        <p:spPr>
          <a:xfrm>
            <a:off x="5183188" y="987425"/>
            <a:ext cx="6172200" cy="46081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F90137B2-48A5-476A-9E72-3266547ABEE5}"/>
              </a:ext>
            </a:extLst>
          </p:cNvPr>
          <p:cNvSpPr>
            <a:spLocks noGrp="1"/>
          </p:cNvSpPr>
          <p:nvPr>
            <p:ph type="body" sz="half" idx="2"/>
          </p:nvPr>
        </p:nvSpPr>
        <p:spPr>
          <a:xfrm>
            <a:off x="839788" y="2057400"/>
            <a:ext cx="3932237" cy="3538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8AF7710-7DA8-492E-9CE8-C9AB663B2812}"/>
              </a:ext>
            </a:extLst>
          </p:cNvPr>
          <p:cNvSpPr>
            <a:spLocks noGrp="1"/>
          </p:cNvSpPr>
          <p:nvPr>
            <p:ph type="dt" sz="half" idx="10"/>
          </p:nvPr>
        </p:nvSpPr>
        <p:spPr/>
        <p:txBody>
          <a:bodyPr/>
          <a:lstStyle/>
          <a:p>
            <a:fld id="{63AAB645-3D2B-8448-9B8D-4C763F7AB386}" type="datetime1">
              <a:rPr lang="en-US" smtClean="0"/>
              <a:t>1/23/24</a:t>
            </a:fld>
            <a:endParaRPr lang="en-GB" dirty="0"/>
          </a:p>
        </p:txBody>
      </p:sp>
      <p:sp>
        <p:nvSpPr>
          <p:cNvPr id="6" name="Footer Placeholder 5">
            <a:extLst>
              <a:ext uri="{FF2B5EF4-FFF2-40B4-BE49-F238E27FC236}">
                <a16:creationId xmlns:a16="http://schemas.microsoft.com/office/drawing/2014/main" id="{52F7B766-758B-41AA-B2D0-E24C129C3971}"/>
              </a:ext>
            </a:extLst>
          </p:cNvPr>
          <p:cNvSpPr>
            <a:spLocks noGrp="1"/>
          </p:cNvSpPr>
          <p:nvPr>
            <p:ph type="ftr" sz="quarter" idx="11"/>
          </p:nvPr>
        </p:nvSpPr>
        <p:spPr/>
        <p:txBody>
          <a:bodyPr/>
          <a:lstStyle/>
          <a:p>
            <a:r>
              <a:rPr lang="en-GB" dirty="0"/>
              <a:t>DRG Working Group 6</a:t>
            </a:r>
          </a:p>
        </p:txBody>
      </p:sp>
      <p:sp>
        <p:nvSpPr>
          <p:cNvPr id="7" name="Slide Number Placeholder 6">
            <a:extLst>
              <a:ext uri="{FF2B5EF4-FFF2-40B4-BE49-F238E27FC236}">
                <a16:creationId xmlns:a16="http://schemas.microsoft.com/office/drawing/2014/main" id="{785652F3-7A60-45E7-BA53-A1B2706E9D27}"/>
              </a:ext>
            </a:extLst>
          </p:cNvPr>
          <p:cNvSpPr>
            <a:spLocks noGrp="1"/>
          </p:cNvSpPr>
          <p:nvPr>
            <p:ph type="sldNum" sz="quarter" idx="12"/>
          </p:nvPr>
        </p:nvSpPr>
        <p:spPr/>
        <p:txBody>
          <a:bodyPr/>
          <a:lstStyle/>
          <a:p>
            <a:fld id="{566D8EC2-00B7-4DEC-8348-941BB5C1523A}" type="slidenum">
              <a:rPr lang="en-GB" smtClean="0"/>
              <a:t>‹#›</a:t>
            </a:fld>
            <a:endParaRPr lang="en-GB" dirty="0"/>
          </a:p>
        </p:txBody>
      </p:sp>
      <p:pic>
        <p:nvPicPr>
          <p:cNvPr id="9" name="Picture 8" descr="Logo, company name&#10;&#10;Description automatically generated">
            <a:extLst>
              <a:ext uri="{FF2B5EF4-FFF2-40B4-BE49-F238E27FC236}">
                <a16:creationId xmlns:a16="http://schemas.microsoft.com/office/drawing/2014/main" id="{D05B0FDF-2179-47C9-896E-C4DD767FA9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5024" y="1517653"/>
            <a:ext cx="5933436" cy="3094895"/>
          </a:xfrm>
          <a:prstGeom prst="rect">
            <a:avLst/>
          </a:prstGeom>
        </p:spPr>
      </p:pic>
      <p:pic>
        <p:nvPicPr>
          <p:cNvPr id="10" name="CCBC535D-CBAD-4135-A7DB-670340D88B99">
            <a:extLst>
              <a:ext uri="{FF2B5EF4-FFF2-40B4-BE49-F238E27FC236}">
                <a16:creationId xmlns:a16="http://schemas.microsoft.com/office/drawing/2014/main" id="{C8B29354-887E-4C90-BBB5-E49E50D5861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flipV="1">
            <a:off x="-3514404" y="5877797"/>
            <a:ext cx="30853702" cy="523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6789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110840-ED9F-4823-99EB-8284A0CB9D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4756C05-E2E1-4B99-BAD2-8724795B80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A9BBE22-0F6F-4DE1-8499-1CC0481784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95F7E0-5358-6240-961F-FED347DDEF5D}" type="datetime1">
              <a:rPr lang="en-US" smtClean="0"/>
              <a:t>1/23/24</a:t>
            </a:fld>
            <a:endParaRPr lang="en-GB" dirty="0"/>
          </a:p>
        </p:txBody>
      </p:sp>
      <p:sp>
        <p:nvSpPr>
          <p:cNvPr id="5" name="Footer Placeholder 4">
            <a:extLst>
              <a:ext uri="{FF2B5EF4-FFF2-40B4-BE49-F238E27FC236}">
                <a16:creationId xmlns:a16="http://schemas.microsoft.com/office/drawing/2014/main" id="{90742ACE-5CD9-435A-9BDA-F1EA868890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a:t>DRG Working Group 6</a:t>
            </a:r>
          </a:p>
        </p:txBody>
      </p:sp>
      <p:sp>
        <p:nvSpPr>
          <p:cNvPr id="6" name="Slide Number Placeholder 5">
            <a:extLst>
              <a:ext uri="{FF2B5EF4-FFF2-40B4-BE49-F238E27FC236}">
                <a16:creationId xmlns:a16="http://schemas.microsoft.com/office/drawing/2014/main" id="{B6A3197D-2C9D-4293-85EF-732BAD32C8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6D8EC2-00B7-4DEC-8348-941BB5C1523A}" type="slidenum">
              <a:rPr lang="en-GB" smtClean="0"/>
              <a:t>‹#›</a:t>
            </a:fld>
            <a:endParaRPr lang="en-GB" dirty="0"/>
          </a:p>
        </p:txBody>
      </p:sp>
    </p:spTree>
    <p:extLst>
      <p:ext uri="{BB962C8B-B14F-4D97-AF65-F5344CB8AC3E}">
        <p14:creationId xmlns:p14="http://schemas.microsoft.com/office/powerpoint/2010/main" val="3654863125"/>
      </p:ext>
    </p:extLst>
  </p:cSld>
  <p:clrMap bg1="lt1" tx1="dk1" bg2="lt2" tx2="dk2" accent1="accent1" accent2="accent2" accent3="accent3" accent4="accent4" accent5="accent5" accent6="accent6" hlink="hlink" folHlink="folHlink"/>
  <p:sldLayoutIdLst>
    <p:sldLayoutId id="2147483661" r:id="rId1"/>
    <p:sldLayoutId id="2147483728"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729" r:id="rId13"/>
    <p:sldLayoutId id="2147483730" r:id="rId14"/>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15.jpg"/><Relationship Id="rId4" Type="http://schemas.openxmlformats.org/officeDocument/2006/relationships/image" Target="../media/image19.svg"/></Relationships>
</file>

<file path=ppt/slides/_rels/slide15.xml.rels><?xml version="1.0" encoding="UTF-8" standalone="yes"?>
<Relationships xmlns="http://schemas.openxmlformats.org/package/2006/relationships"><Relationship Id="rId3" Type="http://schemas.openxmlformats.org/officeDocument/2006/relationships/hyperlink" Target="https://www.un.org/development/desa/disabilities/convention-on-the-rights-of-persons-with-disabilities/article-11-situations-of-risk-and-humanitarian-emergencies.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7.xml"/><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2.jpg"/><Relationship Id="rId4" Type="http://schemas.openxmlformats.org/officeDocument/2006/relationships/hyperlink" Target="https://interagencystandingcommittee.org/iasc-task-team-inclusion-persons-disabilities-humanitarian-action/documents/iasc-guidelines"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0.xml"/><Relationship Id="rId1" Type="http://schemas.openxmlformats.org/officeDocument/2006/relationships/slideLayout" Target="../slideLayouts/slideLayout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3.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ideo" Target="https://www.youtube.com/embed/n1T3ZIjMHmw?feature=oembed" TargetMode="External"/><Relationship Id="rId5" Type="http://schemas.openxmlformats.org/officeDocument/2006/relationships/image" Target="../media/image6.png"/><Relationship Id="rId4" Type="http://schemas.openxmlformats.org/officeDocument/2006/relationships/image" Target="../media/image23.jpeg"/></Relationships>
</file>

<file path=ppt/slides/_rels/slide3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7.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2.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24.png"/></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5.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4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6.xml"/><Relationship Id="rId1" Type="http://schemas.openxmlformats.org/officeDocument/2006/relationships/slideLayout" Target="../slideLayouts/slideLayout8.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7.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53.xml"/><Relationship Id="rId1" Type="http://schemas.openxmlformats.org/officeDocument/2006/relationships/slideLayout" Target="../slideLayouts/slideLayout1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5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4.xml"/><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17.png"/></Relationships>
</file>

<file path=ppt/slides/_rels/slide5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55.xml"/><Relationship Id="rId1" Type="http://schemas.openxmlformats.org/officeDocument/2006/relationships/slideLayout" Target="../slideLayouts/slideLayout8.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3FED55-E43F-F546-A035-D59986BE3C51}"/>
              </a:ext>
            </a:extLst>
          </p:cNvPr>
          <p:cNvSpPr>
            <a:spLocks noGrp="1"/>
          </p:cNvSpPr>
          <p:nvPr>
            <p:ph type="dt" sz="half" idx="10"/>
          </p:nvPr>
        </p:nvSpPr>
        <p:spPr/>
        <p:txBody>
          <a:bodyPr/>
          <a:lstStyle/>
          <a:p>
            <a:fld id="{5C45668D-DFBF-5447-9BCB-0593F353CC40}" type="datetime1">
              <a:rPr lang="en-US" smtClean="0"/>
              <a:t>1/23/24</a:t>
            </a:fld>
            <a:endParaRPr lang="en-GB" dirty="0"/>
          </a:p>
        </p:txBody>
      </p:sp>
      <p:sp>
        <p:nvSpPr>
          <p:cNvPr id="3" name="Footer Placeholder 2">
            <a:extLst>
              <a:ext uri="{FF2B5EF4-FFF2-40B4-BE49-F238E27FC236}">
                <a16:creationId xmlns:a16="http://schemas.microsoft.com/office/drawing/2014/main" id="{1EB2D845-0692-CF47-91CE-5B43CD9A8322}"/>
              </a:ext>
            </a:extLst>
          </p:cNvPr>
          <p:cNvSpPr>
            <a:spLocks noGrp="1"/>
          </p:cNvSpPr>
          <p:nvPr>
            <p:ph type="ftr" sz="quarter" idx="11"/>
          </p:nvPr>
        </p:nvSpPr>
        <p:spPr/>
        <p:txBody>
          <a:bodyPr/>
          <a:lstStyle/>
          <a:p>
            <a:r>
              <a:rPr lang="en-GB"/>
              <a:t>DRG Working Group 6</a:t>
            </a:r>
            <a:endParaRPr lang="en-GB" dirty="0"/>
          </a:p>
        </p:txBody>
      </p:sp>
      <p:sp>
        <p:nvSpPr>
          <p:cNvPr id="4" name="Slide Number Placeholder 3">
            <a:extLst>
              <a:ext uri="{FF2B5EF4-FFF2-40B4-BE49-F238E27FC236}">
                <a16:creationId xmlns:a16="http://schemas.microsoft.com/office/drawing/2014/main" id="{B0E49BFA-B1A6-3942-9D1B-239709233241}"/>
              </a:ext>
            </a:extLst>
          </p:cNvPr>
          <p:cNvSpPr>
            <a:spLocks noGrp="1"/>
          </p:cNvSpPr>
          <p:nvPr>
            <p:ph type="sldNum" sz="quarter" idx="12"/>
          </p:nvPr>
        </p:nvSpPr>
        <p:spPr/>
        <p:txBody>
          <a:bodyPr/>
          <a:lstStyle/>
          <a:p>
            <a:fld id="{566D8EC2-00B7-4DEC-8348-941BB5C1523A}" type="slidenum">
              <a:rPr lang="en-GB" smtClean="0"/>
              <a:t>1</a:t>
            </a:fld>
            <a:endParaRPr lang="en-GB" dirty="0"/>
          </a:p>
        </p:txBody>
      </p:sp>
      <p:pic>
        <p:nvPicPr>
          <p:cNvPr id="7" name="Picture 6">
            <a:extLst>
              <a:ext uri="{FF2B5EF4-FFF2-40B4-BE49-F238E27FC236}">
                <a16:creationId xmlns:a16="http://schemas.microsoft.com/office/drawing/2014/main" id="{78A4D7F4-0473-674C-A303-4D148D7F87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35955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551C76-B4EB-442E-A3C2-FF47BD3DD47A}"/>
              </a:ext>
            </a:extLst>
          </p:cNvPr>
          <p:cNvSpPr>
            <a:spLocks noGrp="1"/>
          </p:cNvSpPr>
          <p:nvPr>
            <p:ph type="title" idx="4294967295"/>
          </p:nvPr>
        </p:nvSpPr>
        <p:spPr>
          <a:xfrm>
            <a:off x="457917" y="165219"/>
            <a:ext cx="9821709" cy="918137"/>
          </a:xfrm>
        </p:spPr>
        <p:txBody>
          <a:bodyPr>
            <a:normAutofit/>
          </a:bodyPr>
          <a:lstStyle/>
          <a:p>
            <a:pPr marL="0" marR="0" algn="ctr">
              <a:lnSpc>
                <a:spcPct val="115000"/>
              </a:lnSpc>
              <a:spcBef>
                <a:spcPts val="0"/>
              </a:spcBef>
              <a:spcAft>
                <a:spcPts val="1000"/>
              </a:spcAft>
            </a:pPr>
            <a:r>
              <a:rPr lang="ar-LB" sz="4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عمل المجموعات—1</a:t>
            </a:r>
            <a:endParaRPr lang="en-US" sz="40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9" name="Shape 79">
            <a:extLst>
              <a:ext uri="{FF2B5EF4-FFF2-40B4-BE49-F238E27FC236}">
                <a16:creationId xmlns:a16="http://schemas.microsoft.com/office/drawing/2014/main" id="{823F2F9C-9C02-46E5-AE07-5E23BA44D776}"/>
              </a:ext>
            </a:extLst>
          </p:cNvPr>
          <p:cNvSpPr/>
          <p:nvPr/>
        </p:nvSpPr>
        <p:spPr>
          <a:xfrm>
            <a:off x="5339274" y="2001493"/>
            <a:ext cx="6316432" cy="1375120"/>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t">
            <a:spAutoFit/>
          </a:bodyPr>
          <a:lstStyle/>
          <a:p>
            <a:pPr marL="0" marR="0" algn="r">
              <a:lnSpc>
                <a:spcPct val="115000"/>
              </a:lnSpc>
              <a:spcBef>
                <a:spcPts val="0"/>
              </a:spcBef>
              <a:spcAft>
                <a:spcPts val="1000"/>
              </a:spcAft>
            </a:pPr>
            <a:r>
              <a:rPr lang="ar-LB" sz="2400" b="1" dirty="0">
                <a:solidFill>
                  <a:srgbClr val="002060"/>
                </a:solidFill>
                <a:effectLst/>
                <a:latin typeface="Calibri" panose="020F0502020204030204" pitchFamily="34" charset="0"/>
                <a:ea typeface="Calibri" panose="020F0502020204030204" pitchFamily="34" charset="0"/>
                <a:cs typeface="Arial" panose="020B0604020202020204" pitchFamily="34" charset="0"/>
              </a:rPr>
              <a:t>في خمس مجموعات:</a:t>
            </a:r>
            <a:endParaRPr lang="en-US" sz="2400" b="1"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2400" b="1" dirty="0">
                <a:solidFill>
                  <a:srgbClr val="002060"/>
                </a:solidFill>
                <a:effectLst/>
                <a:latin typeface="Calibri" panose="020F0502020204030204" pitchFamily="34" charset="0"/>
                <a:ea typeface="Calibri" panose="020F0502020204030204" pitchFamily="34" charset="0"/>
                <a:cs typeface="Arial" panose="020B0604020202020204" pitchFamily="34" charset="0"/>
              </a:rPr>
              <a:t>*يجب التفكير في العوائق والحواجز التي تواجه الأشخاص ذوي الإعاقة في هذه الأنواع الثلاثة من الأزمات:</a:t>
            </a:r>
            <a:endParaRPr lang="en-US" sz="2400" b="1"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B11A6F81-CE5A-49D0-B71D-9389A2D6E80D}"/>
              </a:ext>
            </a:extLst>
          </p:cNvPr>
          <p:cNvSpPr txBox="1"/>
          <p:nvPr/>
        </p:nvSpPr>
        <p:spPr>
          <a:xfrm>
            <a:off x="5339274" y="3738764"/>
            <a:ext cx="6525624" cy="27016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algn="r" rtl="1">
              <a:lnSpc>
                <a:spcPct val="115000"/>
              </a:lnSpc>
              <a:spcBef>
                <a:spcPts val="0"/>
              </a:spcBef>
              <a:spcAft>
                <a:spcPts val="1000"/>
              </a:spcAft>
            </a:pPr>
            <a:r>
              <a:rPr lang="ar-LB" sz="1800" dirty="0">
                <a:effectLst/>
                <a:latin typeface="Calibri" panose="020F0502020204030204" pitchFamily="34" charset="0"/>
                <a:ea typeface="Calibri" panose="020F0502020204030204" pitchFamily="34" charset="0"/>
                <a:cs typeface="Arial" panose="020B0604020202020204" pitchFamily="34" charset="0"/>
              </a:rPr>
              <a:t>1 </a:t>
            </a:r>
            <a:r>
              <a:rPr lang="ar-LB" sz="2400" dirty="0">
                <a:effectLst/>
                <a:latin typeface="Calibri" panose="020F0502020204030204" pitchFamily="34" charset="0"/>
                <a:ea typeface="Calibri" panose="020F0502020204030204" pitchFamily="34" charset="0"/>
                <a:cs typeface="Arial" panose="020B0604020202020204" pitchFamily="34" charset="0"/>
              </a:rPr>
              <a:t>خطر موسمي-- فيضان</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2400" dirty="0">
                <a:effectLst/>
                <a:latin typeface="Calibri" panose="020F0502020204030204" pitchFamily="34" charset="0"/>
                <a:ea typeface="Calibri" panose="020F0502020204030204" pitchFamily="34" charset="0"/>
                <a:cs typeface="Arial" panose="020B0604020202020204" pitchFamily="34" charset="0"/>
              </a:rPr>
              <a:t>2 خطر موسمي-- قحط</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2400" dirty="0">
                <a:effectLst/>
                <a:latin typeface="Calibri" panose="020F0502020204030204" pitchFamily="34" charset="0"/>
                <a:ea typeface="Calibri" panose="020F0502020204030204" pitchFamily="34" charset="0"/>
                <a:cs typeface="Arial" panose="020B0604020202020204" pitchFamily="34" charset="0"/>
              </a:rPr>
              <a:t>3 خطر متطور- نزاع مسلح</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2400" dirty="0">
                <a:effectLst/>
                <a:latin typeface="Calibri" panose="020F0502020204030204" pitchFamily="34" charset="0"/>
                <a:ea typeface="Calibri" panose="020F0502020204030204" pitchFamily="34" charset="0"/>
                <a:cs typeface="Arial" panose="020B0604020202020204" pitchFamily="34" charset="0"/>
              </a:rPr>
              <a:t>4 خطر متطور—وباء أو جائحة</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2400" dirty="0">
                <a:effectLst/>
                <a:latin typeface="Calibri" panose="020F0502020204030204" pitchFamily="34" charset="0"/>
                <a:ea typeface="Calibri" panose="020F0502020204030204" pitchFamily="34" charset="0"/>
                <a:cs typeface="Arial" panose="020B0604020202020204" pitchFamily="34" charset="0"/>
              </a:rPr>
              <a:t>5 خطر – هزة أرضية</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2" name="Picture 1" descr="drg logo - three rounded triangles  intertwined in blue, purple and red representing UN, DPOs and Humanitarian actors as the three main partners in the Reference Group on inclusion of Persons with Disabilities in Humanitarian Action">
            <a:extLst>
              <a:ext uri="{FF2B5EF4-FFF2-40B4-BE49-F238E27FC236}">
                <a16:creationId xmlns:a16="http://schemas.microsoft.com/office/drawing/2014/main" id="{12F4BB75-0E43-F0F0-69C2-2E5A830162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3533" y="161485"/>
            <a:ext cx="2246647" cy="1171882"/>
          </a:xfrm>
          <a:prstGeom prst="rect">
            <a:avLst/>
          </a:prstGeom>
        </p:spPr>
      </p:pic>
      <p:sp>
        <p:nvSpPr>
          <p:cNvPr id="12" name="TextBox 11">
            <a:extLst>
              <a:ext uri="{FF2B5EF4-FFF2-40B4-BE49-F238E27FC236}">
                <a16:creationId xmlns:a16="http://schemas.microsoft.com/office/drawing/2014/main" id="{AB3DB747-85C2-E29C-9CA9-11D63201D1D3}"/>
              </a:ext>
            </a:extLst>
          </p:cNvPr>
          <p:cNvSpPr txBox="1"/>
          <p:nvPr/>
        </p:nvSpPr>
        <p:spPr>
          <a:xfrm>
            <a:off x="457917" y="1083356"/>
            <a:ext cx="9577334" cy="555986"/>
          </a:xfrm>
          <a:prstGeom prst="rect">
            <a:avLst/>
          </a:prstGeom>
          <a:noFill/>
        </p:spPr>
        <p:txBody>
          <a:bodyPr wrap="square">
            <a:spAutoFit/>
          </a:bodyPr>
          <a:lstStyle/>
          <a:p>
            <a:pPr marL="0" marR="0" algn="r">
              <a:lnSpc>
                <a:spcPct val="115000"/>
              </a:lnSpc>
              <a:spcBef>
                <a:spcPts val="0"/>
              </a:spcBef>
              <a:spcAft>
                <a:spcPts val="1000"/>
              </a:spcAft>
            </a:pPr>
            <a:r>
              <a:rPr lang="ar-LB" sz="28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تحديد الحواجز والعوائق التي تواجه الأشخاص ذوي الإعاقة</a:t>
            </a:r>
            <a:endParaRPr lang="en-US" sz="28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13" name="Picture Placeholder 5" descr="An image of lots of different people sitting around the table talking to  each other - with a light bulb in a though cloud in the middle which they are all contributing to.">
            <a:extLst>
              <a:ext uri="{FF2B5EF4-FFF2-40B4-BE49-F238E27FC236}">
                <a16:creationId xmlns:a16="http://schemas.microsoft.com/office/drawing/2014/main" id="{6A9B17CA-7389-D140-D6AD-081FC8390593}"/>
              </a:ext>
            </a:extLst>
          </p:cNvPr>
          <p:cNvPicPr>
            <a:picLocks noChangeAspect="1"/>
          </p:cNvPicPr>
          <p:nvPr/>
        </p:nvPicPr>
        <p:blipFill rotWithShape="1">
          <a:blip r:embed="rId4">
            <a:extLst>
              <a:ext uri="{28A0092B-C50C-407E-A947-70E740481C1C}">
                <a14:useLocalDpi xmlns:a14="http://schemas.microsoft.com/office/drawing/2010/main" val="0"/>
              </a:ext>
            </a:extLst>
          </a:blip>
          <a:srcRect l="-396" t="-1"/>
          <a:stretch/>
        </p:blipFill>
        <p:spPr>
          <a:xfrm>
            <a:off x="107071" y="2559032"/>
            <a:ext cx="4737557" cy="4098152"/>
          </a:xfrm>
          <a:prstGeom prst="rect">
            <a:avLst/>
          </a:prstGeom>
          <a:noFill/>
        </p:spPr>
      </p:pic>
      <p:sp>
        <p:nvSpPr>
          <p:cNvPr id="17" name="Footer Placeholder 4">
            <a:extLst>
              <a:ext uri="{FF2B5EF4-FFF2-40B4-BE49-F238E27FC236}">
                <a16:creationId xmlns:a16="http://schemas.microsoft.com/office/drawing/2014/main" id="{46C26DA7-8945-41B8-3FC6-1AE68D44F7EC}"/>
              </a:ext>
            </a:extLst>
          </p:cNvPr>
          <p:cNvSpPr txBox="1">
            <a:spLocks/>
          </p:cNvSpPr>
          <p:nvPr/>
        </p:nvSpPr>
        <p:spPr>
          <a:xfrm>
            <a:off x="4512710" y="6416345"/>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tx1">
                    <a:lumMod val="50000"/>
                    <a:lumOff val="50000"/>
                  </a:schemeClr>
                </a:solidFill>
              </a:rPr>
              <a:t>DRG Working Group 6</a:t>
            </a:r>
          </a:p>
        </p:txBody>
      </p:sp>
      <p:sp>
        <p:nvSpPr>
          <p:cNvPr id="18" name="Slide Number Placeholder 5">
            <a:extLst>
              <a:ext uri="{FF2B5EF4-FFF2-40B4-BE49-F238E27FC236}">
                <a16:creationId xmlns:a16="http://schemas.microsoft.com/office/drawing/2014/main" id="{E130AEBE-44AF-0947-C17E-3B74F7DF941F}"/>
              </a:ext>
            </a:extLst>
          </p:cNvPr>
          <p:cNvSpPr txBox="1">
            <a:spLocks/>
          </p:cNvSpPr>
          <p:nvPr/>
        </p:nvSpPr>
        <p:spPr>
          <a:xfrm>
            <a:off x="8757837" y="64163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200" dirty="0">
                <a:solidFill>
                  <a:schemeClr val="tx1">
                    <a:lumMod val="50000"/>
                    <a:lumOff val="50000"/>
                  </a:schemeClr>
                </a:solidFill>
              </a:rPr>
              <a:t>Slide </a:t>
            </a:r>
            <a:fld id="{566D8EC2-00B7-4DEC-8348-941BB5C1523A}" type="slidenum">
              <a:rPr lang="en-GB" sz="1200" smtClean="0">
                <a:solidFill>
                  <a:schemeClr val="tx1">
                    <a:lumMod val="50000"/>
                    <a:lumOff val="50000"/>
                  </a:schemeClr>
                </a:solidFill>
              </a:rPr>
              <a:pPr algn="r"/>
              <a:t>10</a:t>
            </a:fld>
            <a:endParaRPr lang="en-GB" sz="1200" dirty="0">
              <a:solidFill>
                <a:schemeClr val="tx1">
                  <a:lumMod val="50000"/>
                  <a:lumOff val="50000"/>
                </a:schemeClr>
              </a:solidFill>
            </a:endParaRPr>
          </a:p>
        </p:txBody>
      </p:sp>
    </p:spTree>
    <p:extLst>
      <p:ext uri="{BB962C8B-B14F-4D97-AF65-F5344CB8AC3E}">
        <p14:creationId xmlns:p14="http://schemas.microsoft.com/office/powerpoint/2010/main" val="1309520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A72F0-3B12-4E3E-A798-A7A9ECF78CFC}"/>
              </a:ext>
            </a:extLst>
          </p:cNvPr>
          <p:cNvSpPr>
            <a:spLocks noGrp="1"/>
          </p:cNvSpPr>
          <p:nvPr>
            <p:ph type="title"/>
          </p:nvPr>
        </p:nvSpPr>
        <p:spPr/>
        <p:txBody>
          <a:bodyPr>
            <a:normAutofit/>
          </a:bodyPr>
          <a:lstStyle/>
          <a:p>
            <a:pPr marL="0" marR="0" algn="r">
              <a:lnSpc>
                <a:spcPct val="115000"/>
              </a:lnSpc>
              <a:spcBef>
                <a:spcPts val="0"/>
              </a:spcBef>
              <a:spcAft>
                <a:spcPts val="1000"/>
              </a:spcAft>
            </a:pPr>
            <a:r>
              <a:rPr lang="ar-LB" sz="32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العوائق والحواجز التي تواجه الأشخاص ذوي الإعاقة</a:t>
            </a:r>
            <a:r>
              <a:rPr lang="ar-SA" sz="32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 (1)</a:t>
            </a:r>
            <a:endParaRPr lang="en-US" sz="32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4FAE93E-6645-4D1D-93CF-AA38233C2B07}"/>
              </a:ext>
            </a:extLst>
          </p:cNvPr>
          <p:cNvSpPr>
            <a:spLocks noGrp="1"/>
          </p:cNvSpPr>
          <p:nvPr>
            <p:ph idx="1"/>
          </p:nvPr>
        </p:nvSpPr>
        <p:spPr>
          <a:xfrm rot="10800000" flipV="1">
            <a:off x="748844" y="1865046"/>
            <a:ext cx="10754898" cy="3958811"/>
          </a:xfrm>
        </p:spPr>
        <p:txBody>
          <a:bodyPr>
            <a:normAutofit/>
          </a:bodyPr>
          <a:lstStyle/>
          <a:p>
            <a:pPr marL="0" marR="0" algn="r" rtl="1">
              <a:lnSpc>
                <a:spcPct val="115000"/>
              </a:lnSpc>
              <a:spcBef>
                <a:spcPts val="0"/>
              </a:spcBef>
              <a:spcAft>
                <a:spcPts val="1000"/>
              </a:spcAft>
            </a:pPr>
            <a:r>
              <a:rPr lang="ar-LB" sz="1800" dirty="0">
                <a:solidFill>
                  <a:srgbClr val="00B0F0"/>
                </a:solidFill>
                <a:effectLst/>
                <a:latin typeface="Calibri" panose="020F0502020204030204" pitchFamily="34" charset="0"/>
                <a:ea typeface="Calibri" panose="020F0502020204030204" pitchFamily="34" charset="0"/>
                <a:cs typeface="Arial" panose="020B0604020202020204" pitchFamily="34" charset="0"/>
              </a:rPr>
              <a:t>*</a:t>
            </a:r>
            <a:r>
              <a:rPr lang="ar-LB" sz="2400" b="1" dirty="0">
                <a:solidFill>
                  <a:srgbClr val="00B0F0"/>
                </a:solidFill>
                <a:effectLst/>
                <a:latin typeface="Calibri" panose="020F0502020204030204" pitchFamily="34" charset="0"/>
                <a:ea typeface="Calibri" panose="020F0502020204030204" pitchFamily="34" charset="0"/>
                <a:cs typeface="Arial" panose="020B0604020202020204" pitchFamily="34" charset="0"/>
              </a:rPr>
              <a:t>تركهم وشأنهم عندما يهرب الناس</a:t>
            </a:r>
            <a:r>
              <a:rPr lang="ar-LB" sz="2400" dirty="0">
                <a:solidFill>
                  <a:srgbClr val="00B0F0"/>
                </a:solidFill>
                <a:effectLst/>
                <a:latin typeface="Calibri" panose="020F0502020204030204" pitchFamily="34" charset="0"/>
                <a:ea typeface="Calibri" panose="020F0502020204030204" pitchFamily="34" charset="0"/>
                <a:cs typeface="Arial" panose="020B0604020202020204" pitchFamily="34" charset="0"/>
              </a:rPr>
              <a:t>: </a:t>
            </a:r>
            <a:r>
              <a:rPr lang="ar-LB" sz="2400" dirty="0">
                <a:effectLst/>
                <a:latin typeface="Calibri" panose="020F0502020204030204" pitchFamily="34" charset="0"/>
                <a:ea typeface="Calibri" panose="020F0502020204030204" pitchFamily="34" charset="0"/>
                <a:cs typeface="Arial" panose="020B0604020202020204" pitchFamily="34" charset="0"/>
              </a:rPr>
              <a:t>بفعل العوائق المادية، والحواجز التي تحول دون الحصول على المعلومات عن عمليات طلب اللجوء، وتلك المرتبطة بالمواقف (وبخاصة للمجموعات ضعيفة التمثيل)، والعوائق/الحواجز المؤسسية التنظيمية (مثال عدم السماح للمساعدين الذكور باجتياز الحدود)</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indent="0" algn="r">
              <a:buNone/>
            </a:pPr>
            <a:r>
              <a:rPr lang="ar-LB" sz="2400" dirty="0">
                <a:solidFill>
                  <a:srgbClr val="00B0F0"/>
                </a:solidFill>
                <a:effectLst/>
                <a:latin typeface="Calibri" panose="020F0502020204030204" pitchFamily="34" charset="0"/>
                <a:ea typeface="Calibri" panose="020F0502020204030204" pitchFamily="34" charset="0"/>
                <a:cs typeface="Arial" panose="020B0604020202020204" pitchFamily="34" charset="0"/>
              </a:rPr>
              <a:t>*</a:t>
            </a:r>
            <a:r>
              <a:rPr lang="ar-LB" sz="2400" b="1" dirty="0">
                <a:solidFill>
                  <a:srgbClr val="00B0F0"/>
                </a:solidFill>
                <a:effectLst/>
                <a:latin typeface="Calibri" panose="020F0502020204030204" pitchFamily="34" charset="0"/>
                <a:ea typeface="Calibri" panose="020F0502020204030204" pitchFamily="34" charset="0"/>
                <a:cs typeface="Arial" panose="020B0604020202020204" pitchFamily="34" charset="0"/>
              </a:rPr>
              <a:t>العقبات أمام الإخلاء</a:t>
            </a:r>
            <a:r>
              <a:rPr lang="ar-LB" sz="2400" dirty="0">
                <a:solidFill>
                  <a:srgbClr val="00B0F0"/>
                </a:solidFill>
                <a:effectLst/>
                <a:latin typeface="Calibri" panose="020F0502020204030204" pitchFamily="34" charset="0"/>
                <a:ea typeface="Calibri" panose="020F0502020204030204" pitchFamily="34" charset="0"/>
                <a:cs typeface="Arial" panose="020B0604020202020204" pitchFamily="34" charset="0"/>
              </a:rPr>
              <a:t>: </a:t>
            </a:r>
            <a:r>
              <a:rPr lang="ar-LB" sz="2400" dirty="0">
                <a:effectLst/>
                <a:latin typeface="Calibri" panose="020F0502020204030204" pitchFamily="34" charset="0"/>
                <a:ea typeface="Calibri" panose="020F0502020204030204" pitchFamily="34" charset="0"/>
                <a:cs typeface="Arial" panose="020B0604020202020204" pitchFamily="34" charset="0"/>
              </a:rPr>
              <a:t>من بعض الحواجز والعوائق غياب أي نظام إنذار مبكر (</a:t>
            </a:r>
            <a:r>
              <a:rPr lang="ar-LB" sz="2400" b="1" dirty="0">
                <a:effectLst/>
                <a:highlight>
                  <a:srgbClr val="FFFF00"/>
                </a:highlight>
                <a:latin typeface="Calibri" panose="020F0502020204030204" pitchFamily="34" charset="0"/>
                <a:ea typeface="Calibri" panose="020F0502020204030204" pitchFamily="34" charset="0"/>
                <a:cs typeface="Arial" panose="020B0604020202020204" pitchFamily="34" charset="0"/>
              </a:rPr>
              <a:t>مثل ...</a:t>
            </a:r>
            <a:r>
              <a:rPr lang="ar-LB" sz="2400" dirty="0">
                <a:effectLst/>
                <a:latin typeface="Calibri" panose="020F0502020204030204" pitchFamily="34" charset="0"/>
                <a:ea typeface="Calibri" panose="020F0502020204030204" pitchFamily="34" charset="0"/>
                <a:cs typeface="Arial" panose="020B0604020202020204" pitchFamily="34" charset="0"/>
              </a:rPr>
              <a:t>)، وعدم نقل التجهيزات المعينة في عملية الإخلاء، وشبه استحالة الحصول على المعلومات (</a:t>
            </a:r>
            <a:r>
              <a:rPr lang="ar-LB" sz="2400" b="1" dirty="0">
                <a:effectLst/>
                <a:highlight>
                  <a:srgbClr val="FFFF00"/>
                </a:highlight>
                <a:latin typeface="Calibri" panose="020F0502020204030204" pitchFamily="34" charset="0"/>
                <a:ea typeface="Calibri" panose="020F0502020204030204" pitchFamily="34" charset="0"/>
                <a:cs typeface="Arial" panose="020B0604020202020204" pitchFamily="34" charset="0"/>
              </a:rPr>
              <a:t>قد يشمل ذلك ...</a:t>
            </a:r>
            <a:r>
              <a:rPr lang="ar-LB" sz="2400" dirty="0">
                <a:effectLst/>
                <a:latin typeface="Calibri" panose="020F0502020204030204" pitchFamily="34" charset="0"/>
                <a:ea typeface="Calibri" panose="020F0502020204030204" pitchFamily="34" charset="0"/>
                <a:cs typeface="Arial" panose="020B0604020202020204" pitchFamily="34" charset="0"/>
              </a:rPr>
              <a:t>) عن عمليات الإجلاء؛</a:t>
            </a:r>
          </a:p>
          <a:p>
            <a:pPr marL="0" indent="0" algn="r">
              <a:buNone/>
            </a:pPr>
            <a:r>
              <a:rPr lang="ar-LB" sz="2400" b="1" dirty="0">
                <a:solidFill>
                  <a:srgbClr val="00B0F0"/>
                </a:solidFill>
                <a:effectLst/>
                <a:latin typeface="Calibri" panose="020F0502020204030204" pitchFamily="34" charset="0"/>
                <a:ea typeface="Calibri" panose="020F0502020204030204" pitchFamily="34" charset="0"/>
                <a:cs typeface="Arial" panose="020B0604020202020204" pitchFamily="34" charset="0"/>
              </a:rPr>
              <a:t>حواجز تحول دون بلوغ الملاذ الآمن: </a:t>
            </a:r>
            <a:r>
              <a:rPr lang="ar-LB" sz="2400" dirty="0">
                <a:effectLst/>
                <a:latin typeface="Calibri" panose="020F0502020204030204" pitchFamily="34" charset="0"/>
                <a:ea typeface="Calibri" panose="020F0502020204030204" pitchFamily="34" charset="0"/>
                <a:cs typeface="Arial" panose="020B0604020202020204" pitchFamily="34" charset="0"/>
              </a:rPr>
              <a:t>طرق يتعذر سلوكها لبلوغ الملاذات، تعذر الحصول على معلومات عن المعونة في مراكز اللجوء (على سبيل المثال المعونة المستأجرة للّاجئين، / استضافة النازحين خارج نطاق المخيمات)</a:t>
            </a:r>
            <a:endParaRPr lang="en-US" sz="2400" dirty="0"/>
          </a:p>
          <a:p>
            <a:endParaRPr lang="en-US" dirty="0"/>
          </a:p>
        </p:txBody>
      </p:sp>
      <p:sp>
        <p:nvSpPr>
          <p:cNvPr id="4" name="Date Placeholder 3">
            <a:extLst>
              <a:ext uri="{FF2B5EF4-FFF2-40B4-BE49-F238E27FC236}">
                <a16:creationId xmlns:a16="http://schemas.microsoft.com/office/drawing/2014/main" id="{AB292180-0E99-4C99-975E-6F5D6FABF283}"/>
              </a:ext>
            </a:extLst>
          </p:cNvPr>
          <p:cNvSpPr>
            <a:spLocks noGrp="1"/>
          </p:cNvSpPr>
          <p:nvPr>
            <p:ph type="dt" sz="half" idx="10"/>
          </p:nvPr>
        </p:nvSpPr>
        <p:spPr/>
        <p:txBody>
          <a:bodyPr/>
          <a:lstStyle/>
          <a:p>
            <a:fld id="{3BC0D4E5-26FA-764B-B2A8-A8DB4481BE9B}" type="datetime1">
              <a:rPr lang="en-US" smtClean="0"/>
              <a:t>1/23/24</a:t>
            </a:fld>
            <a:endParaRPr lang="en-GB" dirty="0"/>
          </a:p>
        </p:txBody>
      </p:sp>
      <p:sp>
        <p:nvSpPr>
          <p:cNvPr id="5" name="Footer Placeholder 4">
            <a:extLst>
              <a:ext uri="{FF2B5EF4-FFF2-40B4-BE49-F238E27FC236}">
                <a16:creationId xmlns:a16="http://schemas.microsoft.com/office/drawing/2014/main" id="{76B4DCBA-49D5-4FC2-852E-4BAB4BF7B957}"/>
              </a:ext>
            </a:extLst>
          </p:cNvPr>
          <p:cNvSpPr>
            <a:spLocks noGrp="1"/>
          </p:cNvSpPr>
          <p:nvPr>
            <p:ph type="ftr" sz="quarter" idx="11"/>
          </p:nvPr>
        </p:nvSpPr>
        <p:spPr/>
        <p:txBody>
          <a:bodyPr/>
          <a:lstStyle/>
          <a:p>
            <a:r>
              <a:rPr lang="en-GB" dirty="0"/>
              <a:t>DRG Working Group 6</a:t>
            </a:r>
          </a:p>
        </p:txBody>
      </p:sp>
      <p:sp>
        <p:nvSpPr>
          <p:cNvPr id="6" name="Slide Number Placeholder 5">
            <a:extLst>
              <a:ext uri="{FF2B5EF4-FFF2-40B4-BE49-F238E27FC236}">
                <a16:creationId xmlns:a16="http://schemas.microsoft.com/office/drawing/2014/main" id="{23655359-F18E-43A3-8694-911F149FB313}"/>
              </a:ext>
            </a:extLst>
          </p:cNvPr>
          <p:cNvSpPr>
            <a:spLocks noGrp="1"/>
          </p:cNvSpPr>
          <p:nvPr>
            <p:ph type="sldNum" sz="quarter" idx="12"/>
          </p:nvPr>
        </p:nvSpPr>
        <p:spPr/>
        <p:txBody>
          <a:bodyPr/>
          <a:lstStyle/>
          <a:p>
            <a:r>
              <a:rPr lang="en-GB" dirty="0"/>
              <a:t>Slide </a:t>
            </a:r>
            <a:fld id="{566D8EC2-00B7-4DEC-8348-941BB5C1523A}" type="slidenum">
              <a:rPr lang="en-GB" smtClean="0"/>
              <a:t>11</a:t>
            </a:fld>
            <a:endParaRPr lang="en-GB" dirty="0"/>
          </a:p>
        </p:txBody>
      </p:sp>
      <p:pic>
        <p:nvPicPr>
          <p:cNvPr id="7" name="Picture 6">
            <a:extLst>
              <a:ext uri="{FF2B5EF4-FFF2-40B4-BE49-F238E27FC236}">
                <a16:creationId xmlns:a16="http://schemas.microsoft.com/office/drawing/2014/main" id="{D13B56EE-A6B5-C44C-B9CC-96AC606FC5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3234043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A72F0-3B12-4E3E-A798-A7A9ECF78CFC}"/>
              </a:ext>
            </a:extLst>
          </p:cNvPr>
          <p:cNvSpPr>
            <a:spLocks noGrp="1"/>
          </p:cNvSpPr>
          <p:nvPr>
            <p:ph type="title"/>
          </p:nvPr>
        </p:nvSpPr>
        <p:spPr/>
        <p:txBody>
          <a:bodyPr>
            <a:normAutofit/>
          </a:bodyPr>
          <a:lstStyle/>
          <a:p>
            <a:pPr marL="0" marR="0" algn="r">
              <a:lnSpc>
                <a:spcPct val="115000"/>
              </a:lnSpc>
              <a:spcBef>
                <a:spcPts val="0"/>
              </a:spcBef>
              <a:spcAft>
                <a:spcPts val="1000"/>
              </a:spcAft>
            </a:pPr>
            <a:r>
              <a:rPr lang="ar-LB" sz="28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استمرار الحواجز والعوائق التي تواجه الأشخاص ذوي الإعاقة</a:t>
            </a:r>
            <a:r>
              <a:rPr lang="ar-SA" sz="28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 (2)</a:t>
            </a:r>
            <a:endParaRPr lang="en-US" sz="28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4FAE93E-6645-4D1D-93CF-AA38233C2B07}"/>
              </a:ext>
            </a:extLst>
          </p:cNvPr>
          <p:cNvSpPr>
            <a:spLocks noGrp="1"/>
          </p:cNvSpPr>
          <p:nvPr>
            <p:ph idx="1"/>
          </p:nvPr>
        </p:nvSpPr>
        <p:spPr>
          <a:xfrm rot="10800000" flipV="1">
            <a:off x="748844" y="1865046"/>
            <a:ext cx="10754898" cy="3958811"/>
          </a:xfrm>
        </p:spPr>
        <p:txBody>
          <a:bodyPr>
            <a:normAutofit/>
          </a:bodyPr>
          <a:lstStyle/>
          <a:p>
            <a:pPr marL="0" marR="0" indent="0" algn="r">
              <a:lnSpc>
                <a:spcPct val="115000"/>
              </a:lnSpc>
              <a:spcBef>
                <a:spcPts val="0"/>
              </a:spcBef>
              <a:spcAft>
                <a:spcPts val="1000"/>
              </a:spcAft>
              <a:buNone/>
            </a:pPr>
            <a:r>
              <a:rPr lang="ar-LB" b="1" dirty="0">
                <a:solidFill>
                  <a:srgbClr val="0070C0"/>
                </a:solidFill>
                <a:effectLst/>
                <a:latin typeface="Calibri" panose="020F0502020204030204" pitchFamily="34" charset="0"/>
                <a:ea typeface="Calibri" panose="020F0502020204030204" pitchFamily="34" charset="0"/>
                <a:cs typeface="Arial" panose="020B0604020202020204" pitchFamily="34" charset="0"/>
              </a:rPr>
              <a:t>*صعوبة التحرك داخل المخيم أو إلى خارجه</a:t>
            </a:r>
            <a:r>
              <a:rPr lang="ar-SA" b="1" dirty="0">
                <a:solidFill>
                  <a:srgbClr val="0070C0"/>
                </a:solidFill>
                <a:effectLst/>
                <a:latin typeface="Calibri" panose="020F0502020204030204" pitchFamily="34" charset="0"/>
                <a:ea typeface="Calibri" panose="020F0502020204030204" pitchFamily="34" charset="0"/>
                <a:cs typeface="Arial" panose="020B0604020202020204" pitchFamily="34" charset="0"/>
              </a:rPr>
              <a:t>:</a:t>
            </a:r>
            <a:r>
              <a:rPr lang="ar-LB" b="1" dirty="0">
                <a:solidFill>
                  <a:srgbClr val="0070C0"/>
                </a:solidFill>
                <a:effectLst/>
                <a:latin typeface="Calibri" panose="020F0502020204030204" pitchFamily="34" charset="0"/>
                <a:ea typeface="Calibri" panose="020F0502020204030204" pitchFamily="34" charset="0"/>
                <a:cs typeface="Arial" panose="020B0604020202020204" pitchFamily="34" charset="0"/>
              </a:rPr>
              <a:t> </a:t>
            </a:r>
            <a:r>
              <a:rPr lang="ar-LB" dirty="0">
                <a:effectLst/>
                <a:latin typeface="Calibri" panose="020F0502020204030204" pitchFamily="34" charset="0"/>
                <a:ea typeface="Calibri" panose="020F0502020204030204" pitchFamily="34" charset="0"/>
                <a:cs typeface="Arial" panose="020B0604020202020204" pitchFamily="34" charset="0"/>
              </a:rPr>
              <a:t>بسبب طبيعته، ونقص وسائل النقل المؤهلة، مما يؤدي إلى صعوبة الحصول على المعونة الإنسانية والعزل عن المشاركة مع الجماعة وفيها</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indent="0" algn="r">
              <a:lnSpc>
                <a:spcPct val="115000"/>
              </a:lnSpc>
              <a:spcBef>
                <a:spcPts val="0"/>
              </a:spcBef>
              <a:spcAft>
                <a:spcPts val="1000"/>
              </a:spcAft>
              <a:buNone/>
            </a:pPr>
            <a:r>
              <a:rPr lang="ar-LB" b="1" dirty="0">
                <a:solidFill>
                  <a:srgbClr val="0070C0"/>
                </a:solidFill>
                <a:effectLst/>
                <a:latin typeface="Calibri" panose="020F0502020204030204" pitchFamily="34" charset="0"/>
                <a:ea typeface="Calibri" panose="020F0502020204030204" pitchFamily="34" charset="0"/>
                <a:cs typeface="Arial" panose="020B0604020202020204" pitchFamily="34" charset="0"/>
              </a:rPr>
              <a:t>*تعذر الحصول على معلومات عن المعونة الإنسانية والعوائق التي تمنع الاتصال بالعاملين الإنسانيين</a:t>
            </a:r>
            <a:endParaRPr lang="en-US"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marR="0" indent="0" algn="r">
              <a:lnSpc>
                <a:spcPct val="115000"/>
              </a:lnSpc>
              <a:spcBef>
                <a:spcPts val="0"/>
              </a:spcBef>
              <a:spcAft>
                <a:spcPts val="1000"/>
              </a:spcAft>
              <a:buNone/>
            </a:pPr>
            <a:r>
              <a:rPr lang="ar-LB" b="1" dirty="0">
                <a:solidFill>
                  <a:srgbClr val="0070C0"/>
                </a:solidFill>
                <a:effectLst/>
                <a:latin typeface="Calibri" panose="020F0502020204030204" pitchFamily="34" charset="0"/>
                <a:ea typeface="Calibri" panose="020F0502020204030204" pitchFamily="34" charset="0"/>
                <a:cs typeface="Arial" panose="020B0604020202020204" pitchFamily="34" charset="0"/>
              </a:rPr>
              <a:t>*ارتفاع مستوى الوصمة واشتداده</a:t>
            </a:r>
            <a:r>
              <a:rPr lang="ar-SA" b="1" dirty="0">
                <a:solidFill>
                  <a:srgbClr val="0070C0"/>
                </a:solidFill>
                <a:effectLst/>
                <a:latin typeface="Calibri" panose="020F0502020204030204" pitchFamily="34" charset="0"/>
                <a:ea typeface="Calibri" panose="020F0502020204030204" pitchFamily="34" charset="0"/>
                <a:cs typeface="Arial" panose="020B0604020202020204" pitchFamily="34" charset="0"/>
              </a:rPr>
              <a:t>:</a:t>
            </a:r>
            <a:r>
              <a:rPr lang="ar-LB" b="1" dirty="0">
                <a:effectLst/>
                <a:latin typeface="Calibri" panose="020F0502020204030204" pitchFamily="34" charset="0"/>
                <a:ea typeface="Calibri" panose="020F0502020204030204" pitchFamily="34" charset="0"/>
                <a:cs typeface="Arial" panose="020B0604020202020204" pitchFamily="34" charset="0"/>
              </a:rPr>
              <a:t> </a:t>
            </a:r>
            <a:r>
              <a:rPr lang="ar-LB" dirty="0">
                <a:effectLst/>
                <a:latin typeface="Calibri" panose="020F0502020204030204" pitchFamily="34" charset="0"/>
                <a:ea typeface="Calibri" panose="020F0502020204030204" pitchFamily="34" charset="0"/>
                <a:cs typeface="Arial" panose="020B0604020202020204" pitchFamily="34" charset="0"/>
              </a:rPr>
              <a:t>بحيث يسفر عن عزل الأشخاص ذوي الإعاقة واستثنائهم من المشاركة في صنع القرارات الخاصة بالاستجابة الإنسانية</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dirty="0"/>
          </a:p>
          <a:p>
            <a:endParaRPr lang="en-US" dirty="0"/>
          </a:p>
          <a:p>
            <a:endParaRPr lang="en-US" dirty="0"/>
          </a:p>
        </p:txBody>
      </p:sp>
      <p:sp>
        <p:nvSpPr>
          <p:cNvPr id="4" name="Date Placeholder 3">
            <a:extLst>
              <a:ext uri="{FF2B5EF4-FFF2-40B4-BE49-F238E27FC236}">
                <a16:creationId xmlns:a16="http://schemas.microsoft.com/office/drawing/2014/main" id="{AB292180-0E99-4C99-975E-6F5D6FABF283}"/>
              </a:ext>
            </a:extLst>
          </p:cNvPr>
          <p:cNvSpPr>
            <a:spLocks noGrp="1"/>
          </p:cNvSpPr>
          <p:nvPr>
            <p:ph type="dt" sz="half" idx="10"/>
          </p:nvPr>
        </p:nvSpPr>
        <p:spPr/>
        <p:txBody>
          <a:bodyPr/>
          <a:lstStyle/>
          <a:p>
            <a:fld id="{3BC0D4E5-26FA-764B-B2A8-A8DB4481BE9B}" type="datetime1">
              <a:rPr lang="en-US" smtClean="0"/>
              <a:t>1/23/24</a:t>
            </a:fld>
            <a:endParaRPr lang="en-GB" dirty="0"/>
          </a:p>
        </p:txBody>
      </p:sp>
      <p:sp>
        <p:nvSpPr>
          <p:cNvPr id="5" name="Footer Placeholder 4">
            <a:extLst>
              <a:ext uri="{FF2B5EF4-FFF2-40B4-BE49-F238E27FC236}">
                <a16:creationId xmlns:a16="http://schemas.microsoft.com/office/drawing/2014/main" id="{76B4DCBA-49D5-4FC2-852E-4BAB4BF7B957}"/>
              </a:ext>
            </a:extLst>
          </p:cNvPr>
          <p:cNvSpPr>
            <a:spLocks noGrp="1"/>
          </p:cNvSpPr>
          <p:nvPr>
            <p:ph type="ftr" sz="quarter" idx="11"/>
          </p:nvPr>
        </p:nvSpPr>
        <p:spPr/>
        <p:txBody>
          <a:bodyPr/>
          <a:lstStyle/>
          <a:p>
            <a:r>
              <a:rPr lang="en-GB" dirty="0"/>
              <a:t>DRG Working Group 6</a:t>
            </a:r>
          </a:p>
        </p:txBody>
      </p:sp>
      <p:sp>
        <p:nvSpPr>
          <p:cNvPr id="6" name="Slide Number Placeholder 5">
            <a:extLst>
              <a:ext uri="{FF2B5EF4-FFF2-40B4-BE49-F238E27FC236}">
                <a16:creationId xmlns:a16="http://schemas.microsoft.com/office/drawing/2014/main" id="{23655359-F18E-43A3-8694-911F149FB313}"/>
              </a:ext>
            </a:extLst>
          </p:cNvPr>
          <p:cNvSpPr>
            <a:spLocks noGrp="1"/>
          </p:cNvSpPr>
          <p:nvPr>
            <p:ph type="sldNum" sz="quarter" idx="12"/>
          </p:nvPr>
        </p:nvSpPr>
        <p:spPr/>
        <p:txBody>
          <a:bodyPr/>
          <a:lstStyle/>
          <a:p>
            <a:r>
              <a:rPr lang="en-GB" dirty="0"/>
              <a:t>Slide </a:t>
            </a:r>
            <a:fld id="{566D8EC2-00B7-4DEC-8348-941BB5C1523A}" type="slidenum">
              <a:rPr lang="en-GB" smtClean="0"/>
              <a:t>12</a:t>
            </a:fld>
            <a:endParaRPr lang="en-GB" dirty="0"/>
          </a:p>
        </p:txBody>
      </p:sp>
      <p:pic>
        <p:nvPicPr>
          <p:cNvPr id="7" name="Picture 6">
            <a:extLst>
              <a:ext uri="{FF2B5EF4-FFF2-40B4-BE49-F238E27FC236}">
                <a16:creationId xmlns:a16="http://schemas.microsoft.com/office/drawing/2014/main" id="{FD4EB241-D125-3B41-B201-2694C6696E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779899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A72F0-3B12-4E3E-A798-A7A9ECF78CFC}"/>
              </a:ext>
            </a:extLst>
          </p:cNvPr>
          <p:cNvSpPr>
            <a:spLocks noGrp="1"/>
          </p:cNvSpPr>
          <p:nvPr>
            <p:ph type="title"/>
          </p:nvPr>
        </p:nvSpPr>
        <p:spPr/>
        <p:txBody>
          <a:bodyPr>
            <a:normAutofit/>
          </a:bodyPr>
          <a:lstStyle/>
          <a:p>
            <a:pPr marL="0" marR="0" algn="r">
              <a:lnSpc>
                <a:spcPct val="115000"/>
              </a:lnSpc>
              <a:spcBef>
                <a:spcPts val="0"/>
              </a:spcBef>
              <a:spcAft>
                <a:spcPts val="1000"/>
              </a:spcAft>
            </a:pPr>
            <a:r>
              <a:rPr lang="ar-LB" sz="32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استمرار الحواجز والعوائق التي تواجه الأشخاص ذوي الإعاقة</a:t>
            </a:r>
            <a:r>
              <a:rPr lang="ar-SA" sz="32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 (3)</a:t>
            </a:r>
            <a:endParaRPr lang="en-US" sz="32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4FAE93E-6645-4D1D-93CF-AA38233C2B07}"/>
              </a:ext>
            </a:extLst>
          </p:cNvPr>
          <p:cNvSpPr>
            <a:spLocks noGrp="1"/>
          </p:cNvSpPr>
          <p:nvPr>
            <p:ph idx="1"/>
          </p:nvPr>
        </p:nvSpPr>
        <p:spPr>
          <a:xfrm rot="10800000" flipV="1">
            <a:off x="748844" y="1865046"/>
            <a:ext cx="10754898" cy="3958811"/>
          </a:xfrm>
        </p:spPr>
        <p:txBody>
          <a:bodyPr>
            <a:normAutofit/>
          </a:bodyPr>
          <a:lstStyle/>
          <a:p>
            <a:pPr marL="0" marR="0" indent="0" algn="r">
              <a:lnSpc>
                <a:spcPct val="115000"/>
              </a:lnSpc>
              <a:spcBef>
                <a:spcPts val="0"/>
              </a:spcBef>
              <a:spcAft>
                <a:spcPts val="1000"/>
              </a:spcAft>
              <a:buNone/>
            </a:pPr>
            <a:r>
              <a:rPr lang="ar-LB" sz="2400" dirty="0">
                <a:solidFill>
                  <a:srgbClr val="0070C0"/>
                </a:solidFill>
                <a:effectLst/>
                <a:latin typeface="Calibri" panose="020F0502020204030204" pitchFamily="34" charset="0"/>
                <a:ea typeface="Calibri" panose="020F0502020204030204" pitchFamily="34" charset="0"/>
                <a:cs typeface="Arial" panose="020B0604020202020204" pitchFamily="34" charset="0"/>
              </a:rPr>
              <a:t>*</a:t>
            </a:r>
            <a:r>
              <a:rPr lang="ar-LB" sz="2400" b="1" dirty="0">
                <a:solidFill>
                  <a:srgbClr val="0070C0"/>
                </a:solidFill>
                <a:effectLst/>
                <a:latin typeface="Calibri" panose="020F0502020204030204" pitchFamily="34" charset="0"/>
                <a:ea typeface="Calibri" panose="020F0502020204030204" pitchFamily="34" charset="0"/>
                <a:cs typeface="Arial" panose="020B0604020202020204" pitchFamily="34" charset="0"/>
              </a:rPr>
              <a:t>خطر غير متناسب لجهة التعرض للعنف والاستغلال وسوء المعاملة أو التعذيب: </a:t>
            </a:r>
            <a:r>
              <a:rPr lang="ar-LB" sz="2400" dirty="0">
                <a:effectLst/>
                <a:latin typeface="Calibri" panose="020F0502020204030204" pitchFamily="34" charset="0"/>
                <a:ea typeface="Calibri" panose="020F0502020204030204" pitchFamily="34" charset="0"/>
                <a:cs typeface="Arial" panose="020B0604020202020204" pitchFamily="34" charset="0"/>
              </a:rPr>
              <a:t>بتأثير تخريب الشبكات الاجتماعية، والحواجز التي تحول دون الوصول إلى الخدمات والحصول عليها، (بما في ذلك خدمات الحماية)، وارتفاع مستويات الوصمة، وعوائق الاتصال للإفادة عن الانتهاكات وسوء المعاملة</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indent="0" algn="r">
              <a:lnSpc>
                <a:spcPct val="115000"/>
              </a:lnSpc>
              <a:spcBef>
                <a:spcPts val="0"/>
              </a:spcBef>
              <a:spcAft>
                <a:spcPts val="1000"/>
              </a:spcAft>
              <a:buNone/>
            </a:pPr>
            <a:r>
              <a:rPr lang="ar-LB" sz="2400" dirty="0">
                <a:solidFill>
                  <a:srgbClr val="0070C0"/>
                </a:solidFill>
                <a:effectLst/>
                <a:latin typeface="Calibri" panose="020F0502020204030204" pitchFamily="34" charset="0"/>
                <a:ea typeface="Calibri" panose="020F0502020204030204" pitchFamily="34" charset="0"/>
                <a:cs typeface="Arial" panose="020B0604020202020204" pitchFamily="34" charset="0"/>
              </a:rPr>
              <a:t>*</a:t>
            </a:r>
            <a:r>
              <a:rPr lang="ar-LB" sz="2400" b="1" dirty="0">
                <a:solidFill>
                  <a:srgbClr val="0070C0"/>
                </a:solidFill>
                <a:effectLst/>
                <a:latin typeface="Calibri" panose="020F0502020204030204" pitchFamily="34" charset="0"/>
                <a:ea typeface="Calibri" panose="020F0502020204030204" pitchFamily="34" charset="0"/>
                <a:cs typeface="Arial" panose="020B0604020202020204" pitchFamily="34" charset="0"/>
              </a:rPr>
              <a:t>النقص في الوصول إلى المعونة الأساسية</a:t>
            </a:r>
            <a:r>
              <a:rPr lang="ar-LB" sz="2400" dirty="0">
                <a:solidFill>
                  <a:srgbClr val="0070C0"/>
                </a:solidFill>
                <a:effectLst/>
                <a:latin typeface="Calibri" panose="020F0502020204030204" pitchFamily="34" charset="0"/>
                <a:ea typeface="Calibri" panose="020F0502020204030204" pitchFamily="34" charset="0"/>
                <a:cs typeface="Arial" panose="020B0604020202020204" pitchFamily="34" charset="0"/>
              </a:rPr>
              <a:t>: </a:t>
            </a:r>
            <a:r>
              <a:rPr lang="ar-LB" sz="2400" dirty="0">
                <a:effectLst/>
                <a:latin typeface="Calibri" panose="020F0502020204030204" pitchFamily="34" charset="0"/>
                <a:ea typeface="Calibri" panose="020F0502020204030204" pitchFamily="34" charset="0"/>
                <a:cs typeface="Arial" panose="020B0604020202020204" pitchFamily="34" charset="0"/>
              </a:rPr>
              <a:t>بما في ذلك المعونة الغذائية، والملاذ الآمن، والمياه والصرف الصحي، والغذاء، والصحة والتعليم والحماية</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indent="0" algn="r">
              <a:lnSpc>
                <a:spcPct val="115000"/>
              </a:lnSpc>
              <a:spcBef>
                <a:spcPts val="0"/>
              </a:spcBef>
              <a:spcAft>
                <a:spcPts val="1000"/>
              </a:spcAft>
              <a:buNone/>
            </a:pPr>
            <a:r>
              <a:rPr lang="ar-LB" sz="2400" dirty="0">
                <a:solidFill>
                  <a:srgbClr val="0070C0"/>
                </a:solidFill>
                <a:effectLst/>
                <a:latin typeface="Calibri" panose="020F0502020204030204" pitchFamily="34" charset="0"/>
                <a:ea typeface="Calibri" panose="020F0502020204030204" pitchFamily="34" charset="0"/>
                <a:cs typeface="Arial" panose="020B0604020202020204" pitchFamily="34" charset="0"/>
              </a:rPr>
              <a:t>*</a:t>
            </a:r>
            <a:r>
              <a:rPr lang="ar-LB" sz="2400" b="1" dirty="0">
                <a:solidFill>
                  <a:srgbClr val="0070C0"/>
                </a:solidFill>
                <a:effectLst/>
                <a:latin typeface="Calibri" panose="020F0502020204030204" pitchFamily="34" charset="0"/>
                <a:ea typeface="Calibri" panose="020F0502020204030204" pitchFamily="34" charset="0"/>
                <a:cs typeface="Arial" panose="020B0604020202020204" pitchFamily="34" charset="0"/>
              </a:rPr>
              <a:t>العقبات التي تمنع المشاركة في عمليات صنع القرارات</a:t>
            </a:r>
            <a:r>
              <a:rPr lang="ar-LB" sz="2400" dirty="0">
                <a:solidFill>
                  <a:srgbClr val="0070C0"/>
                </a:solidFill>
                <a:effectLst/>
                <a:latin typeface="Calibri" panose="020F0502020204030204" pitchFamily="34" charset="0"/>
                <a:ea typeface="Calibri" panose="020F0502020204030204" pitchFamily="34" charset="0"/>
                <a:cs typeface="Arial" panose="020B0604020202020204" pitchFamily="34" charset="0"/>
              </a:rPr>
              <a:t>: </a:t>
            </a:r>
            <a:r>
              <a:rPr lang="ar-LB" sz="2400" dirty="0">
                <a:effectLst/>
                <a:latin typeface="Calibri" panose="020F0502020204030204" pitchFamily="34" charset="0"/>
                <a:ea typeface="Calibri" panose="020F0502020204030204" pitchFamily="34" charset="0"/>
                <a:cs typeface="Arial" panose="020B0604020202020204" pitchFamily="34" charset="0"/>
              </a:rPr>
              <a:t>مما يسفر عن تقييد الفرص للتأثير في الاستجابة الإنسانية</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a:p>
            <a:endParaRPr lang="en-US" dirty="0"/>
          </a:p>
        </p:txBody>
      </p:sp>
      <p:sp>
        <p:nvSpPr>
          <p:cNvPr id="4" name="Date Placeholder 3">
            <a:extLst>
              <a:ext uri="{FF2B5EF4-FFF2-40B4-BE49-F238E27FC236}">
                <a16:creationId xmlns:a16="http://schemas.microsoft.com/office/drawing/2014/main" id="{AB292180-0E99-4C99-975E-6F5D6FABF283}"/>
              </a:ext>
            </a:extLst>
          </p:cNvPr>
          <p:cNvSpPr>
            <a:spLocks noGrp="1"/>
          </p:cNvSpPr>
          <p:nvPr>
            <p:ph type="dt" sz="half" idx="10"/>
          </p:nvPr>
        </p:nvSpPr>
        <p:spPr/>
        <p:txBody>
          <a:bodyPr/>
          <a:lstStyle/>
          <a:p>
            <a:fld id="{3BC0D4E5-26FA-764B-B2A8-A8DB4481BE9B}" type="datetime1">
              <a:rPr lang="en-US" smtClean="0"/>
              <a:t>1/23/24</a:t>
            </a:fld>
            <a:endParaRPr lang="en-GB" dirty="0"/>
          </a:p>
        </p:txBody>
      </p:sp>
      <p:sp>
        <p:nvSpPr>
          <p:cNvPr id="5" name="Footer Placeholder 4">
            <a:extLst>
              <a:ext uri="{FF2B5EF4-FFF2-40B4-BE49-F238E27FC236}">
                <a16:creationId xmlns:a16="http://schemas.microsoft.com/office/drawing/2014/main" id="{76B4DCBA-49D5-4FC2-852E-4BAB4BF7B957}"/>
              </a:ext>
            </a:extLst>
          </p:cNvPr>
          <p:cNvSpPr>
            <a:spLocks noGrp="1"/>
          </p:cNvSpPr>
          <p:nvPr>
            <p:ph type="ftr" sz="quarter" idx="11"/>
          </p:nvPr>
        </p:nvSpPr>
        <p:spPr/>
        <p:txBody>
          <a:bodyPr/>
          <a:lstStyle/>
          <a:p>
            <a:r>
              <a:rPr lang="en-GB" dirty="0"/>
              <a:t>DRG Working Group 6</a:t>
            </a:r>
          </a:p>
        </p:txBody>
      </p:sp>
      <p:sp>
        <p:nvSpPr>
          <p:cNvPr id="6" name="Slide Number Placeholder 5">
            <a:extLst>
              <a:ext uri="{FF2B5EF4-FFF2-40B4-BE49-F238E27FC236}">
                <a16:creationId xmlns:a16="http://schemas.microsoft.com/office/drawing/2014/main" id="{23655359-F18E-43A3-8694-911F149FB313}"/>
              </a:ext>
            </a:extLst>
          </p:cNvPr>
          <p:cNvSpPr>
            <a:spLocks noGrp="1"/>
          </p:cNvSpPr>
          <p:nvPr>
            <p:ph type="sldNum" sz="quarter" idx="12"/>
          </p:nvPr>
        </p:nvSpPr>
        <p:spPr/>
        <p:txBody>
          <a:bodyPr/>
          <a:lstStyle/>
          <a:p>
            <a:r>
              <a:rPr lang="en-GB" dirty="0"/>
              <a:t>Slide </a:t>
            </a:r>
            <a:fld id="{566D8EC2-00B7-4DEC-8348-941BB5C1523A}" type="slidenum">
              <a:rPr lang="en-GB" smtClean="0"/>
              <a:t>13</a:t>
            </a:fld>
            <a:endParaRPr lang="en-GB" dirty="0"/>
          </a:p>
        </p:txBody>
      </p:sp>
      <p:pic>
        <p:nvPicPr>
          <p:cNvPr id="7" name="Picture 6">
            <a:extLst>
              <a:ext uri="{FF2B5EF4-FFF2-40B4-BE49-F238E27FC236}">
                <a16:creationId xmlns:a16="http://schemas.microsoft.com/office/drawing/2014/main" id="{B037FF16-71DB-E64C-93AE-6DF4BB9B1E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3514915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2" name="Title 1">
            <a:extLst>
              <a:ext uri="{FF2B5EF4-FFF2-40B4-BE49-F238E27FC236}">
                <a16:creationId xmlns:a16="http://schemas.microsoft.com/office/drawing/2014/main" id="{A1597157-A836-41B6-87B2-31F259FCDD45}"/>
              </a:ext>
            </a:extLst>
          </p:cNvPr>
          <p:cNvSpPr>
            <a:spLocks noGrp="1"/>
          </p:cNvSpPr>
          <p:nvPr>
            <p:ph type="title"/>
          </p:nvPr>
        </p:nvSpPr>
        <p:spPr>
          <a:xfrm>
            <a:off x="4243755" y="379141"/>
            <a:ext cx="5358709" cy="1270403"/>
          </a:xfrm>
        </p:spPr>
        <p:txBody>
          <a:bodyPr>
            <a:normAutofit fontScale="90000"/>
          </a:bodyPr>
          <a:lstStyle/>
          <a:p>
            <a:pPr algn="r"/>
            <a:br>
              <a:rPr lang="en-GB" b="1" dirty="0">
                <a:solidFill>
                  <a:srgbClr val="7030A0"/>
                </a:solidFill>
                <a:latin typeface="Calibri" panose="020F0502020204030204" pitchFamily="34" charset="0"/>
                <a:cs typeface="Calibri" panose="020F0502020204030204" pitchFamily="34" charset="0"/>
              </a:rPr>
            </a:br>
            <a:r>
              <a:rPr lang="ar-LB" sz="36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الأدوات القانونية الأساسية / الأطر السياسية</a:t>
            </a:r>
            <a:br>
              <a:rPr lang="en-US" sz="1800" dirty="0">
                <a:solidFill>
                  <a:srgbClr val="7030A0"/>
                </a:solidFill>
                <a:effectLst/>
                <a:latin typeface="Calibri" panose="020F0502020204030204" pitchFamily="34" charset="0"/>
                <a:ea typeface="Calibri" panose="020F0502020204030204" pitchFamily="34" charset="0"/>
                <a:cs typeface="Arial" panose="020B0604020202020204" pitchFamily="34" charset="0"/>
              </a:rPr>
            </a:br>
            <a:endParaRPr lang="en-US" dirty="0">
              <a:solidFill>
                <a:srgbClr val="7030A0"/>
              </a:solidFill>
            </a:endParaRPr>
          </a:p>
        </p:txBody>
      </p:sp>
      <p:sp>
        <p:nvSpPr>
          <p:cNvPr id="8" name="Content Placeholder 7">
            <a:extLst>
              <a:ext uri="{FF2B5EF4-FFF2-40B4-BE49-F238E27FC236}">
                <a16:creationId xmlns:a16="http://schemas.microsoft.com/office/drawing/2014/main" id="{FD243AAE-E7A1-4AE8-9183-5A66BC84A8FC}"/>
              </a:ext>
            </a:extLst>
          </p:cNvPr>
          <p:cNvSpPr>
            <a:spLocks noGrp="1"/>
          </p:cNvSpPr>
          <p:nvPr>
            <p:ph sz="half" idx="2"/>
          </p:nvPr>
        </p:nvSpPr>
        <p:spPr>
          <a:xfrm>
            <a:off x="4243755" y="2039815"/>
            <a:ext cx="6271845" cy="3962778"/>
          </a:xfrm>
        </p:spPr>
        <p:txBody>
          <a:bodyPr>
            <a:normAutofit lnSpcReduction="10000"/>
          </a:bodyPr>
          <a:lstStyle/>
          <a:p>
            <a:pPr marL="0" marR="0" indent="0" algn="r" rtl="1">
              <a:lnSpc>
                <a:spcPct val="115000"/>
              </a:lnSpc>
              <a:spcBef>
                <a:spcPts val="0"/>
              </a:spcBef>
              <a:spcAft>
                <a:spcPts val="1000"/>
              </a:spcAft>
              <a:buNone/>
            </a:pPr>
            <a:r>
              <a:rPr lang="ar-LB" dirty="0">
                <a:effectLst/>
                <a:latin typeface="Calibri" panose="020F0502020204030204" pitchFamily="34" charset="0"/>
                <a:ea typeface="Calibri" panose="020F0502020204030204" pitchFamily="34" charset="0"/>
                <a:cs typeface="Arial" panose="020B0604020202020204" pitchFamily="34" charset="0"/>
              </a:rPr>
              <a:t>1</a:t>
            </a:r>
            <a:r>
              <a:rPr lang="en-US" sz="1800" dirty="0">
                <a:latin typeface="Calibri" panose="020F0502020204030204" pitchFamily="34" charset="0"/>
                <a:ea typeface="Calibri" panose="020F0502020204030204" pitchFamily="34" charset="0"/>
                <a:cs typeface="Arial" panose="020B0604020202020204" pitchFamily="34" charset="0"/>
              </a:rPr>
              <a:t>. </a:t>
            </a:r>
            <a:r>
              <a:rPr lang="ar-LB" sz="1800" dirty="0">
                <a:effectLst/>
                <a:latin typeface="Calibri" panose="020F0502020204030204" pitchFamily="34" charset="0"/>
                <a:ea typeface="Calibri" panose="020F0502020204030204" pitchFamily="34" charset="0"/>
                <a:cs typeface="Arial" panose="020B0604020202020204" pitchFamily="34" charset="0"/>
              </a:rPr>
              <a:t> </a:t>
            </a:r>
            <a:r>
              <a:rPr lang="ar-LB" dirty="0">
                <a:effectLst/>
                <a:latin typeface="Calibri" panose="020F0502020204030204" pitchFamily="34" charset="0"/>
                <a:ea typeface="Calibri" panose="020F0502020204030204" pitchFamily="34" charset="0"/>
                <a:cs typeface="Arial" panose="020B0604020202020204" pitchFamily="34" charset="0"/>
              </a:rPr>
              <a:t>قانون حقوق الإنسان الدولي </a:t>
            </a:r>
            <a:r>
              <a:rPr lang="ar-LB" dirty="0">
                <a:solidFill>
                  <a:srgbClr val="C00000"/>
                </a:solidFill>
                <a:effectLst/>
                <a:latin typeface="Calibri" panose="020F0502020204030204" pitchFamily="34" charset="0"/>
                <a:ea typeface="Calibri" panose="020F0502020204030204" pitchFamily="34" charset="0"/>
                <a:cs typeface="Arial" panose="020B0604020202020204" pitchFamily="34" charset="0"/>
              </a:rPr>
              <a:t>كاتفاقية حقوق الأشخاص ذوي الإعاقة</a:t>
            </a:r>
            <a:endParaRPr lang="en-US"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p>
            <a:pPr marL="0" marR="0" indent="0" algn="r">
              <a:lnSpc>
                <a:spcPct val="115000"/>
              </a:lnSpc>
              <a:spcBef>
                <a:spcPts val="0"/>
              </a:spcBef>
              <a:spcAft>
                <a:spcPts val="1000"/>
              </a:spcAft>
              <a:buNone/>
            </a:pPr>
            <a:r>
              <a:rPr lang="ar-LB" dirty="0">
                <a:effectLst/>
                <a:latin typeface="Calibri" panose="020F0502020204030204" pitchFamily="34" charset="0"/>
                <a:ea typeface="Calibri" panose="020F0502020204030204" pitchFamily="34" charset="0"/>
                <a:cs typeface="Arial" panose="020B0604020202020204" pitchFamily="34" charset="0"/>
              </a:rPr>
              <a:t>2. القانون الإنساني الدولي</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indent="0" algn="r">
              <a:lnSpc>
                <a:spcPct val="115000"/>
              </a:lnSpc>
              <a:spcBef>
                <a:spcPts val="0"/>
              </a:spcBef>
              <a:spcAft>
                <a:spcPts val="1000"/>
              </a:spcAft>
              <a:buNone/>
            </a:pPr>
            <a:r>
              <a:rPr lang="en-US" dirty="0">
                <a:latin typeface="Calibri" panose="020F0502020204030204" pitchFamily="34" charset="0"/>
                <a:ea typeface="Calibri" panose="020F0502020204030204" pitchFamily="34" charset="0"/>
                <a:cs typeface="Arial" panose="020B0604020202020204" pitchFamily="34" charset="0"/>
              </a:rPr>
              <a:t>   ..,. .</a:t>
            </a:r>
            <a:r>
              <a:rPr lang="ar-LB" dirty="0">
                <a:effectLst/>
                <a:latin typeface="Calibri" panose="020F0502020204030204" pitchFamily="34" charset="0"/>
                <a:ea typeface="Calibri" panose="020F0502020204030204" pitchFamily="34" charset="0"/>
                <a:cs typeface="Arial" panose="020B0604020202020204" pitchFamily="34" charset="0"/>
              </a:rPr>
              <a:t>3. قانون اللجوء الدولي</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indent="0" algn="r">
              <a:lnSpc>
                <a:spcPct val="115000"/>
              </a:lnSpc>
              <a:spcBef>
                <a:spcPts val="0"/>
              </a:spcBef>
              <a:spcAft>
                <a:spcPts val="1000"/>
              </a:spcAft>
              <a:buNone/>
            </a:pPr>
            <a:r>
              <a:rPr lang="ar-LB" dirty="0">
                <a:effectLst/>
                <a:latin typeface="Calibri" panose="020F0502020204030204" pitchFamily="34" charset="0"/>
                <a:ea typeface="Calibri" panose="020F0502020204030204" pitchFamily="34" charset="0"/>
                <a:cs typeface="Arial" panose="020B0604020202020204" pitchFamily="34" charset="0"/>
              </a:rPr>
              <a:t>4.  إطار سِنْداي</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indent="0" algn="r">
              <a:lnSpc>
                <a:spcPct val="115000"/>
              </a:lnSpc>
              <a:spcBef>
                <a:spcPts val="0"/>
              </a:spcBef>
              <a:spcAft>
                <a:spcPts val="1000"/>
              </a:spcAft>
              <a:buNone/>
            </a:pPr>
            <a:r>
              <a:rPr lang="ar-LB" dirty="0">
                <a:effectLst/>
                <a:latin typeface="Calibri" panose="020F0502020204030204" pitchFamily="34" charset="0"/>
                <a:ea typeface="Calibri" panose="020F0502020204030204" pitchFamily="34" charset="0"/>
                <a:cs typeface="Arial" panose="020B0604020202020204" pitchFamily="34" charset="0"/>
              </a:rPr>
              <a:t>5 القوانين المحلية أو الإقليمية، </a:t>
            </a:r>
            <a:r>
              <a:rPr lang="ar-LB" dirty="0">
                <a:solidFill>
                  <a:srgbClr val="C00000"/>
                </a:solidFill>
                <a:effectLst/>
                <a:latin typeface="Calibri" panose="020F0502020204030204" pitchFamily="34" charset="0"/>
                <a:ea typeface="Calibri" panose="020F0502020204030204" pitchFamily="34" charset="0"/>
                <a:cs typeface="Arial" panose="020B0604020202020204" pitchFamily="34" charset="0"/>
              </a:rPr>
              <a:t>البروتوكول الأفريقي </a:t>
            </a:r>
            <a:r>
              <a:rPr lang="ar-LB" dirty="0">
                <a:effectLst/>
                <a:latin typeface="Calibri" panose="020F0502020204030204" pitchFamily="34" charset="0"/>
                <a:ea typeface="Calibri" panose="020F0502020204030204" pitchFamily="34" charset="0"/>
                <a:cs typeface="Arial" panose="020B0604020202020204" pitchFamily="34" charset="0"/>
              </a:rPr>
              <a:t>على سبيل المثال</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1000"/>
              </a:spcBef>
              <a:spcAft>
                <a:spcPts val="2400"/>
              </a:spcAft>
              <a:buClr>
                <a:srgbClr val="00AEEF"/>
              </a:buClr>
              <a:buSzPts val="2400"/>
              <a:buNone/>
              <a:tabLst/>
              <a:defRPr/>
            </a:pPr>
            <a:endParaRPr kumimoji="0" lang="en-US" b="1" i="0" u="none" strike="noStrike" kern="0" cap="none" spc="0" normalizeH="0" baseline="0" noProof="0" dirty="0">
              <a:ln>
                <a:noFill/>
              </a:ln>
              <a:solidFill>
                <a:srgbClr val="000000"/>
              </a:solidFill>
              <a:effectLst/>
              <a:uLnTx/>
              <a:uFillTx/>
              <a:latin typeface="Arial"/>
              <a:cs typeface="Arial"/>
              <a:sym typeface="Arial"/>
            </a:endParaRPr>
          </a:p>
        </p:txBody>
      </p:sp>
      <p:sp>
        <p:nvSpPr>
          <p:cNvPr id="359" name="Google Shape;359;p61">
            <a:extLst>
              <a:ext uri="{C183D7F6-B498-43B3-948B-1728B52AA6E4}">
                <adec:decorative xmlns:adec="http://schemas.microsoft.com/office/drawing/2017/decorative" val="1"/>
              </a:ext>
            </a:extLst>
          </p:cNvPr>
          <p:cNvSpPr txBox="1"/>
          <p:nvPr/>
        </p:nvSpPr>
        <p:spPr>
          <a:xfrm rot="-5400000">
            <a:off x="11049000" y="5230001"/>
            <a:ext cx="1905000" cy="2286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900"/>
              <a:buFont typeface="Arial"/>
              <a:buNone/>
              <a:tabLst/>
              <a:defRPr/>
            </a:pPr>
            <a:r>
              <a:rPr kumimoji="0" lang="en-US" sz="900" b="0" i="0" u="none" strike="noStrike" kern="0" cap="none" spc="0" normalizeH="0" baseline="0" noProof="0" dirty="0">
                <a:ln>
                  <a:noFill/>
                </a:ln>
                <a:solidFill>
                  <a:srgbClr val="FFFFFF"/>
                </a:solidFill>
                <a:effectLst/>
                <a:uLnTx/>
                <a:uFillTx/>
                <a:latin typeface="Arial"/>
                <a:ea typeface="Arial"/>
                <a:cs typeface="Arial"/>
                <a:sym typeface="Arial"/>
              </a:rPr>
              <a:t>© UNICEF/PHOTO CREDIT</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 name="Date Placeholder 3">
            <a:extLst>
              <a:ext uri="{FF2B5EF4-FFF2-40B4-BE49-F238E27FC236}">
                <a16:creationId xmlns:a16="http://schemas.microsoft.com/office/drawing/2014/main" id="{EA2C9AEA-7FE2-4067-9A86-4B1299AB14E2}"/>
              </a:ext>
            </a:extLst>
          </p:cNvPr>
          <p:cNvSpPr>
            <a:spLocks noGrp="1"/>
          </p:cNvSpPr>
          <p:nvPr>
            <p:ph type="dt" sz="half" idx="10"/>
          </p:nvPr>
        </p:nvSpPr>
        <p:spPr>
          <a:xfrm>
            <a:off x="838200" y="6356350"/>
            <a:ext cx="2743200" cy="365125"/>
          </a:xfrm>
        </p:spPr>
        <p:txBody>
          <a:bodyPr/>
          <a:lstStyle/>
          <a:p>
            <a:fld id="{737677CE-4981-014C-9822-FAD170ACDB5A}" type="datetime1">
              <a:rPr lang="en-US" smtClean="0"/>
              <a:t>1/23/24</a:t>
            </a:fld>
            <a:endParaRPr lang="en-GB" dirty="0"/>
          </a:p>
        </p:txBody>
      </p:sp>
      <p:sp>
        <p:nvSpPr>
          <p:cNvPr id="4" name="Footer Placeholder 4">
            <a:extLst>
              <a:ext uri="{FF2B5EF4-FFF2-40B4-BE49-F238E27FC236}">
                <a16:creationId xmlns:a16="http://schemas.microsoft.com/office/drawing/2014/main" id="{429C44D0-24AC-FE83-DA4D-9600D74C0A23}"/>
              </a:ext>
            </a:extLst>
          </p:cNvPr>
          <p:cNvSpPr>
            <a:spLocks noGrp="1"/>
          </p:cNvSpPr>
          <p:nvPr>
            <p:ph type="ftr" sz="quarter" idx="11"/>
          </p:nvPr>
        </p:nvSpPr>
        <p:spPr>
          <a:xfrm>
            <a:off x="4038600" y="6356350"/>
            <a:ext cx="4114800" cy="365125"/>
          </a:xfrm>
        </p:spPr>
        <p:txBody>
          <a:bodyPr/>
          <a:lstStyle/>
          <a:p>
            <a:r>
              <a:rPr lang="en-GB" dirty="0"/>
              <a:t>DRG Working Group 6</a:t>
            </a:r>
          </a:p>
        </p:txBody>
      </p:sp>
      <p:sp>
        <p:nvSpPr>
          <p:cNvPr id="5" name="Slide Number Placeholder 5">
            <a:extLst>
              <a:ext uri="{FF2B5EF4-FFF2-40B4-BE49-F238E27FC236}">
                <a16:creationId xmlns:a16="http://schemas.microsoft.com/office/drawing/2014/main" id="{408A6718-28FB-4D73-95B5-E9834DA7D332}"/>
              </a:ext>
            </a:extLst>
          </p:cNvPr>
          <p:cNvSpPr>
            <a:spLocks noGrp="1"/>
          </p:cNvSpPr>
          <p:nvPr>
            <p:ph type="sldNum" sz="quarter" idx="12"/>
          </p:nvPr>
        </p:nvSpPr>
        <p:spPr>
          <a:xfrm>
            <a:off x="8610600" y="6356350"/>
            <a:ext cx="2743200" cy="365125"/>
          </a:xfrm>
        </p:spPr>
        <p:txBody>
          <a:bodyPr/>
          <a:lstStyle/>
          <a:p>
            <a:r>
              <a:rPr lang="en-GB" dirty="0"/>
              <a:t>Slide </a:t>
            </a:r>
            <a:fld id="{566D8EC2-00B7-4DEC-8348-941BB5C1523A}" type="slidenum">
              <a:rPr lang="en-GB" smtClean="0"/>
              <a:t>14</a:t>
            </a:fld>
            <a:endParaRPr lang="en-GB" dirty="0"/>
          </a:p>
        </p:txBody>
      </p:sp>
      <p:sp>
        <p:nvSpPr>
          <p:cNvPr id="7" name="Rectangle 6" descr="Scales of Justice">
            <a:extLst>
              <a:ext uri="{FF2B5EF4-FFF2-40B4-BE49-F238E27FC236}">
                <a16:creationId xmlns:a16="http://schemas.microsoft.com/office/drawing/2014/main" id="{373267FA-343B-90E6-A995-863D5EBCF38C}"/>
              </a:ext>
            </a:extLst>
          </p:cNvPr>
          <p:cNvSpPr/>
          <p:nvPr/>
        </p:nvSpPr>
        <p:spPr>
          <a:xfrm>
            <a:off x="342889" y="2402415"/>
            <a:ext cx="3517512" cy="3600178"/>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pic>
        <p:nvPicPr>
          <p:cNvPr id="9" name="Picture 8" descr="drg logo - three rounded triangles  intertwined in blue, purple and red representing UN, DPOs and Humanitarian actors as the three main partners in the Reference Group on inclusion of Persons with Disabilities in Humanitarian Action">
            <a:extLst>
              <a:ext uri="{FF2B5EF4-FFF2-40B4-BE49-F238E27FC236}">
                <a16:creationId xmlns:a16="http://schemas.microsoft.com/office/drawing/2014/main" id="{190CDADC-26A2-87AB-D42A-C085E12985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69153" y="136525"/>
            <a:ext cx="2246647" cy="1171882"/>
          </a:xfrm>
          <a:prstGeom prst="rect">
            <a:avLst/>
          </a:prstGeom>
        </p:spPr>
      </p:pic>
      <p:pic>
        <p:nvPicPr>
          <p:cNvPr id="10" name="Picture 9">
            <a:extLst>
              <a:ext uri="{FF2B5EF4-FFF2-40B4-BE49-F238E27FC236}">
                <a16:creationId xmlns:a16="http://schemas.microsoft.com/office/drawing/2014/main" id="{0D8B59A7-DCB0-FB48-A7AB-5F96FF1CE7C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472366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5E604-4670-4362-A130-CDF0B1319A36}"/>
              </a:ext>
            </a:extLst>
          </p:cNvPr>
          <p:cNvSpPr>
            <a:spLocks noGrp="1"/>
          </p:cNvSpPr>
          <p:nvPr>
            <p:ph type="title"/>
          </p:nvPr>
        </p:nvSpPr>
        <p:spPr>
          <a:xfrm>
            <a:off x="460648" y="377409"/>
            <a:ext cx="8295526" cy="1325563"/>
          </a:xfrm>
        </p:spPr>
        <p:txBody>
          <a:bodyPr>
            <a:noAutofit/>
          </a:bodyPr>
          <a:lstStyle/>
          <a:p>
            <a:pPr algn="r"/>
            <a:r>
              <a:rPr lang="ar-SA" sz="36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1- </a:t>
            </a:r>
            <a:r>
              <a:rPr lang="ar-LB" sz="36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 قانون حقوق الإنسان الدولي</a:t>
            </a:r>
            <a:br>
              <a:rPr lang="en-US" sz="1800" dirty="0">
                <a:solidFill>
                  <a:srgbClr val="7030A0"/>
                </a:solidFill>
                <a:effectLst/>
                <a:latin typeface="Calibri" panose="020F0502020204030204" pitchFamily="34" charset="0"/>
                <a:ea typeface="Calibri" panose="020F0502020204030204" pitchFamily="34" charset="0"/>
                <a:cs typeface="Arial" panose="020B0604020202020204" pitchFamily="34" charset="0"/>
              </a:rPr>
            </a:br>
            <a:endParaRPr lang="en-GB" sz="3600" b="1" dirty="0">
              <a:solidFill>
                <a:srgbClr val="7030A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D0366C93-E69E-4718-9E21-F0D63253AF97}"/>
              </a:ext>
            </a:extLst>
          </p:cNvPr>
          <p:cNvSpPr>
            <a:spLocks noGrp="1"/>
          </p:cNvSpPr>
          <p:nvPr>
            <p:ph idx="1"/>
          </p:nvPr>
        </p:nvSpPr>
        <p:spPr>
          <a:xfrm rot="10800000" flipV="1">
            <a:off x="460648" y="2033375"/>
            <a:ext cx="11270703" cy="3695700"/>
          </a:xfrm>
        </p:spPr>
        <p:txBody>
          <a:bodyPr>
            <a:normAutofit/>
          </a:bodyPr>
          <a:lstStyle/>
          <a:p>
            <a:pPr marL="0" indent="0" algn="r" rtl="1">
              <a:buNone/>
            </a:pPr>
            <a:r>
              <a:rPr lang="ar-LB" dirty="0"/>
              <a:t>*يوفر الحماية للمدنيين في أزمنة </a:t>
            </a:r>
            <a:r>
              <a:rPr lang="ar-LB" b="1" dirty="0">
                <a:solidFill>
                  <a:srgbClr val="C00000"/>
                </a:solidFill>
              </a:rPr>
              <a:t>السلم وأوقات النزاعات المسلحة</a:t>
            </a:r>
            <a:r>
              <a:rPr lang="ar-LB" dirty="0"/>
              <a:t>.</a:t>
            </a:r>
            <a:endParaRPr lang="en-US" dirty="0"/>
          </a:p>
          <a:p>
            <a:pPr marL="0" indent="0" algn="r">
              <a:buNone/>
            </a:pPr>
            <a:r>
              <a:rPr lang="ar-LB" dirty="0"/>
              <a:t>*تنطبق </a:t>
            </a:r>
            <a:r>
              <a:rPr lang="ar-LB" b="1" dirty="0">
                <a:solidFill>
                  <a:srgbClr val="C00000"/>
                </a:solidFill>
              </a:rPr>
              <a:t>جميع حقوق الإنسان </a:t>
            </a:r>
            <a:r>
              <a:rPr lang="ar-LB" dirty="0"/>
              <a:t>على </a:t>
            </a:r>
            <a:r>
              <a:rPr lang="ar-LB" b="1" dirty="0">
                <a:solidFill>
                  <a:srgbClr val="C00000"/>
                </a:solidFill>
              </a:rPr>
              <a:t>كل شخص</a:t>
            </a:r>
            <a:r>
              <a:rPr lang="ar-LB" b="1" dirty="0"/>
              <a:t> </a:t>
            </a:r>
            <a:r>
              <a:rPr lang="ar-LB" dirty="0"/>
              <a:t>بمفرده.</a:t>
            </a:r>
            <a:endParaRPr lang="en-US" dirty="0"/>
          </a:p>
          <a:p>
            <a:pPr marL="0" indent="0" algn="r">
              <a:buNone/>
            </a:pPr>
            <a:r>
              <a:rPr lang="ar-LB" dirty="0"/>
              <a:t>*توجد تسعة مواثيق أو عهود (اتفاقيات) رئيسية لحقوق الإنسان؛ بما في ذلك الاتفاقية الخاصة بالمرأة (ميثاق القضاء على جميع أشكال التمييز بحق المرأة)، والأشخاص ذوي الإعاقة (اتفاقية حقوق الأشخاص ذوي الإعاقة) والأطفال (ميثاق حقوق الطفل)</a:t>
            </a:r>
            <a:endParaRPr lang="en-US" dirty="0"/>
          </a:p>
          <a:p>
            <a:pPr marL="0" indent="0" algn="r">
              <a:buNone/>
            </a:pPr>
            <a:r>
              <a:rPr lang="ar-LB" dirty="0"/>
              <a:t>*في اتفاقية حقوق الأشخاص ذوي الإعاقة مادة خاصة عن حالات الخطر والطوارئ الإنسانية (</a:t>
            </a:r>
            <a:r>
              <a:rPr lang="ar-LB" dirty="0">
                <a:hlinkClick r:id="rId3"/>
              </a:rPr>
              <a:t>المادة 11</a:t>
            </a:r>
            <a:r>
              <a:rPr lang="ar-LB" dirty="0"/>
              <a:t>)</a:t>
            </a:r>
            <a:endParaRPr lang="en-US" dirty="0"/>
          </a:p>
        </p:txBody>
      </p:sp>
      <p:sp>
        <p:nvSpPr>
          <p:cNvPr id="4" name="Date Placeholder 3">
            <a:extLst>
              <a:ext uri="{FF2B5EF4-FFF2-40B4-BE49-F238E27FC236}">
                <a16:creationId xmlns:a16="http://schemas.microsoft.com/office/drawing/2014/main" id="{D5470B71-BDC5-41DF-A536-5407FF98434D}"/>
              </a:ext>
            </a:extLst>
          </p:cNvPr>
          <p:cNvSpPr>
            <a:spLocks noGrp="1"/>
          </p:cNvSpPr>
          <p:nvPr>
            <p:ph type="dt" sz="half" idx="10"/>
          </p:nvPr>
        </p:nvSpPr>
        <p:spPr/>
        <p:txBody>
          <a:bodyPr/>
          <a:lstStyle/>
          <a:p>
            <a:fld id="{5C80004F-3FE0-6D45-A458-04D779844005}" type="datetime1">
              <a:rPr lang="en-US" smtClean="0"/>
              <a:t>1/23/24</a:t>
            </a:fld>
            <a:endParaRPr lang="en-GB" dirty="0"/>
          </a:p>
        </p:txBody>
      </p:sp>
      <p:sp>
        <p:nvSpPr>
          <p:cNvPr id="5" name="Footer Placeholder 4">
            <a:extLst>
              <a:ext uri="{FF2B5EF4-FFF2-40B4-BE49-F238E27FC236}">
                <a16:creationId xmlns:a16="http://schemas.microsoft.com/office/drawing/2014/main" id="{D4F51E1A-0218-4A65-8C87-0DCF2BC5FB15}"/>
              </a:ext>
            </a:extLst>
          </p:cNvPr>
          <p:cNvSpPr>
            <a:spLocks noGrp="1"/>
          </p:cNvSpPr>
          <p:nvPr>
            <p:ph type="ftr" sz="quarter" idx="11"/>
          </p:nvPr>
        </p:nvSpPr>
        <p:spPr/>
        <p:txBody>
          <a:bodyPr/>
          <a:lstStyle/>
          <a:p>
            <a:r>
              <a:rPr lang="en-GB" dirty="0"/>
              <a:t>DRG Working Group 6</a:t>
            </a:r>
          </a:p>
        </p:txBody>
      </p:sp>
      <p:sp>
        <p:nvSpPr>
          <p:cNvPr id="6" name="Slide Number Placeholder 5">
            <a:extLst>
              <a:ext uri="{FF2B5EF4-FFF2-40B4-BE49-F238E27FC236}">
                <a16:creationId xmlns:a16="http://schemas.microsoft.com/office/drawing/2014/main" id="{620ECD9D-E8D8-4EF7-A74E-B430CEDFEBD1}"/>
              </a:ext>
            </a:extLst>
          </p:cNvPr>
          <p:cNvSpPr>
            <a:spLocks noGrp="1"/>
          </p:cNvSpPr>
          <p:nvPr>
            <p:ph type="sldNum" sz="quarter" idx="12"/>
          </p:nvPr>
        </p:nvSpPr>
        <p:spPr/>
        <p:txBody>
          <a:bodyPr/>
          <a:lstStyle/>
          <a:p>
            <a:r>
              <a:rPr lang="en-GB" dirty="0"/>
              <a:t>Slide </a:t>
            </a:r>
            <a:fld id="{566D8EC2-00B7-4DEC-8348-941BB5C1523A}" type="slidenum">
              <a:rPr lang="en-GB" smtClean="0"/>
              <a:t>15</a:t>
            </a:fld>
            <a:endParaRPr lang="en-GB" dirty="0"/>
          </a:p>
        </p:txBody>
      </p:sp>
      <p:pic>
        <p:nvPicPr>
          <p:cNvPr id="7" name="Picture 6">
            <a:extLst>
              <a:ext uri="{FF2B5EF4-FFF2-40B4-BE49-F238E27FC236}">
                <a16:creationId xmlns:a16="http://schemas.microsoft.com/office/drawing/2014/main" id="{5BD474F6-C4EA-5E4E-BA5D-838EBB07B0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2392455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5E604-4670-4362-A130-CDF0B1319A36}"/>
              </a:ext>
            </a:extLst>
          </p:cNvPr>
          <p:cNvSpPr>
            <a:spLocks noGrp="1"/>
          </p:cNvSpPr>
          <p:nvPr>
            <p:ph type="title"/>
          </p:nvPr>
        </p:nvSpPr>
        <p:spPr>
          <a:xfrm>
            <a:off x="342900" y="365124"/>
            <a:ext cx="7934826" cy="1325563"/>
          </a:xfrm>
        </p:spPr>
        <p:txBody>
          <a:bodyPr>
            <a:noAutofit/>
          </a:bodyPr>
          <a:lstStyle/>
          <a:p>
            <a:pPr algn="r"/>
            <a:r>
              <a:rPr lang="ar-LB" sz="18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  </a:t>
            </a:r>
            <a:r>
              <a:rPr lang="ar-LB" sz="36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2. القانون الإنساني الدولي</a:t>
            </a:r>
            <a:br>
              <a:rPr lang="en-US" sz="36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br>
            <a:endParaRPr lang="en-GB" sz="3600" b="1" dirty="0">
              <a:solidFill>
                <a:srgbClr val="7030A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D0366C93-E69E-4718-9E21-F0D63253AF97}"/>
              </a:ext>
            </a:extLst>
          </p:cNvPr>
          <p:cNvSpPr>
            <a:spLocks noGrp="1"/>
          </p:cNvSpPr>
          <p:nvPr>
            <p:ph idx="1"/>
          </p:nvPr>
        </p:nvSpPr>
        <p:spPr>
          <a:xfrm rot="10800000" flipV="1">
            <a:off x="342900" y="1814989"/>
            <a:ext cx="11480800" cy="3898900"/>
          </a:xfrm>
        </p:spPr>
        <p:txBody>
          <a:bodyPr>
            <a:noAutofit/>
          </a:bodyPr>
          <a:lstStyle/>
          <a:p>
            <a:pPr marL="0" indent="0" algn="r">
              <a:buNone/>
            </a:pPr>
            <a:r>
              <a:rPr lang="ar-LB" sz="3200" dirty="0"/>
              <a:t>ينطبق </a:t>
            </a:r>
            <a:r>
              <a:rPr lang="ar-SA" sz="3200" dirty="0">
                <a:solidFill>
                  <a:srgbClr val="C00000"/>
                </a:solidFill>
              </a:rPr>
              <a:t>فقط</a:t>
            </a:r>
            <a:r>
              <a:rPr lang="ar-SA" sz="3200" dirty="0"/>
              <a:t> </a:t>
            </a:r>
            <a:r>
              <a:rPr lang="ar-LB" sz="3200" dirty="0"/>
              <a:t>على الأوضاع حيث تسجل نزاعات مسلحة</a:t>
            </a:r>
            <a:endParaRPr lang="en-US" sz="3200" dirty="0"/>
          </a:p>
          <a:p>
            <a:pPr marL="0" indent="0" algn="r">
              <a:buNone/>
            </a:pPr>
            <a:r>
              <a:rPr lang="ar-LB" sz="3200" dirty="0"/>
              <a:t>*جرى تطويره لحماية الأشخاص المُنهَمِكين والمتأثرين بالنزاعات المسلحة</a:t>
            </a:r>
            <a:endParaRPr lang="en-US" sz="3200" dirty="0"/>
          </a:p>
          <a:p>
            <a:pPr marL="0" indent="0" algn="r">
              <a:buNone/>
            </a:pPr>
            <a:r>
              <a:rPr lang="ar-LB" sz="3200" dirty="0"/>
              <a:t>*ينطبق في النزاعات المسلحة الدولية وغير الدولية</a:t>
            </a:r>
            <a:r>
              <a:rPr lang="ar-SA" sz="3200" dirty="0"/>
              <a:t> </a:t>
            </a:r>
            <a:r>
              <a:rPr lang="ar-SA" sz="3200" b="1" dirty="0">
                <a:highlight>
                  <a:srgbClr val="FFFF00"/>
                </a:highlight>
              </a:rPr>
              <a:t>(</a:t>
            </a:r>
            <a:r>
              <a:rPr lang="ar-LB" sz="3200" b="1" dirty="0">
                <a:highlight>
                  <a:srgbClr val="FFFF00"/>
                </a:highlight>
              </a:rPr>
              <a:t>على سبيل المثال، نزاع دولي-- ، ونزاع مسلح غير دولي--؛</a:t>
            </a:r>
            <a:r>
              <a:rPr lang="ar-SA" sz="3200" b="1" dirty="0">
                <a:highlight>
                  <a:srgbClr val="FFFF00"/>
                </a:highlight>
              </a:rPr>
              <a:t>)</a:t>
            </a:r>
            <a:endParaRPr lang="en-US" sz="3200" b="1" dirty="0">
              <a:highlight>
                <a:srgbClr val="FFFF00"/>
              </a:highlight>
            </a:endParaRPr>
          </a:p>
          <a:p>
            <a:pPr marL="0" indent="0" algn="r">
              <a:buNone/>
            </a:pPr>
            <a:r>
              <a:rPr lang="ar-LB" sz="3200" dirty="0"/>
              <a:t>يتناول قرار مجلس الأمن الدولي الأخير 2475 للعام 2019 تحديدا ضمان حماية الأشخاص ذوي الإعاقة في النزاعات المسلحة</a:t>
            </a:r>
            <a:r>
              <a:rPr lang="en-US" dirty="0"/>
              <a:t>*</a:t>
            </a:r>
          </a:p>
        </p:txBody>
      </p:sp>
      <p:sp>
        <p:nvSpPr>
          <p:cNvPr id="4" name="Date Placeholder 3">
            <a:extLst>
              <a:ext uri="{FF2B5EF4-FFF2-40B4-BE49-F238E27FC236}">
                <a16:creationId xmlns:a16="http://schemas.microsoft.com/office/drawing/2014/main" id="{D5470B71-BDC5-41DF-A536-5407FF98434D}"/>
              </a:ext>
            </a:extLst>
          </p:cNvPr>
          <p:cNvSpPr>
            <a:spLocks noGrp="1"/>
          </p:cNvSpPr>
          <p:nvPr>
            <p:ph type="dt" sz="half" idx="10"/>
          </p:nvPr>
        </p:nvSpPr>
        <p:spPr/>
        <p:txBody>
          <a:bodyPr/>
          <a:lstStyle/>
          <a:p>
            <a:fld id="{D507DD9B-A490-6A46-935A-64C76BCF4B06}" type="datetime1">
              <a:rPr lang="en-US" smtClean="0"/>
              <a:t>1/23/24</a:t>
            </a:fld>
            <a:endParaRPr lang="en-GB" dirty="0"/>
          </a:p>
        </p:txBody>
      </p:sp>
      <p:sp>
        <p:nvSpPr>
          <p:cNvPr id="5" name="Footer Placeholder 4">
            <a:extLst>
              <a:ext uri="{FF2B5EF4-FFF2-40B4-BE49-F238E27FC236}">
                <a16:creationId xmlns:a16="http://schemas.microsoft.com/office/drawing/2014/main" id="{D4F51E1A-0218-4A65-8C87-0DCF2BC5FB15}"/>
              </a:ext>
            </a:extLst>
          </p:cNvPr>
          <p:cNvSpPr>
            <a:spLocks noGrp="1"/>
          </p:cNvSpPr>
          <p:nvPr>
            <p:ph type="ftr" sz="quarter" idx="11"/>
          </p:nvPr>
        </p:nvSpPr>
        <p:spPr/>
        <p:txBody>
          <a:bodyPr/>
          <a:lstStyle/>
          <a:p>
            <a:r>
              <a:rPr lang="en-GB" dirty="0"/>
              <a:t>DRG Working Group 6</a:t>
            </a:r>
          </a:p>
        </p:txBody>
      </p:sp>
      <p:sp>
        <p:nvSpPr>
          <p:cNvPr id="6" name="Slide Number Placeholder 5">
            <a:extLst>
              <a:ext uri="{FF2B5EF4-FFF2-40B4-BE49-F238E27FC236}">
                <a16:creationId xmlns:a16="http://schemas.microsoft.com/office/drawing/2014/main" id="{620ECD9D-E8D8-4EF7-A74E-B430CEDFEBD1}"/>
              </a:ext>
            </a:extLst>
          </p:cNvPr>
          <p:cNvSpPr>
            <a:spLocks noGrp="1"/>
          </p:cNvSpPr>
          <p:nvPr>
            <p:ph type="sldNum" sz="quarter" idx="12"/>
          </p:nvPr>
        </p:nvSpPr>
        <p:spPr/>
        <p:txBody>
          <a:bodyPr/>
          <a:lstStyle/>
          <a:p>
            <a:r>
              <a:rPr lang="en-GB" dirty="0"/>
              <a:t>Slide </a:t>
            </a:r>
            <a:fld id="{566D8EC2-00B7-4DEC-8348-941BB5C1523A}" type="slidenum">
              <a:rPr lang="en-GB" smtClean="0"/>
              <a:t>16</a:t>
            </a:fld>
            <a:endParaRPr lang="en-GB" dirty="0"/>
          </a:p>
        </p:txBody>
      </p:sp>
      <p:pic>
        <p:nvPicPr>
          <p:cNvPr id="7" name="Picture 6">
            <a:extLst>
              <a:ext uri="{FF2B5EF4-FFF2-40B4-BE49-F238E27FC236}">
                <a16:creationId xmlns:a16="http://schemas.microsoft.com/office/drawing/2014/main" id="{D4F46AC7-6EA5-7F4C-B2DB-00D13AC2F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4192922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5E604-4670-4362-A130-CDF0B1319A36}"/>
              </a:ext>
            </a:extLst>
          </p:cNvPr>
          <p:cNvSpPr>
            <a:spLocks noGrp="1"/>
          </p:cNvSpPr>
          <p:nvPr>
            <p:ph type="title"/>
          </p:nvPr>
        </p:nvSpPr>
        <p:spPr>
          <a:xfrm>
            <a:off x="673768" y="365125"/>
            <a:ext cx="7684169" cy="1325563"/>
          </a:xfrm>
        </p:spPr>
        <p:txBody>
          <a:bodyPr>
            <a:noAutofit/>
          </a:bodyPr>
          <a:lstStyle/>
          <a:p>
            <a:pPr algn="r"/>
            <a:r>
              <a:rPr lang="ar-SA" sz="36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 </a:t>
            </a:r>
            <a:r>
              <a:rPr lang="ar-LB" sz="36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3 </a:t>
            </a:r>
            <a:r>
              <a:rPr lang="ar-SA" sz="36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 </a:t>
            </a:r>
            <a:r>
              <a:rPr lang="ar-LB" sz="36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قانون اللجوء الدولي</a:t>
            </a:r>
            <a:br>
              <a:rPr lang="en-US" sz="1800" dirty="0">
                <a:solidFill>
                  <a:srgbClr val="7030A0"/>
                </a:solidFill>
                <a:effectLst/>
                <a:latin typeface="Calibri" panose="020F0502020204030204" pitchFamily="34" charset="0"/>
                <a:ea typeface="Calibri" panose="020F0502020204030204" pitchFamily="34" charset="0"/>
                <a:cs typeface="Arial" panose="020B0604020202020204" pitchFamily="34" charset="0"/>
              </a:rPr>
            </a:br>
            <a:endParaRPr lang="en-GB" sz="3600" b="1" dirty="0">
              <a:solidFill>
                <a:srgbClr val="7030A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D0366C93-E69E-4718-9E21-F0D63253AF97}"/>
              </a:ext>
            </a:extLst>
          </p:cNvPr>
          <p:cNvSpPr>
            <a:spLocks noGrp="1"/>
          </p:cNvSpPr>
          <p:nvPr>
            <p:ph idx="1"/>
          </p:nvPr>
        </p:nvSpPr>
        <p:spPr>
          <a:xfrm rot="10800000" flipV="1">
            <a:off x="355600" y="1945732"/>
            <a:ext cx="11480800" cy="3898900"/>
          </a:xfrm>
        </p:spPr>
        <p:txBody>
          <a:bodyPr>
            <a:noAutofit/>
          </a:bodyPr>
          <a:lstStyle/>
          <a:p>
            <a:pPr marL="0" indent="0" algn="r">
              <a:buNone/>
            </a:pPr>
            <a:r>
              <a:rPr lang="ar-LB" dirty="0"/>
              <a:t>*يوفر تعريفا محددا لحقيقة اللاجئين</a:t>
            </a:r>
            <a:endParaRPr lang="en-US" dirty="0"/>
          </a:p>
          <a:p>
            <a:pPr marL="0" indent="0" algn="r">
              <a:buNone/>
            </a:pPr>
            <a:r>
              <a:rPr lang="en-US" dirty="0"/>
              <a:t>*</a:t>
            </a:r>
            <a:r>
              <a:rPr lang="ar-LB" dirty="0"/>
              <a:t>يكفل الحق في طلب اللجوء واللجوء السياسي</a:t>
            </a:r>
            <a:endParaRPr lang="en-US" dirty="0"/>
          </a:p>
          <a:p>
            <a:pPr marL="0" indent="0" algn="r">
              <a:buNone/>
            </a:pPr>
            <a:r>
              <a:rPr lang="ar-LB" dirty="0"/>
              <a:t>*يحمي من الإرجاع القسري إلى بلاد يواجه فيها الشخص الاضطهاد (التعبير القانوني لذلك هو إعادة اللاجئ القسرية)</a:t>
            </a:r>
            <a:endParaRPr lang="en-US" dirty="0"/>
          </a:p>
          <a:p>
            <a:pPr marL="0" indent="0" algn="r">
              <a:buNone/>
            </a:pPr>
            <a:r>
              <a:rPr lang="ar-LB" dirty="0"/>
              <a:t>*يعرف الحماية والمعونة الواجب توفيرهما للأشخاص الذين أُجبِروا على مغادرة وطنهم نتيجة "خوف راسخ الجذور من التعرض للاضطهاد بسبب العرق، أو الديانة أو القومية أو العضوية في مجموعة اجتماعية محددة، أو بسبب الرأي السياسي </a:t>
            </a:r>
            <a:r>
              <a:rPr lang="ar-LB" b="1" dirty="0">
                <a:highlight>
                  <a:srgbClr val="FFFF00"/>
                </a:highlight>
              </a:rPr>
              <a:t>(على سبيل المثال، مثال من المنطقة)</a:t>
            </a:r>
            <a:endParaRPr lang="en-US" b="1" dirty="0">
              <a:highlight>
                <a:srgbClr val="FFFF00"/>
              </a:highlight>
            </a:endParaRPr>
          </a:p>
        </p:txBody>
      </p:sp>
      <p:sp>
        <p:nvSpPr>
          <p:cNvPr id="4" name="Date Placeholder 3">
            <a:extLst>
              <a:ext uri="{FF2B5EF4-FFF2-40B4-BE49-F238E27FC236}">
                <a16:creationId xmlns:a16="http://schemas.microsoft.com/office/drawing/2014/main" id="{D5470B71-BDC5-41DF-A536-5407FF98434D}"/>
              </a:ext>
            </a:extLst>
          </p:cNvPr>
          <p:cNvSpPr>
            <a:spLocks noGrp="1"/>
          </p:cNvSpPr>
          <p:nvPr>
            <p:ph type="dt" sz="half" idx="10"/>
          </p:nvPr>
        </p:nvSpPr>
        <p:spPr/>
        <p:txBody>
          <a:bodyPr/>
          <a:lstStyle/>
          <a:p>
            <a:fld id="{3B4B44A4-0475-4B47-8E7F-864A8586D5E7}" type="datetime1">
              <a:rPr lang="en-US" smtClean="0"/>
              <a:t>1/23/24</a:t>
            </a:fld>
            <a:endParaRPr lang="en-GB" dirty="0"/>
          </a:p>
        </p:txBody>
      </p:sp>
      <p:sp>
        <p:nvSpPr>
          <p:cNvPr id="5" name="Footer Placeholder 4">
            <a:extLst>
              <a:ext uri="{FF2B5EF4-FFF2-40B4-BE49-F238E27FC236}">
                <a16:creationId xmlns:a16="http://schemas.microsoft.com/office/drawing/2014/main" id="{D4F51E1A-0218-4A65-8C87-0DCF2BC5FB15}"/>
              </a:ext>
            </a:extLst>
          </p:cNvPr>
          <p:cNvSpPr>
            <a:spLocks noGrp="1"/>
          </p:cNvSpPr>
          <p:nvPr>
            <p:ph type="ftr" sz="quarter" idx="11"/>
          </p:nvPr>
        </p:nvSpPr>
        <p:spPr/>
        <p:txBody>
          <a:bodyPr/>
          <a:lstStyle/>
          <a:p>
            <a:r>
              <a:rPr lang="en-GB" dirty="0"/>
              <a:t>DRG Working Group 6</a:t>
            </a:r>
          </a:p>
        </p:txBody>
      </p:sp>
      <p:sp>
        <p:nvSpPr>
          <p:cNvPr id="6" name="Slide Number Placeholder 5">
            <a:extLst>
              <a:ext uri="{FF2B5EF4-FFF2-40B4-BE49-F238E27FC236}">
                <a16:creationId xmlns:a16="http://schemas.microsoft.com/office/drawing/2014/main" id="{620ECD9D-E8D8-4EF7-A74E-B430CEDFEBD1}"/>
              </a:ext>
            </a:extLst>
          </p:cNvPr>
          <p:cNvSpPr>
            <a:spLocks noGrp="1"/>
          </p:cNvSpPr>
          <p:nvPr>
            <p:ph type="sldNum" sz="quarter" idx="12"/>
          </p:nvPr>
        </p:nvSpPr>
        <p:spPr/>
        <p:txBody>
          <a:bodyPr/>
          <a:lstStyle/>
          <a:p>
            <a:r>
              <a:rPr lang="en-GB" dirty="0"/>
              <a:t>Slide </a:t>
            </a:r>
            <a:fld id="{566D8EC2-00B7-4DEC-8348-941BB5C1523A}" type="slidenum">
              <a:rPr lang="en-GB" smtClean="0"/>
              <a:t>17</a:t>
            </a:fld>
            <a:endParaRPr lang="en-GB" dirty="0"/>
          </a:p>
        </p:txBody>
      </p:sp>
      <p:pic>
        <p:nvPicPr>
          <p:cNvPr id="7" name="Picture 6">
            <a:extLst>
              <a:ext uri="{FF2B5EF4-FFF2-40B4-BE49-F238E27FC236}">
                <a16:creationId xmlns:a16="http://schemas.microsoft.com/office/drawing/2014/main" id="{89D8D47D-023D-2343-8423-07692199EB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1750064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B00DF-7D5B-F965-4E6A-28CF489F015B}"/>
              </a:ext>
            </a:extLst>
          </p:cNvPr>
          <p:cNvSpPr>
            <a:spLocks noGrp="1"/>
          </p:cNvSpPr>
          <p:nvPr>
            <p:ph type="title"/>
          </p:nvPr>
        </p:nvSpPr>
        <p:spPr>
          <a:xfrm>
            <a:off x="438590" y="365125"/>
            <a:ext cx="8695136" cy="1325563"/>
          </a:xfrm>
        </p:spPr>
        <p:txBody>
          <a:bodyPr>
            <a:normAutofit/>
          </a:bodyPr>
          <a:lstStyle/>
          <a:p>
            <a:pPr marL="0" marR="0" algn="r" rtl="1">
              <a:lnSpc>
                <a:spcPct val="115000"/>
              </a:lnSpc>
              <a:spcBef>
                <a:spcPts val="0"/>
              </a:spcBef>
              <a:spcAft>
                <a:spcPts val="1000"/>
              </a:spcAft>
            </a:pPr>
            <a:r>
              <a:rPr lang="ar-LB" sz="36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4. إطار سِنْداي للتقليل من خطر الكوارث 2015-2030</a:t>
            </a:r>
            <a:endParaRPr lang="en-US" sz="36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09AB63B-FA84-F42B-867C-891E02327380}"/>
              </a:ext>
            </a:extLst>
          </p:cNvPr>
          <p:cNvSpPr>
            <a:spLocks noGrp="1"/>
          </p:cNvSpPr>
          <p:nvPr>
            <p:ph idx="1"/>
          </p:nvPr>
        </p:nvSpPr>
        <p:spPr>
          <a:xfrm rot="10800000" flipV="1">
            <a:off x="438590" y="2196799"/>
            <a:ext cx="11314820" cy="3653439"/>
          </a:xfrm>
        </p:spPr>
        <p:txBody>
          <a:bodyPr>
            <a:noAutofit/>
          </a:bodyPr>
          <a:lstStyle/>
          <a:p>
            <a:pPr marL="0" marR="0" indent="0" algn="r">
              <a:lnSpc>
                <a:spcPct val="115000"/>
              </a:lnSpc>
              <a:spcBef>
                <a:spcPts val="0"/>
              </a:spcBef>
              <a:spcAft>
                <a:spcPts val="1000"/>
              </a:spcAft>
              <a:buNone/>
            </a:pPr>
            <a:r>
              <a:rPr lang="ar-LB" sz="1800" dirty="0">
                <a:effectLst/>
                <a:latin typeface="Calibri" panose="020F0502020204030204" pitchFamily="34" charset="0"/>
                <a:ea typeface="Calibri" panose="020F0502020204030204" pitchFamily="34" charset="0"/>
                <a:cs typeface="Arial" panose="020B0604020202020204" pitchFamily="34" charset="0"/>
              </a:rPr>
              <a:t>* </a:t>
            </a:r>
            <a:r>
              <a:rPr lang="ar-LB" dirty="0">
                <a:effectLst/>
                <a:latin typeface="Calibri" panose="020F0502020204030204" pitchFamily="34" charset="0"/>
                <a:ea typeface="Calibri" panose="020F0502020204030204" pitchFamily="34" charset="0"/>
                <a:cs typeface="Arial" panose="020B0604020202020204" pitchFamily="34" charset="0"/>
              </a:rPr>
              <a:t>له أربع أولويات للعمل لمنع خطر الأزمات الجديدة وتخفيف مخاطر تلك الناشبة:</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indent="0" algn="r">
              <a:lnSpc>
                <a:spcPct val="115000"/>
              </a:lnSpc>
              <a:spcBef>
                <a:spcPts val="0"/>
              </a:spcBef>
              <a:spcAft>
                <a:spcPts val="1000"/>
              </a:spcAft>
              <a:buNone/>
            </a:pPr>
            <a:r>
              <a:rPr lang="ar-LB" dirty="0">
                <a:effectLst/>
                <a:latin typeface="Calibri" panose="020F0502020204030204" pitchFamily="34" charset="0"/>
                <a:ea typeface="Calibri" panose="020F0502020204030204" pitchFamily="34" charset="0"/>
                <a:cs typeface="Arial" panose="020B0604020202020204" pitchFamily="34" charset="0"/>
              </a:rPr>
              <a:t>1 فهم خطر الكوارث؛</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indent="0" algn="r">
              <a:lnSpc>
                <a:spcPct val="115000"/>
              </a:lnSpc>
              <a:spcBef>
                <a:spcPts val="0"/>
              </a:spcBef>
              <a:spcAft>
                <a:spcPts val="1000"/>
              </a:spcAft>
              <a:buNone/>
            </a:pPr>
            <a:r>
              <a:rPr lang="ar-LB" dirty="0">
                <a:effectLst/>
                <a:latin typeface="Calibri" panose="020F0502020204030204" pitchFamily="34" charset="0"/>
                <a:ea typeface="Calibri" panose="020F0502020204030204" pitchFamily="34" charset="0"/>
                <a:cs typeface="Arial" panose="020B0604020202020204" pitchFamily="34" charset="0"/>
              </a:rPr>
              <a:t>2 تقوية حوكمة مخاطر الكوارث لإدارة مخاطر الكوارث؛</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indent="0" algn="r">
              <a:lnSpc>
                <a:spcPct val="115000"/>
              </a:lnSpc>
              <a:spcBef>
                <a:spcPts val="0"/>
              </a:spcBef>
              <a:spcAft>
                <a:spcPts val="1000"/>
              </a:spcAft>
              <a:buNone/>
            </a:pPr>
            <a:r>
              <a:rPr lang="ar-LB" dirty="0">
                <a:effectLst/>
                <a:latin typeface="Calibri" panose="020F0502020204030204" pitchFamily="34" charset="0"/>
                <a:ea typeface="Calibri" panose="020F0502020204030204" pitchFamily="34" charset="0"/>
                <a:cs typeface="Arial" panose="020B0604020202020204" pitchFamily="34" charset="0"/>
              </a:rPr>
              <a:t>3 الاستثمار في تخفيف الكوارث طلبا للمرونة و؛</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indent="0" algn="r">
              <a:lnSpc>
                <a:spcPct val="115000"/>
              </a:lnSpc>
              <a:spcBef>
                <a:spcPts val="0"/>
              </a:spcBef>
              <a:spcAft>
                <a:spcPts val="1000"/>
              </a:spcAft>
              <a:buNone/>
            </a:pPr>
            <a:r>
              <a:rPr lang="ar-LB" dirty="0">
                <a:effectLst/>
                <a:latin typeface="Calibri" panose="020F0502020204030204" pitchFamily="34" charset="0"/>
                <a:ea typeface="Calibri" panose="020F0502020204030204" pitchFamily="34" charset="0"/>
                <a:cs typeface="Arial" panose="020B0604020202020204" pitchFamily="34" charset="0"/>
              </a:rPr>
              <a:t>4 تعزيز الاستعداد للكوارث للاستجابة الكفؤة الفعالة، و"إعادة البناء على نحو أفضل" في التعافي، والتأهيل والإعمار وإعادة البناء.</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829E41F2-DDF9-0EA7-AE33-BB432C01CB1E}"/>
              </a:ext>
            </a:extLst>
          </p:cNvPr>
          <p:cNvSpPr>
            <a:spLocks noGrp="1"/>
          </p:cNvSpPr>
          <p:nvPr>
            <p:ph type="dt" sz="half" idx="10"/>
          </p:nvPr>
        </p:nvSpPr>
        <p:spPr/>
        <p:txBody>
          <a:bodyPr/>
          <a:lstStyle/>
          <a:p>
            <a:fld id="{D114C192-F40F-4A44-91E5-0C36738AD484}" type="datetime1">
              <a:rPr lang="en-US" smtClean="0"/>
              <a:t>1/23/24</a:t>
            </a:fld>
            <a:endParaRPr lang="en-GB" dirty="0"/>
          </a:p>
        </p:txBody>
      </p:sp>
      <p:sp>
        <p:nvSpPr>
          <p:cNvPr id="5" name="Footer Placeholder 4">
            <a:extLst>
              <a:ext uri="{FF2B5EF4-FFF2-40B4-BE49-F238E27FC236}">
                <a16:creationId xmlns:a16="http://schemas.microsoft.com/office/drawing/2014/main" id="{E4D55262-E463-4D92-D461-128CFD3D7A1D}"/>
              </a:ext>
            </a:extLst>
          </p:cNvPr>
          <p:cNvSpPr>
            <a:spLocks noGrp="1"/>
          </p:cNvSpPr>
          <p:nvPr>
            <p:ph type="ftr" sz="quarter" idx="11"/>
          </p:nvPr>
        </p:nvSpPr>
        <p:spPr/>
        <p:txBody>
          <a:bodyPr/>
          <a:lstStyle/>
          <a:p>
            <a:r>
              <a:rPr lang="en-GB" dirty="0"/>
              <a:t>DRG Working Group 6</a:t>
            </a:r>
          </a:p>
        </p:txBody>
      </p:sp>
      <p:sp>
        <p:nvSpPr>
          <p:cNvPr id="6" name="Slide Number Placeholder 5">
            <a:extLst>
              <a:ext uri="{FF2B5EF4-FFF2-40B4-BE49-F238E27FC236}">
                <a16:creationId xmlns:a16="http://schemas.microsoft.com/office/drawing/2014/main" id="{F12CE075-5D34-B041-3820-CE6BF668E7F8}"/>
              </a:ext>
            </a:extLst>
          </p:cNvPr>
          <p:cNvSpPr>
            <a:spLocks noGrp="1"/>
          </p:cNvSpPr>
          <p:nvPr>
            <p:ph type="sldNum" sz="quarter" idx="12"/>
          </p:nvPr>
        </p:nvSpPr>
        <p:spPr/>
        <p:txBody>
          <a:bodyPr/>
          <a:lstStyle/>
          <a:p>
            <a:r>
              <a:rPr lang="en-GB" dirty="0"/>
              <a:t>Slide </a:t>
            </a:r>
            <a:fld id="{566D8EC2-00B7-4DEC-8348-941BB5C1523A}" type="slidenum">
              <a:rPr lang="en-GB" smtClean="0"/>
              <a:t>18</a:t>
            </a:fld>
            <a:endParaRPr lang="en-GB" dirty="0"/>
          </a:p>
        </p:txBody>
      </p:sp>
      <p:pic>
        <p:nvPicPr>
          <p:cNvPr id="7" name="Picture 6">
            <a:extLst>
              <a:ext uri="{FF2B5EF4-FFF2-40B4-BE49-F238E27FC236}">
                <a16:creationId xmlns:a16="http://schemas.microsoft.com/office/drawing/2014/main" id="{0490C8D0-5835-ED4E-ABB6-03EC3DEDBA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13414651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B00DF-7D5B-F965-4E6A-28CF489F015B}"/>
              </a:ext>
            </a:extLst>
          </p:cNvPr>
          <p:cNvSpPr>
            <a:spLocks noGrp="1"/>
          </p:cNvSpPr>
          <p:nvPr>
            <p:ph type="title"/>
          </p:nvPr>
        </p:nvSpPr>
        <p:spPr>
          <a:xfrm>
            <a:off x="438590" y="365125"/>
            <a:ext cx="8695136" cy="1325563"/>
          </a:xfrm>
        </p:spPr>
        <p:txBody>
          <a:bodyPr>
            <a:normAutofit/>
          </a:bodyPr>
          <a:lstStyle/>
          <a:p>
            <a:pPr algn="r"/>
            <a:r>
              <a:rPr lang="ar-LB" sz="36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5 </a:t>
            </a:r>
            <a:r>
              <a:rPr lang="ar-SA" sz="36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 </a:t>
            </a:r>
            <a:r>
              <a:rPr lang="ar-LB" sz="36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المعاهدات الإقليمية والتشريعات المحلية</a:t>
            </a:r>
            <a:br>
              <a:rPr lang="en-US" sz="1800" dirty="0">
                <a:solidFill>
                  <a:srgbClr val="7030A0"/>
                </a:solidFill>
                <a:effectLst/>
                <a:latin typeface="Calibri" panose="020F0502020204030204" pitchFamily="34" charset="0"/>
                <a:ea typeface="Calibri" panose="020F0502020204030204" pitchFamily="34" charset="0"/>
                <a:cs typeface="Arial" panose="020B0604020202020204" pitchFamily="34" charset="0"/>
              </a:rPr>
            </a:br>
            <a:endParaRPr lang="en-GB" b="1" dirty="0">
              <a:solidFill>
                <a:srgbClr val="7030A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509AB63B-FA84-F42B-867C-891E02327380}"/>
              </a:ext>
            </a:extLst>
          </p:cNvPr>
          <p:cNvSpPr>
            <a:spLocks noGrp="1"/>
          </p:cNvSpPr>
          <p:nvPr>
            <p:ph idx="1"/>
          </p:nvPr>
        </p:nvSpPr>
        <p:spPr>
          <a:xfrm rot="10800000" flipV="1">
            <a:off x="438590" y="2196799"/>
            <a:ext cx="11314820" cy="3653439"/>
          </a:xfrm>
        </p:spPr>
        <p:txBody>
          <a:bodyPr>
            <a:noAutofit/>
          </a:bodyPr>
          <a:lstStyle/>
          <a:p>
            <a:pPr marL="0" indent="0" algn="r">
              <a:lnSpc>
                <a:spcPct val="115000"/>
              </a:lnSpc>
              <a:spcBef>
                <a:spcPts val="0"/>
              </a:spcBef>
              <a:spcAft>
                <a:spcPts val="1000"/>
              </a:spcAft>
              <a:buNone/>
            </a:pPr>
            <a:r>
              <a:rPr lang="ar-LB" sz="3200" dirty="0">
                <a:effectLst/>
                <a:latin typeface="Calibri" panose="020F0502020204030204" pitchFamily="34" charset="0"/>
                <a:ea typeface="Calibri" panose="020F0502020204030204" pitchFamily="34" charset="0"/>
                <a:cs typeface="Arial" panose="020B0604020202020204" pitchFamily="34" charset="0"/>
              </a:rPr>
              <a:t>من المهم أيضا معرفة القوانين والتشريعات الإقليمية والمحلية والرجوع إليها وهي التي تعتبر قيد التطبيق كما هي الحال مع:</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pPr marL="0" indent="0" algn="r">
              <a:lnSpc>
                <a:spcPct val="115000"/>
              </a:lnSpc>
              <a:spcBef>
                <a:spcPts val="0"/>
              </a:spcBef>
              <a:spcAft>
                <a:spcPts val="1000"/>
              </a:spcAft>
              <a:buNone/>
            </a:pPr>
            <a:r>
              <a:rPr lang="ar-LB" sz="3200" dirty="0">
                <a:effectLst/>
                <a:latin typeface="Calibri" panose="020F0502020204030204" pitchFamily="34" charset="0"/>
                <a:ea typeface="Calibri" panose="020F0502020204030204" pitchFamily="34" charset="0"/>
                <a:cs typeface="Arial" panose="020B0604020202020204" pitchFamily="34" charset="0"/>
              </a:rPr>
              <a:t>*البروتوكول الأفريقي للإعاقة</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pPr marL="0" indent="0" algn="r">
              <a:lnSpc>
                <a:spcPct val="115000"/>
              </a:lnSpc>
              <a:spcBef>
                <a:spcPts val="0"/>
              </a:spcBef>
              <a:spcAft>
                <a:spcPts val="1000"/>
              </a:spcAft>
              <a:buNone/>
            </a:pPr>
            <a:r>
              <a:rPr lang="ar-LB" sz="3200" dirty="0">
                <a:effectLst/>
                <a:latin typeface="Calibri" panose="020F0502020204030204" pitchFamily="34" charset="0"/>
                <a:ea typeface="Calibri" panose="020F0502020204030204" pitchFamily="34" charset="0"/>
                <a:cs typeface="Arial" panose="020B0604020202020204" pitchFamily="34" charset="0"/>
              </a:rPr>
              <a:t>*السياسات الوطنية الخاصة بحالات الطوارئ، وقوانين حماية اللاجئين التي تختلف من بلد إلى آخر ومن منطقة إلى أخرى</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endParaRPr lang="en-US" sz="2800" b="0" i="0" dirty="0">
              <a:solidFill>
                <a:srgbClr val="4D4D53"/>
              </a:solidFill>
              <a:effectLst/>
              <a:latin typeface="Calibri" panose="020F0502020204030204" pitchFamily="34" charset="0"/>
              <a:cs typeface="Calibri" panose="020F0502020204030204" pitchFamily="34" charset="0"/>
            </a:endParaRPr>
          </a:p>
        </p:txBody>
      </p:sp>
      <p:sp>
        <p:nvSpPr>
          <p:cNvPr id="4" name="Date Placeholder 3">
            <a:extLst>
              <a:ext uri="{FF2B5EF4-FFF2-40B4-BE49-F238E27FC236}">
                <a16:creationId xmlns:a16="http://schemas.microsoft.com/office/drawing/2014/main" id="{829E41F2-DDF9-0EA7-AE33-BB432C01CB1E}"/>
              </a:ext>
            </a:extLst>
          </p:cNvPr>
          <p:cNvSpPr>
            <a:spLocks noGrp="1"/>
          </p:cNvSpPr>
          <p:nvPr>
            <p:ph type="dt" sz="half" idx="10"/>
          </p:nvPr>
        </p:nvSpPr>
        <p:spPr/>
        <p:txBody>
          <a:bodyPr/>
          <a:lstStyle/>
          <a:p>
            <a:fld id="{846840C8-9637-6740-B3DA-240898B114A1}" type="datetime1">
              <a:rPr lang="en-US" smtClean="0"/>
              <a:t>1/23/24</a:t>
            </a:fld>
            <a:endParaRPr lang="en-GB" dirty="0"/>
          </a:p>
        </p:txBody>
      </p:sp>
      <p:sp>
        <p:nvSpPr>
          <p:cNvPr id="5" name="Footer Placeholder 4">
            <a:extLst>
              <a:ext uri="{FF2B5EF4-FFF2-40B4-BE49-F238E27FC236}">
                <a16:creationId xmlns:a16="http://schemas.microsoft.com/office/drawing/2014/main" id="{E4D55262-E463-4D92-D461-128CFD3D7A1D}"/>
              </a:ext>
            </a:extLst>
          </p:cNvPr>
          <p:cNvSpPr>
            <a:spLocks noGrp="1"/>
          </p:cNvSpPr>
          <p:nvPr>
            <p:ph type="ftr" sz="quarter" idx="11"/>
          </p:nvPr>
        </p:nvSpPr>
        <p:spPr/>
        <p:txBody>
          <a:bodyPr/>
          <a:lstStyle/>
          <a:p>
            <a:r>
              <a:rPr lang="en-GB" dirty="0"/>
              <a:t>DRG Working Group 6</a:t>
            </a:r>
          </a:p>
        </p:txBody>
      </p:sp>
      <p:sp>
        <p:nvSpPr>
          <p:cNvPr id="6" name="Slide Number Placeholder 5">
            <a:extLst>
              <a:ext uri="{FF2B5EF4-FFF2-40B4-BE49-F238E27FC236}">
                <a16:creationId xmlns:a16="http://schemas.microsoft.com/office/drawing/2014/main" id="{F12CE075-5D34-B041-3820-CE6BF668E7F8}"/>
              </a:ext>
            </a:extLst>
          </p:cNvPr>
          <p:cNvSpPr>
            <a:spLocks noGrp="1"/>
          </p:cNvSpPr>
          <p:nvPr>
            <p:ph type="sldNum" sz="quarter" idx="12"/>
          </p:nvPr>
        </p:nvSpPr>
        <p:spPr/>
        <p:txBody>
          <a:bodyPr/>
          <a:lstStyle/>
          <a:p>
            <a:r>
              <a:rPr lang="en-GB" dirty="0"/>
              <a:t>Slide </a:t>
            </a:r>
            <a:fld id="{566D8EC2-00B7-4DEC-8348-941BB5C1523A}" type="slidenum">
              <a:rPr lang="en-GB" smtClean="0"/>
              <a:t>19</a:t>
            </a:fld>
            <a:endParaRPr lang="en-GB" dirty="0"/>
          </a:p>
        </p:txBody>
      </p:sp>
      <p:pic>
        <p:nvPicPr>
          <p:cNvPr id="7" name="Picture 6">
            <a:extLst>
              <a:ext uri="{FF2B5EF4-FFF2-40B4-BE49-F238E27FC236}">
                <a16:creationId xmlns:a16="http://schemas.microsoft.com/office/drawing/2014/main" id="{88F9AE0B-61AF-0A4E-BB86-4E0D9842AB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3184661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F264A6-434D-4B94-A7F2-41FE77E26BBB}"/>
              </a:ext>
            </a:extLst>
          </p:cNvPr>
          <p:cNvSpPr>
            <a:spLocks noGrp="1"/>
          </p:cNvSpPr>
          <p:nvPr>
            <p:ph type="title"/>
          </p:nvPr>
        </p:nvSpPr>
        <p:spPr>
          <a:xfrm>
            <a:off x="520699" y="1226916"/>
            <a:ext cx="4606885" cy="415531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algn="r">
              <a:lnSpc>
                <a:spcPct val="115000"/>
              </a:lnSpc>
              <a:spcBef>
                <a:spcPts val="0"/>
              </a:spcBef>
              <a:spcAft>
                <a:spcPts val="1000"/>
              </a:spcAft>
            </a:pPr>
            <a:r>
              <a:rPr lang="ar-LB" sz="2400" b="1" dirty="0">
                <a:effectLst/>
                <a:latin typeface="Calibri" panose="020F0502020204030204" pitchFamily="34" charset="0"/>
                <a:ea typeface="Calibri" panose="020F0502020204030204" pitchFamily="34" charset="0"/>
                <a:cs typeface="Arial" panose="020B0604020202020204" pitchFamily="34" charset="0"/>
              </a:rPr>
              <a:t>الجلسة الأولى: </a:t>
            </a:r>
            <a:r>
              <a:rPr lang="ar-LB" sz="24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التعريف بالعمل الإنساني</a:t>
            </a:r>
            <a:br>
              <a:rPr lang="en-US" sz="2400" b="1" dirty="0">
                <a:effectLst/>
                <a:latin typeface="Calibri" panose="020F0502020204030204" pitchFamily="34" charset="0"/>
                <a:ea typeface="Calibri" panose="020F0502020204030204" pitchFamily="34" charset="0"/>
                <a:cs typeface="Arial" panose="020B0604020202020204" pitchFamily="34" charset="0"/>
              </a:rPr>
            </a:br>
            <a:r>
              <a:rPr lang="ar-LB" sz="2400" b="1" dirty="0">
                <a:effectLst/>
                <a:latin typeface="Calibri" panose="020F0502020204030204" pitchFamily="34" charset="0"/>
                <a:ea typeface="Calibri" panose="020F0502020204030204" pitchFamily="34" charset="0"/>
                <a:cs typeface="Arial" panose="020B0604020202020204" pitchFamily="34" charset="0"/>
              </a:rPr>
              <a:t>التاريخ</a:t>
            </a:r>
            <a:r>
              <a:rPr lang="ar-SA" sz="2400" b="1" dirty="0">
                <a:latin typeface="Calibri" panose="020F0502020204030204" pitchFamily="34" charset="0"/>
                <a:ea typeface="Calibri" panose="020F0502020204030204" pitchFamily="34" charset="0"/>
                <a:cs typeface="Arial" panose="020B0604020202020204" pitchFamily="34" charset="0"/>
              </a:rPr>
              <a:t>:</a:t>
            </a:r>
            <a:r>
              <a:rPr lang="ar-LB" sz="2400" b="1" dirty="0">
                <a:effectLst/>
                <a:latin typeface="Calibri" panose="020F0502020204030204" pitchFamily="34" charset="0"/>
                <a:ea typeface="Calibri" panose="020F0502020204030204" pitchFamily="34" charset="0"/>
                <a:cs typeface="Arial" panose="020B0604020202020204" pitchFamily="34" charset="0"/>
              </a:rPr>
              <a:t>  .....</a:t>
            </a:r>
            <a:br>
              <a:rPr lang="en-US" sz="2400" b="1" dirty="0">
                <a:effectLst/>
                <a:latin typeface="Calibri" panose="020F0502020204030204" pitchFamily="34" charset="0"/>
                <a:ea typeface="Calibri" panose="020F0502020204030204" pitchFamily="34" charset="0"/>
                <a:cs typeface="Arial" panose="020B0604020202020204" pitchFamily="34" charset="0"/>
              </a:rPr>
            </a:br>
            <a:r>
              <a:rPr lang="ar-SA" sz="2400" b="1" dirty="0">
                <a:effectLst/>
                <a:latin typeface="Calibri" panose="020F0502020204030204" pitchFamily="34" charset="0"/>
                <a:ea typeface="Calibri" panose="020F0502020204030204" pitchFamily="34" charset="0"/>
                <a:cs typeface="Arial" panose="020B0604020202020204" pitchFamily="34" charset="0"/>
              </a:rPr>
              <a:t>المنسقون:</a:t>
            </a:r>
            <a:r>
              <a:rPr lang="ar-LB" sz="2400" b="1" dirty="0">
                <a:effectLst/>
                <a:latin typeface="Calibri" panose="020F0502020204030204" pitchFamily="34" charset="0"/>
                <a:ea typeface="Calibri" panose="020F0502020204030204" pitchFamily="34" charset="0"/>
                <a:cs typeface="Arial" panose="020B0604020202020204" pitchFamily="34" charset="0"/>
              </a:rPr>
              <a:t>  .....</a:t>
            </a:r>
            <a:br>
              <a:rPr lang="en-US" sz="2400" b="1" dirty="0">
                <a:effectLst/>
                <a:latin typeface="Calibri" panose="020F0502020204030204" pitchFamily="34" charset="0"/>
                <a:ea typeface="Calibri" panose="020F0502020204030204" pitchFamily="34" charset="0"/>
                <a:cs typeface="Arial" panose="020B0604020202020204" pitchFamily="34" charset="0"/>
              </a:rPr>
            </a:br>
            <a:r>
              <a:rPr lang="ar-LB" sz="2400" b="1" dirty="0">
                <a:effectLst/>
                <a:latin typeface="Calibri" panose="020F0502020204030204" pitchFamily="34" charset="0"/>
                <a:ea typeface="Calibri" panose="020F0502020204030204" pitchFamily="34" charset="0"/>
                <a:cs typeface="Arial" panose="020B0604020202020204" pitchFamily="34" charset="0"/>
              </a:rPr>
              <a:t>زملاء مجموعة الإعاقة المرجعية وجمعيات/منظمات الأشخاص ذوي الإعاقة </a:t>
            </a:r>
            <a:r>
              <a:rPr lang="ar-SA" sz="2400" b="1" dirty="0">
                <a:effectLst/>
                <a:latin typeface="Calibri" panose="020F0502020204030204" pitchFamily="34" charset="0"/>
                <a:ea typeface="Calibri" panose="020F0502020204030204" pitchFamily="34" charset="0"/>
                <a:cs typeface="Arial" panose="020B0604020202020204" pitchFamily="34" charset="0"/>
              </a:rPr>
              <a:t>و</a:t>
            </a:r>
            <a:r>
              <a:rPr lang="ar-SA" sz="2400" b="1" dirty="0">
                <a:latin typeface="Calibri" panose="020F0502020204030204" pitchFamily="34" charset="0"/>
                <a:ea typeface="Calibri" panose="020F0502020204030204" pitchFamily="34" charset="0"/>
                <a:cs typeface="Arial" panose="020B0604020202020204" pitchFamily="34" charset="0"/>
              </a:rPr>
              <a:t>ا</a:t>
            </a:r>
            <a:r>
              <a:rPr lang="ar-LB" sz="2400" b="1" dirty="0">
                <a:effectLst/>
                <a:latin typeface="Calibri" panose="020F0502020204030204" pitchFamily="34" charset="0"/>
                <a:ea typeface="Calibri" panose="020F0502020204030204" pitchFamily="34" charset="0"/>
                <a:cs typeface="Arial" panose="020B0604020202020204" pitchFamily="34" charset="0"/>
              </a:rPr>
              <a:t>لتحالف الدولي للإعاقة</a:t>
            </a:r>
            <a:br>
              <a:rPr lang="en-US" sz="2400" b="1" dirty="0">
                <a:effectLst/>
                <a:latin typeface="Calibri" panose="020F0502020204030204" pitchFamily="34" charset="0"/>
                <a:ea typeface="Calibri" panose="020F0502020204030204" pitchFamily="34" charset="0"/>
                <a:cs typeface="Arial" panose="020B0604020202020204" pitchFamily="34" charset="0"/>
              </a:rPr>
            </a:br>
            <a:r>
              <a:rPr lang="ar-LB" sz="2400" b="1" dirty="0">
                <a:effectLst/>
                <a:latin typeface="Calibri" panose="020F0502020204030204" pitchFamily="34" charset="0"/>
                <a:ea typeface="Calibri" panose="020F0502020204030204" pitchFamily="34" charset="0"/>
                <a:cs typeface="Arial" panose="020B0604020202020204" pitchFamily="34" charset="0"/>
              </a:rPr>
              <a:t>الأعضاء الإنسانيون في مجموعة الإعاقة المرجعية</a:t>
            </a:r>
            <a:br>
              <a:rPr lang="en-US" sz="2400" b="1" dirty="0">
                <a:effectLst/>
                <a:latin typeface="Calibri" panose="020F0502020204030204" pitchFamily="34" charset="0"/>
                <a:ea typeface="Calibri" panose="020F0502020204030204" pitchFamily="34" charset="0"/>
                <a:cs typeface="Arial" panose="020B0604020202020204" pitchFamily="34" charset="0"/>
              </a:rPr>
            </a:br>
            <a:r>
              <a:rPr lang="ar-LB" sz="2400" b="1" dirty="0">
                <a:effectLst/>
                <a:latin typeface="Calibri" panose="020F0502020204030204" pitchFamily="34" charset="0"/>
                <a:ea typeface="Calibri" panose="020F0502020204030204" pitchFamily="34" charset="0"/>
                <a:cs typeface="Arial" panose="020B0604020202020204" pitchFamily="34" charset="0"/>
              </a:rPr>
              <a:t>وكالة</a:t>
            </a:r>
            <a:r>
              <a:rPr lang="ar-SA" sz="2400" b="1" dirty="0">
                <a:effectLst/>
                <a:latin typeface="Calibri" panose="020F0502020204030204" pitchFamily="34" charset="0"/>
                <a:ea typeface="Calibri" panose="020F0502020204030204" pitchFamily="34" charset="0"/>
                <a:cs typeface="Arial" panose="020B0604020202020204" pitchFamily="34" charset="0"/>
              </a:rPr>
              <a:t> ....</a:t>
            </a:r>
            <a:endParaRPr kumimoji="0" lang="en-US" sz="24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endParaRPr>
          </a:p>
        </p:txBody>
      </p:sp>
      <p:sp>
        <p:nvSpPr>
          <p:cNvPr id="2" name="Date Placeholder 1">
            <a:extLst>
              <a:ext uri="{FF2B5EF4-FFF2-40B4-BE49-F238E27FC236}">
                <a16:creationId xmlns:a16="http://schemas.microsoft.com/office/drawing/2014/main" id="{BB00417B-F0F6-48C6-5E1C-266E1EA9A1D5}"/>
              </a:ext>
            </a:extLst>
          </p:cNvPr>
          <p:cNvSpPr>
            <a:spLocks noGrp="1"/>
          </p:cNvSpPr>
          <p:nvPr>
            <p:ph type="dt" sz="half" idx="10"/>
          </p:nvPr>
        </p:nvSpPr>
        <p:spPr/>
        <p:txBody>
          <a:bodyPr/>
          <a:lstStyle/>
          <a:p>
            <a:fld id="{6182CA2A-E767-FD44-BAFF-DE1C9FF82E49}" type="datetime1">
              <a:rPr lang="en-US" smtClean="0"/>
              <a:t>1/23/24</a:t>
            </a:fld>
            <a:endParaRPr lang="en-GB" dirty="0"/>
          </a:p>
        </p:txBody>
      </p:sp>
      <p:sp>
        <p:nvSpPr>
          <p:cNvPr id="4" name="Footer Placeholder 3">
            <a:extLst>
              <a:ext uri="{FF2B5EF4-FFF2-40B4-BE49-F238E27FC236}">
                <a16:creationId xmlns:a16="http://schemas.microsoft.com/office/drawing/2014/main" id="{CA071FB8-0D3C-FC75-B127-35CEE8E63002}"/>
              </a:ext>
            </a:extLst>
          </p:cNvPr>
          <p:cNvSpPr>
            <a:spLocks noGrp="1"/>
          </p:cNvSpPr>
          <p:nvPr>
            <p:ph type="ftr" sz="quarter" idx="11"/>
          </p:nvPr>
        </p:nvSpPr>
        <p:spPr/>
        <p:txBody>
          <a:bodyPr/>
          <a:lstStyle/>
          <a:p>
            <a:r>
              <a:rPr lang="en-GB" dirty="0"/>
              <a:t>DRG Working Group 6</a:t>
            </a:r>
          </a:p>
        </p:txBody>
      </p:sp>
      <p:sp>
        <p:nvSpPr>
          <p:cNvPr id="5" name="Slide Number Placeholder 4">
            <a:extLst>
              <a:ext uri="{FF2B5EF4-FFF2-40B4-BE49-F238E27FC236}">
                <a16:creationId xmlns:a16="http://schemas.microsoft.com/office/drawing/2014/main" id="{B6D3250C-661C-1B8E-37D7-C9A1C110CA1C}"/>
              </a:ext>
            </a:extLst>
          </p:cNvPr>
          <p:cNvSpPr>
            <a:spLocks noGrp="1"/>
          </p:cNvSpPr>
          <p:nvPr>
            <p:ph type="sldNum" sz="quarter" idx="12"/>
          </p:nvPr>
        </p:nvSpPr>
        <p:spPr/>
        <p:txBody>
          <a:bodyPr/>
          <a:lstStyle/>
          <a:p>
            <a:fld id="{566D8EC2-00B7-4DEC-8348-941BB5C1523A}" type="slidenum">
              <a:rPr lang="en-GB" smtClean="0"/>
              <a:t>2</a:t>
            </a:fld>
            <a:endParaRPr lang="en-GB" dirty="0"/>
          </a:p>
        </p:txBody>
      </p:sp>
      <p:pic>
        <p:nvPicPr>
          <p:cNvPr id="6" name="Picture 5">
            <a:extLst>
              <a:ext uri="{FF2B5EF4-FFF2-40B4-BE49-F238E27FC236}">
                <a16:creationId xmlns:a16="http://schemas.microsoft.com/office/drawing/2014/main" id="{4A2FFC29-8658-144A-853D-8F1809FBEB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20310759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0B0A10-6C9B-487D-8C1F-5B1E7E39E774}"/>
              </a:ext>
            </a:extLst>
          </p:cNvPr>
          <p:cNvSpPr>
            <a:spLocks noGrp="1"/>
          </p:cNvSpPr>
          <p:nvPr>
            <p:ph type="title"/>
          </p:nvPr>
        </p:nvSpPr>
        <p:spPr>
          <a:xfrm>
            <a:off x="9545444" y="2129883"/>
            <a:ext cx="1694985" cy="1299118"/>
          </a:xfrm>
        </p:spPr>
        <p:txBody>
          <a:bodyPr anchor="b">
            <a:noAutofit/>
          </a:bodyPr>
          <a:lstStyle/>
          <a:p>
            <a:pPr marL="0" marR="0" algn="r">
              <a:lnSpc>
                <a:spcPct val="115000"/>
              </a:lnSpc>
              <a:spcBef>
                <a:spcPts val="0"/>
              </a:spcBef>
              <a:spcAft>
                <a:spcPts val="1000"/>
              </a:spcAft>
            </a:pPr>
            <a:r>
              <a:rPr lang="ar-LB" sz="4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بإيجاز</a:t>
            </a:r>
            <a:endParaRPr lang="en-US" sz="40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6" name="Content Placeholder 3">
            <a:extLst>
              <a:ext uri="{FF2B5EF4-FFF2-40B4-BE49-F238E27FC236}">
                <a16:creationId xmlns:a16="http://schemas.microsoft.com/office/drawing/2014/main" id="{BDD0648F-7F33-44D9-2EBB-D8483E878E75}"/>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655868557"/>
              </p:ext>
            </p:extLst>
          </p:nvPr>
        </p:nvGraphicFramePr>
        <p:xfrm>
          <a:off x="267629" y="367990"/>
          <a:ext cx="9489687" cy="61220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Date Placeholder 3">
            <a:extLst>
              <a:ext uri="{FF2B5EF4-FFF2-40B4-BE49-F238E27FC236}">
                <a16:creationId xmlns:a16="http://schemas.microsoft.com/office/drawing/2014/main" id="{66919985-2366-F545-E96C-8E1F4D3C45C7}"/>
              </a:ext>
            </a:extLst>
          </p:cNvPr>
          <p:cNvSpPr>
            <a:spLocks noGrp="1"/>
          </p:cNvSpPr>
          <p:nvPr>
            <p:ph type="dt" sz="half" idx="10"/>
          </p:nvPr>
        </p:nvSpPr>
        <p:spPr>
          <a:xfrm>
            <a:off x="838200" y="6356350"/>
            <a:ext cx="2743200" cy="365125"/>
          </a:xfrm>
        </p:spPr>
        <p:txBody>
          <a:bodyPr/>
          <a:lstStyle/>
          <a:p>
            <a:fld id="{1AF1697C-DBF2-2649-B9D9-9E6BBEE1B29C}" type="datetime1">
              <a:rPr lang="en-US" smtClean="0"/>
              <a:t>1/23/24</a:t>
            </a:fld>
            <a:endParaRPr lang="en-GB" dirty="0"/>
          </a:p>
        </p:txBody>
      </p:sp>
      <p:sp>
        <p:nvSpPr>
          <p:cNvPr id="4" name="Footer Placeholder 4">
            <a:extLst>
              <a:ext uri="{FF2B5EF4-FFF2-40B4-BE49-F238E27FC236}">
                <a16:creationId xmlns:a16="http://schemas.microsoft.com/office/drawing/2014/main" id="{D8AB9649-0288-5A5C-FCD5-2EE815F107BA}"/>
              </a:ext>
            </a:extLst>
          </p:cNvPr>
          <p:cNvSpPr>
            <a:spLocks noGrp="1"/>
          </p:cNvSpPr>
          <p:nvPr>
            <p:ph type="ftr" sz="quarter" idx="11"/>
          </p:nvPr>
        </p:nvSpPr>
        <p:spPr>
          <a:xfrm>
            <a:off x="4038600" y="6356350"/>
            <a:ext cx="4114800" cy="365125"/>
          </a:xfrm>
        </p:spPr>
        <p:txBody>
          <a:bodyPr/>
          <a:lstStyle/>
          <a:p>
            <a:r>
              <a:rPr lang="en-GB" dirty="0"/>
              <a:t>DRG Working Group 6</a:t>
            </a:r>
          </a:p>
        </p:txBody>
      </p:sp>
      <p:sp>
        <p:nvSpPr>
          <p:cNvPr id="5" name="Slide Number Placeholder 5">
            <a:extLst>
              <a:ext uri="{FF2B5EF4-FFF2-40B4-BE49-F238E27FC236}">
                <a16:creationId xmlns:a16="http://schemas.microsoft.com/office/drawing/2014/main" id="{9D3ED328-7D8D-C722-CAF5-FCA5B3010D58}"/>
              </a:ext>
            </a:extLst>
          </p:cNvPr>
          <p:cNvSpPr>
            <a:spLocks noGrp="1"/>
          </p:cNvSpPr>
          <p:nvPr>
            <p:ph type="sldNum" sz="quarter" idx="12"/>
          </p:nvPr>
        </p:nvSpPr>
        <p:spPr>
          <a:xfrm>
            <a:off x="8610600" y="6356350"/>
            <a:ext cx="2743200" cy="365125"/>
          </a:xfrm>
        </p:spPr>
        <p:txBody>
          <a:bodyPr/>
          <a:lstStyle/>
          <a:p>
            <a:r>
              <a:rPr lang="en-GB" dirty="0"/>
              <a:t>Slide </a:t>
            </a:r>
            <a:fld id="{566D8EC2-00B7-4DEC-8348-941BB5C1523A}" type="slidenum">
              <a:rPr lang="en-GB" smtClean="0"/>
              <a:t>20</a:t>
            </a:fld>
            <a:endParaRPr lang="en-GB" dirty="0"/>
          </a:p>
        </p:txBody>
      </p:sp>
      <p:pic>
        <p:nvPicPr>
          <p:cNvPr id="7" name="Picture 6">
            <a:extLst>
              <a:ext uri="{FF2B5EF4-FFF2-40B4-BE49-F238E27FC236}">
                <a16:creationId xmlns:a16="http://schemas.microsoft.com/office/drawing/2014/main" id="{0B792859-FB03-DC4F-B2F3-AFB084EA0DB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7637732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5E604-4670-4362-A130-CDF0B1319A36}"/>
              </a:ext>
            </a:extLst>
          </p:cNvPr>
          <p:cNvSpPr>
            <a:spLocks noGrp="1"/>
          </p:cNvSpPr>
          <p:nvPr>
            <p:ph type="title"/>
          </p:nvPr>
        </p:nvSpPr>
        <p:spPr>
          <a:xfrm>
            <a:off x="838200" y="512930"/>
            <a:ext cx="8039100" cy="1066298"/>
          </a:xfrm>
        </p:spPr>
        <p:txBody>
          <a:bodyPr>
            <a:noAutofit/>
          </a:bodyPr>
          <a:lstStyle/>
          <a:p>
            <a:pPr marL="0" marR="0" algn="r">
              <a:lnSpc>
                <a:spcPct val="115000"/>
              </a:lnSpc>
              <a:spcBef>
                <a:spcPts val="0"/>
              </a:spcBef>
              <a:spcAft>
                <a:spcPts val="1000"/>
              </a:spcAft>
            </a:pPr>
            <a:r>
              <a:rPr lang="ar-LB" sz="4000" b="1" dirty="0">
                <a:effectLst/>
                <a:latin typeface="Calibri" panose="020F0502020204030204" pitchFamily="34" charset="0"/>
                <a:ea typeface="Calibri" panose="020F0502020204030204" pitchFamily="34" charset="0"/>
                <a:cs typeface="Arial" panose="020B0604020202020204" pitchFamily="34" charset="0"/>
              </a:rPr>
              <a:t>النزاعات المسلحة (اختياري)</a:t>
            </a:r>
            <a:endParaRPr lang="en-US" sz="40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0366C93-E69E-4718-9E21-F0D63253AF97}"/>
              </a:ext>
            </a:extLst>
          </p:cNvPr>
          <p:cNvSpPr>
            <a:spLocks noGrp="1"/>
          </p:cNvSpPr>
          <p:nvPr>
            <p:ph idx="1"/>
          </p:nvPr>
        </p:nvSpPr>
        <p:spPr>
          <a:xfrm rot="10800000" flipV="1">
            <a:off x="674370" y="1747776"/>
            <a:ext cx="10958187" cy="4332983"/>
          </a:xfrm>
        </p:spPr>
        <p:txBody>
          <a:bodyPr>
            <a:noAutofit/>
          </a:bodyPr>
          <a:lstStyle/>
          <a:p>
            <a:pPr marL="0" indent="0" algn="r" rtl="1">
              <a:buNone/>
            </a:pPr>
            <a:r>
              <a:rPr lang="ar-LB" dirty="0"/>
              <a:t>*من المهم التمييز بين ثلاثة سيناريوهات، لأن أحكام القانون تختلف في كل سيناريو</a:t>
            </a:r>
            <a:endParaRPr lang="en-US" dirty="0"/>
          </a:p>
          <a:p>
            <a:pPr marL="0" indent="0" algn="r">
              <a:buNone/>
            </a:pPr>
            <a:r>
              <a:rPr lang="ar-LB" dirty="0"/>
              <a:t>*في حالات عنف المتظاهرين وقوات الشرطة، وحدها القوانين المحلية تطبق" </a:t>
            </a:r>
            <a:r>
              <a:rPr lang="ar-LB" b="1" dirty="0">
                <a:highlight>
                  <a:srgbClr val="FFFF00"/>
                </a:highlight>
              </a:rPr>
              <a:t>(على سبيل المثال، مثال إقليمي من المنطقة)</a:t>
            </a:r>
            <a:endParaRPr lang="en-US" b="1" dirty="0">
              <a:highlight>
                <a:srgbClr val="FFFF00"/>
              </a:highlight>
            </a:endParaRPr>
          </a:p>
          <a:p>
            <a:pPr marL="0" indent="0" algn="r">
              <a:buNone/>
            </a:pPr>
            <a:r>
              <a:rPr lang="ar-LB" dirty="0"/>
              <a:t>*في حالات النزاعات المسلحة غير الدولية حيث ينشب النزاع بين القوات المسلحة لحكومة معينة والمجموعات غير الحكومية، أو مع كون جميع الأطراف غير حكومية، يعتبر القانون الإنساني الدولي محدودا جدا وتطبق منه بعض الأحكام فقط"</a:t>
            </a:r>
            <a:r>
              <a:rPr lang="ar-SA" dirty="0"/>
              <a:t> </a:t>
            </a:r>
            <a:r>
              <a:rPr lang="ar-LB" b="1" dirty="0">
                <a:highlight>
                  <a:srgbClr val="FFFF00"/>
                </a:highlight>
              </a:rPr>
              <a:t>(على سبيل المثال، مثالي إقليمي من المنطقة)</a:t>
            </a:r>
            <a:endParaRPr lang="en-US" b="1" dirty="0">
              <a:highlight>
                <a:srgbClr val="FFFF00"/>
              </a:highlight>
            </a:endParaRPr>
          </a:p>
          <a:p>
            <a:pPr marL="0" indent="0" algn="r">
              <a:buNone/>
            </a:pPr>
            <a:r>
              <a:rPr lang="ar-LB" dirty="0"/>
              <a:t>*في النزاعات المسلحة الدولية حيث تنخرط حكومتان أو أكثر، نجد معظم أحكام القانون الإنساني تطبق"</a:t>
            </a:r>
            <a:r>
              <a:rPr lang="ar-SA" b="1" dirty="0">
                <a:highlight>
                  <a:srgbClr val="FFFF00"/>
                </a:highlight>
              </a:rPr>
              <a:t> </a:t>
            </a:r>
            <a:r>
              <a:rPr lang="ar-LB" b="1" dirty="0">
                <a:highlight>
                  <a:srgbClr val="FFFF00"/>
                </a:highlight>
              </a:rPr>
              <a:t>(على سبيل المثال، مثال إقليمي من المنطقة)</a:t>
            </a:r>
            <a:endParaRPr lang="en-US" b="1" dirty="0">
              <a:highlight>
                <a:srgbClr val="FFFF00"/>
              </a:highlight>
            </a:endParaRPr>
          </a:p>
        </p:txBody>
      </p:sp>
      <p:sp>
        <p:nvSpPr>
          <p:cNvPr id="4" name="Date Placeholder 3">
            <a:extLst>
              <a:ext uri="{FF2B5EF4-FFF2-40B4-BE49-F238E27FC236}">
                <a16:creationId xmlns:a16="http://schemas.microsoft.com/office/drawing/2014/main" id="{D5470B71-BDC5-41DF-A536-5407FF98434D}"/>
              </a:ext>
            </a:extLst>
          </p:cNvPr>
          <p:cNvSpPr>
            <a:spLocks noGrp="1"/>
          </p:cNvSpPr>
          <p:nvPr>
            <p:ph type="dt" sz="half" idx="10"/>
          </p:nvPr>
        </p:nvSpPr>
        <p:spPr/>
        <p:txBody>
          <a:bodyPr/>
          <a:lstStyle/>
          <a:p>
            <a:fld id="{01050A59-BA14-E442-9F3C-411996F8AE58}" type="datetime1">
              <a:rPr lang="en-US" smtClean="0"/>
              <a:t>1/23/24</a:t>
            </a:fld>
            <a:endParaRPr lang="en-GB" dirty="0"/>
          </a:p>
        </p:txBody>
      </p:sp>
      <p:sp>
        <p:nvSpPr>
          <p:cNvPr id="5" name="Footer Placeholder 4">
            <a:extLst>
              <a:ext uri="{FF2B5EF4-FFF2-40B4-BE49-F238E27FC236}">
                <a16:creationId xmlns:a16="http://schemas.microsoft.com/office/drawing/2014/main" id="{D4F51E1A-0218-4A65-8C87-0DCF2BC5FB15}"/>
              </a:ext>
            </a:extLst>
          </p:cNvPr>
          <p:cNvSpPr>
            <a:spLocks noGrp="1"/>
          </p:cNvSpPr>
          <p:nvPr>
            <p:ph type="ftr" sz="quarter" idx="11"/>
          </p:nvPr>
        </p:nvSpPr>
        <p:spPr/>
        <p:txBody>
          <a:bodyPr/>
          <a:lstStyle/>
          <a:p>
            <a:r>
              <a:rPr lang="en-GB" dirty="0"/>
              <a:t>DRG Working Group 6</a:t>
            </a:r>
          </a:p>
        </p:txBody>
      </p:sp>
      <p:sp>
        <p:nvSpPr>
          <p:cNvPr id="6" name="Slide Number Placeholder 5">
            <a:extLst>
              <a:ext uri="{FF2B5EF4-FFF2-40B4-BE49-F238E27FC236}">
                <a16:creationId xmlns:a16="http://schemas.microsoft.com/office/drawing/2014/main" id="{620ECD9D-E8D8-4EF7-A74E-B430CEDFEBD1}"/>
              </a:ext>
            </a:extLst>
          </p:cNvPr>
          <p:cNvSpPr>
            <a:spLocks noGrp="1"/>
          </p:cNvSpPr>
          <p:nvPr>
            <p:ph type="sldNum" sz="quarter" idx="12"/>
          </p:nvPr>
        </p:nvSpPr>
        <p:spPr/>
        <p:txBody>
          <a:bodyPr/>
          <a:lstStyle/>
          <a:p>
            <a:r>
              <a:rPr lang="en-GB" dirty="0"/>
              <a:t>Slide </a:t>
            </a:r>
            <a:fld id="{566D8EC2-00B7-4DEC-8348-941BB5C1523A}" type="slidenum">
              <a:rPr lang="en-GB" smtClean="0"/>
              <a:t>21</a:t>
            </a:fld>
            <a:endParaRPr lang="en-GB" dirty="0"/>
          </a:p>
        </p:txBody>
      </p:sp>
      <p:pic>
        <p:nvPicPr>
          <p:cNvPr id="7" name="Picture 6">
            <a:extLst>
              <a:ext uri="{FF2B5EF4-FFF2-40B4-BE49-F238E27FC236}">
                <a16:creationId xmlns:a16="http://schemas.microsoft.com/office/drawing/2014/main" id="{BD65703C-50DE-4740-859F-A60E6CC061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1987239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2" name="Title 1">
            <a:extLst>
              <a:ext uri="{FF2B5EF4-FFF2-40B4-BE49-F238E27FC236}">
                <a16:creationId xmlns:a16="http://schemas.microsoft.com/office/drawing/2014/main" id="{A1597157-A836-41B6-87B2-31F259FCDD45}"/>
              </a:ext>
            </a:extLst>
          </p:cNvPr>
          <p:cNvSpPr>
            <a:spLocks noGrp="1"/>
          </p:cNvSpPr>
          <p:nvPr>
            <p:ph type="title"/>
          </p:nvPr>
        </p:nvSpPr>
        <p:spPr>
          <a:xfrm>
            <a:off x="76200" y="-655089"/>
            <a:ext cx="9703420" cy="2304634"/>
          </a:xfrm>
        </p:spPr>
        <p:txBody>
          <a:bodyPr>
            <a:normAutofit/>
          </a:bodyPr>
          <a:lstStyle/>
          <a:p>
            <a:pPr algn="r"/>
            <a:br>
              <a:rPr lang="en-GB" b="1" dirty="0">
                <a:solidFill>
                  <a:srgbClr val="7030A0"/>
                </a:solidFill>
                <a:latin typeface="Calibri" panose="020F0502020204030204" pitchFamily="34" charset="0"/>
                <a:cs typeface="Calibri" panose="020F0502020204030204" pitchFamily="34" charset="0"/>
              </a:rPr>
            </a:br>
            <a:r>
              <a:rPr lang="ar-LB" sz="36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تقديم</a:t>
            </a:r>
            <a:r>
              <a:rPr lang="ar-LB" sz="18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 </a:t>
            </a:r>
            <a:r>
              <a:rPr lang="ar-LB" sz="36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إرشادات اللجنة الدائمة العاملة بين الوكالات</a:t>
            </a:r>
            <a:endParaRPr lang="en-US" sz="3600" b="1" dirty="0">
              <a:solidFill>
                <a:srgbClr val="7030A0"/>
              </a:solidFill>
            </a:endParaRPr>
          </a:p>
        </p:txBody>
      </p:sp>
      <p:sp>
        <p:nvSpPr>
          <p:cNvPr id="8" name="Content Placeholder 7">
            <a:extLst>
              <a:ext uri="{FF2B5EF4-FFF2-40B4-BE49-F238E27FC236}">
                <a16:creationId xmlns:a16="http://schemas.microsoft.com/office/drawing/2014/main" id="{FD243AAE-E7A1-4AE8-9183-5A66BC84A8FC}"/>
              </a:ext>
            </a:extLst>
          </p:cNvPr>
          <p:cNvSpPr>
            <a:spLocks noGrp="1"/>
          </p:cNvSpPr>
          <p:nvPr>
            <p:ph sz="half" idx="2"/>
          </p:nvPr>
        </p:nvSpPr>
        <p:spPr>
          <a:xfrm>
            <a:off x="4542503" y="1649545"/>
            <a:ext cx="7270346" cy="4594189"/>
          </a:xfrm>
        </p:spPr>
        <p:txBody>
          <a:bodyPr>
            <a:normAutofit fontScale="70000" lnSpcReduction="20000"/>
          </a:bodyPr>
          <a:lstStyle/>
          <a:p>
            <a:pPr marL="0" marR="0" indent="0" algn="r">
              <a:lnSpc>
                <a:spcPct val="115000"/>
              </a:lnSpc>
              <a:spcBef>
                <a:spcPts val="0"/>
              </a:spcBef>
              <a:spcAft>
                <a:spcPts val="1000"/>
              </a:spcAft>
              <a:buNone/>
            </a:pPr>
            <a:r>
              <a:rPr lang="ar-LB" b="1" dirty="0">
                <a:solidFill>
                  <a:srgbClr val="D04638"/>
                </a:solidFill>
                <a:effectLst/>
                <a:latin typeface="Calibri" panose="020F0502020204030204" pitchFamily="34" charset="0"/>
                <a:ea typeface="Calibri" panose="020F0502020204030204" pitchFamily="34" charset="0"/>
                <a:cs typeface="Arial" panose="020B0604020202020204" pitchFamily="34" charset="0"/>
              </a:rPr>
              <a:t>الفصول التمهيدية</a:t>
            </a:r>
            <a:endParaRPr lang="en-US" b="1" dirty="0">
              <a:solidFill>
                <a:srgbClr val="D04638"/>
              </a:solidFill>
              <a:effectLst/>
              <a:latin typeface="Calibri" panose="020F0502020204030204" pitchFamily="34" charset="0"/>
              <a:ea typeface="Calibri" panose="020F0502020204030204" pitchFamily="34" charset="0"/>
              <a:cs typeface="Arial" panose="020B0604020202020204" pitchFamily="34" charset="0"/>
            </a:endParaRPr>
          </a:p>
          <a:p>
            <a:pPr marL="0" marR="0" indent="0" algn="r">
              <a:lnSpc>
                <a:spcPct val="115000"/>
              </a:lnSpc>
              <a:spcBef>
                <a:spcPts val="0"/>
              </a:spcBef>
              <a:spcAft>
                <a:spcPts val="1000"/>
              </a:spcAft>
              <a:buNone/>
            </a:pPr>
            <a:r>
              <a:rPr lang="ar-LB" dirty="0">
                <a:effectLst/>
                <a:latin typeface="Calibri" panose="020F0502020204030204" pitchFamily="34" charset="0"/>
                <a:ea typeface="Calibri" panose="020F0502020204030204" pitchFamily="34" charset="0"/>
                <a:cs typeface="Arial" panose="020B0604020202020204" pitchFamily="34" charset="0"/>
              </a:rPr>
              <a:t>*الإطار القانوني </a:t>
            </a:r>
            <a:r>
              <a:rPr lang="ar-SA" dirty="0">
                <a:effectLst/>
                <a:latin typeface="Calibri" panose="020F0502020204030204" pitchFamily="34" charset="0"/>
                <a:ea typeface="Calibri" panose="020F0502020204030204" pitchFamily="34" charset="0"/>
                <a:cs typeface="Arial" panose="020B0604020202020204" pitchFamily="34" charset="0"/>
              </a:rPr>
              <a:t>والمتعلق بالسياسات</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indent="0" algn="r">
              <a:lnSpc>
                <a:spcPct val="115000"/>
              </a:lnSpc>
              <a:spcBef>
                <a:spcPts val="0"/>
              </a:spcBef>
              <a:spcAft>
                <a:spcPts val="1000"/>
              </a:spcAft>
              <a:buNone/>
            </a:pPr>
            <a:r>
              <a:rPr lang="ar-LB" dirty="0">
                <a:effectLst/>
                <a:latin typeface="Calibri" panose="020F0502020204030204" pitchFamily="34" charset="0"/>
                <a:ea typeface="Calibri" panose="020F0502020204030204" pitchFamily="34" charset="0"/>
                <a:cs typeface="Arial" panose="020B0604020202020204" pitchFamily="34" charset="0"/>
              </a:rPr>
              <a:t>*المبادئ المهيمنة</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indent="0" algn="r">
              <a:lnSpc>
                <a:spcPct val="115000"/>
              </a:lnSpc>
              <a:spcBef>
                <a:spcPts val="0"/>
              </a:spcBef>
              <a:spcAft>
                <a:spcPts val="1000"/>
              </a:spcAft>
              <a:buNone/>
            </a:pPr>
            <a:r>
              <a:rPr lang="ar-LB" dirty="0">
                <a:effectLst/>
                <a:latin typeface="Calibri" panose="020F0502020204030204" pitchFamily="34" charset="0"/>
                <a:ea typeface="Calibri" panose="020F0502020204030204" pitchFamily="34" charset="0"/>
                <a:cs typeface="Arial" panose="020B0604020202020204" pitchFamily="34" charset="0"/>
              </a:rPr>
              <a:t>*المواضيع والبرامج الشاملة والمتقاطعة</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indent="0" algn="r">
              <a:lnSpc>
                <a:spcPct val="115000"/>
              </a:lnSpc>
              <a:spcBef>
                <a:spcPts val="0"/>
              </a:spcBef>
              <a:spcAft>
                <a:spcPts val="1000"/>
              </a:spcAft>
              <a:buNone/>
            </a:pPr>
            <a:r>
              <a:rPr lang="ar-LB" dirty="0">
                <a:effectLst/>
                <a:latin typeface="Calibri" panose="020F0502020204030204" pitchFamily="34" charset="0"/>
                <a:ea typeface="Calibri" panose="020F0502020204030204" pitchFamily="34" charset="0"/>
                <a:cs typeface="Arial" panose="020B0604020202020204" pitchFamily="34" charset="0"/>
              </a:rPr>
              <a:t>*أدوار أصحاب الشأن والمصلحة ومسؤولياتهم</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indent="0" algn="r">
              <a:lnSpc>
                <a:spcPct val="115000"/>
              </a:lnSpc>
              <a:spcBef>
                <a:spcPts val="0"/>
              </a:spcBef>
              <a:spcAft>
                <a:spcPts val="1000"/>
              </a:spcAft>
              <a:buNone/>
            </a:pPr>
            <a:r>
              <a:rPr lang="ar-LB" dirty="0">
                <a:effectLst/>
                <a:latin typeface="Calibri" panose="020F0502020204030204" pitchFamily="34" charset="0"/>
                <a:ea typeface="Calibri" panose="020F0502020204030204" pitchFamily="34" charset="0"/>
                <a:cs typeface="Arial" panose="020B0604020202020204" pitchFamily="34" charset="0"/>
              </a:rPr>
              <a:t> </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indent="0" algn="r">
              <a:lnSpc>
                <a:spcPct val="115000"/>
              </a:lnSpc>
              <a:spcBef>
                <a:spcPts val="0"/>
              </a:spcBef>
              <a:spcAft>
                <a:spcPts val="1000"/>
              </a:spcAft>
              <a:buNone/>
            </a:pPr>
            <a:r>
              <a:rPr lang="ar-LB" b="1" dirty="0">
                <a:solidFill>
                  <a:srgbClr val="D04638"/>
                </a:solidFill>
                <a:effectLst/>
                <a:latin typeface="Calibri" panose="020F0502020204030204" pitchFamily="34" charset="0"/>
                <a:ea typeface="Calibri" panose="020F0502020204030204" pitchFamily="34" charset="0"/>
                <a:cs typeface="Arial" panose="020B0604020202020204" pitchFamily="34" charset="0"/>
              </a:rPr>
              <a:t>الفصول الخاصة بالقطاعات </a:t>
            </a:r>
            <a:r>
              <a:rPr lang="ar-LB" dirty="0">
                <a:effectLst/>
                <a:latin typeface="Calibri" panose="020F0502020204030204" pitchFamily="34" charset="0"/>
                <a:ea typeface="Calibri" panose="020F0502020204030204" pitchFamily="34" charset="0"/>
                <a:cs typeface="Arial" panose="020B0604020202020204" pitchFamily="34" charset="0"/>
              </a:rPr>
              <a:t>تطبيق المبادئ والمواضيع المتقاطعة في كل قطاع</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indent="0" algn="r">
              <a:lnSpc>
                <a:spcPct val="115000"/>
              </a:lnSpc>
              <a:spcBef>
                <a:spcPts val="0"/>
              </a:spcBef>
              <a:spcAft>
                <a:spcPts val="1000"/>
              </a:spcAft>
              <a:buNone/>
            </a:pPr>
            <a:r>
              <a:rPr lang="ar-LB" dirty="0">
                <a:effectLst/>
                <a:latin typeface="Calibri" panose="020F0502020204030204" pitchFamily="34" charset="0"/>
                <a:ea typeface="Calibri" panose="020F0502020204030204" pitchFamily="34" charset="0"/>
                <a:cs typeface="Arial" panose="020B0604020202020204" pitchFamily="34" charset="0"/>
              </a:rPr>
              <a:t> </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indent="0" algn="r">
              <a:lnSpc>
                <a:spcPct val="115000"/>
              </a:lnSpc>
              <a:spcBef>
                <a:spcPts val="0"/>
              </a:spcBef>
              <a:spcAft>
                <a:spcPts val="1000"/>
              </a:spcAft>
              <a:buNone/>
            </a:pPr>
            <a:r>
              <a:rPr lang="ar-LB" b="1" dirty="0">
                <a:solidFill>
                  <a:srgbClr val="D04638"/>
                </a:solidFill>
                <a:effectLst/>
                <a:latin typeface="Calibri" panose="020F0502020204030204" pitchFamily="34" charset="0"/>
                <a:ea typeface="Calibri" panose="020F0502020204030204" pitchFamily="34" charset="0"/>
                <a:cs typeface="Arial" panose="020B0604020202020204" pitchFamily="34" charset="0"/>
              </a:rPr>
              <a:t>الملاحق (7 ملاحق): </a:t>
            </a:r>
            <a:r>
              <a:rPr lang="ar-LB" dirty="0">
                <a:effectLst/>
                <a:latin typeface="Calibri" panose="020F0502020204030204" pitchFamily="34" charset="0"/>
                <a:ea typeface="Calibri" panose="020F0502020204030204" pitchFamily="34" charset="0"/>
                <a:cs typeface="Arial" panose="020B0604020202020204" pitchFamily="34" charset="0"/>
              </a:rPr>
              <a:t>على سبيل المثال، تأمين الترتيبات التيسيرية المعقولة، المؤشرات الدامجة أو الشاملة للإعاقة، أدوات لتفصيل البيانات</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indent="0" algn="r">
              <a:lnSpc>
                <a:spcPct val="115000"/>
              </a:lnSpc>
              <a:spcBef>
                <a:spcPts val="0"/>
              </a:spcBef>
              <a:spcAft>
                <a:spcPts val="1000"/>
              </a:spcAft>
              <a:buNone/>
            </a:pPr>
            <a:r>
              <a:rPr lang="ar-LB" dirty="0">
                <a:effectLst/>
                <a:latin typeface="Calibri" panose="020F0502020204030204" pitchFamily="34" charset="0"/>
                <a:ea typeface="Calibri" panose="020F0502020204030204" pitchFamily="34" charset="0"/>
                <a:cs typeface="Arial" panose="020B0604020202020204" pitchFamily="34" charset="0"/>
              </a:rPr>
              <a:t> </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1000"/>
              </a:spcBef>
              <a:spcAft>
                <a:spcPts val="2400"/>
              </a:spcAft>
              <a:buClr>
                <a:srgbClr val="00AEEF"/>
              </a:buClr>
              <a:buSzPts val="2400"/>
              <a:buNone/>
              <a:tabLst/>
              <a:defRPr/>
            </a:pPr>
            <a:endParaRPr kumimoji="0" lang="en-US" b="1" i="0" u="none" strike="noStrike" kern="0" cap="none" spc="0" normalizeH="0" baseline="0" noProof="0" dirty="0">
              <a:ln>
                <a:noFill/>
              </a:ln>
              <a:solidFill>
                <a:srgbClr val="000000"/>
              </a:solidFill>
              <a:effectLst/>
              <a:uLnTx/>
              <a:uFillTx/>
              <a:latin typeface="Arial"/>
              <a:cs typeface="Arial"/>
              <a:sym typeface="Arial"/>
            </a:endParaRPr>
          </a:p>
        </p:txBody>
      </p:sp>
      <p:sp>
        <p:nvSpPr>
          <p:cNvPr id="359" name="Google Shape;359;p61">
            <a:extLst>
              <a:ext uri="{C183D7F6-B498-43B3-948B-1728B52AA6E4}">
                <adec:decorative xmlns:adec="http://schemas.microsoft.com/office/drawing/2017/decorative" val="1"/>
              </a:ext>
            </a:extLst>
          </p:cNvPr>
          <p:cNvSpPr txBox="1"/>
          <p:nvPr/>
        </p:nvSpPr>
        <p:spPr>
          <a:xfrm rot="-5400000">
            <a:off x="11049000" y="5230001"/>
            <a:ext cx="1905000" cy="2286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900"/>
              <a:buFont typeface="Arial"/>
              <a:buNone/>
              <a:tabLst/>
              <a:defRPr/>
            </a:pPr>
            <a:r>
              <a:rPr kumimoji="0" lang="en-US" sz="900" b="0" i="0" u="none" strike="noStrike" kern="0" cap="none" spc="0" normalizeH="0" baseline="0" noProof="0" dirty="0">
                <a:ln>
                  <a:noFill/>
                </a:ln>
                <a:solidFill>
                  <a:srgbClr val="FFFFFF"/>
                </a:solidFill>
                <a:effectLst/>
                <a:uLnTx/>
                <a:uFillTx/>
                <a:latin typeface="Arial"/>
                <a:ea typeface="Arial"/>
                <a:cs typeface="Arial"/>
                <a:sym typeface="Arial"/>
              </a:rPr>
              <a:t>© UNICEF/PHOTO CREDIT</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 name="Date Placeholder 3">
            <a:extLst>
              <a:ext uri="{FF2B5EF4-FFF2-40B4-BE49-F238E27FC236}">
                <a16:creationId xmlns:a16="http://schemas.microsoft.com/office/drawing/2014/main" id="{EA2C9AEA-7FE2-4067-9A86-4B1299AB14E2}"/>
              </a:ext>
            </a:extLst>
          </p:cNvPr>
          <p:cNvSpPr>
            <a:spLocks noGrp="1"/>
          </p:cNvSpPr>
          <p:nvPr>
            <p:ph type="dt" sz="half" idx="10"/>
          </p:nvPr>
        </p:nvSpPr>
        <p:spPr>
          <a:xfrm>
            <a:off x="838200" y="6356350"/>
            <a:ext cx="2743200" cy="365125"/>
          </a:xfrm>
        </p:spPr>
        <p:txBody>
          <a:bodyPr/>
          <a:lstStyle/>
          <a:p>
            <a:fld id="{737677CE-4981-014C-9822-FAD170ACDB5A}" type="datetime1">
              <a:rPr lang="en-US" smtClean="0"/>
              <a:t>1/23/24</a:t>
            </a:fld>
            <a:endParaRPr lang="en-GB" dirty="0"/>
          </a:p>
        </p:txBody>
      </p:sp>
      <p:sp>
        <p:nvSpPr>
          <p:cNvPr id="4" name="Footer Placeholder 4">
            <a:extLst>
              <a:ext uri="{FF2B5EF4-FFF2-40B4-BE49-F238E27FC236}">
                <a16:creationId xmlns:a16="http://schemas.microsoft.com/office/drawing/2014/main" id="{429C44D0-24AC-FE83-DA4D-9600D74C0A23}"/>
              </a:ext>
            </a:extLst>
          </p:cNvPr>
          <p:cNvSpPr>
            <a:spLocks noGrp="1"/>
          </p:cNvSpPr>
          <p:nvPr>
            <p:ph type="ftr" sz="quarter" idx="11"/>
          </p:nvPr>
        </p:nvSpPr>
        <p:spPr>
          <a:xfrm>
            <a:off x="4038600" y="6356350"/>
            <a:ext cx="4114800" cy="365125"/>
          </a:xfrm>
        </p:spPr>
        <p:txBody>
          <a:bodyPr/>
          <a:lstStyle/>
          <a:p>
            <a:r>
              <a:rPr lang="en-GB" dirty="0"/>
              <a:t>DRG Working Group 6</a:t>
            </a:r>
          </a:p>
        </p:txBody>
      </p:sp>
      <p:sp>
        <p:nvSpPr>
          <p:cNvPr id="5" name="Slide Number Placeholder 5">
            <a:extLst>
              <a:ext uri="{FF2B5EF4-FFF2-40B4-BE49-F238E27FC236}">
                <a16:creationId xmlns:a16="http://schemas.microsoft.com/office/drawing/2014/main" id="{408A6718-28FB-4D73-95B5-E9834DA7D332}"/>
              </a:ext>
            </a:extLst>
          </p:cNvPr>
          <p:cNvSpPr>
            <a:spLocks noGrp="1"/>
          </p:cNvSpPr>
          <p:nvPr>
            <p:ph type="sldNum" sz="quarter" idx="12"/>
          </p:nvPr>
        </p:nvSpPr>
        <p:spPr>
          <a:xfrm>
            <a:off x="8610600" y="6356350"/>
            <a:ext cx="2743200" cy="365125"/>
          </a:xfrm>
        </p:spPr>
        <p:txBody>
          <a:bodyPr/>
          <a:lstStyle/>
          <a:p>
            <a:r>
              <a:rPr lang="en-GB" dirty="0"/>
              <a:t>Slide </a:t>
            </a:r>
            <a:fld id="{566D8EC2-00B7-4DEC-8348-941BB5C1523A}" type="slidenum">
              <a:rPr lang="en-GB" smtClean="0"/>
              <a:t>22</a:t>
            </a:fld>
            <a:endParaRPr lang="en-GB" dirty="0"/>
          </a:p>
        </p:txBody>
      </p:sp>
      <p:pic>
        <p:nvPicPr>
          <p:cNvPr id="9" name="Picture 8" descr="drg logo - three rounded triangles  intertwined in blue, purple and red representing UN, DPOs and Humanitarian actors as the three main partners in the Reference Group on inclusion of Persons with Disabilities in Humanitarian Action">
            <a:extLst>
              <a:ext uri="{FF2B5EF4-FFF2-40B4-BE49-F238E27FC236}">
                <a16:creationId xmlns:a16="http://schemas.microsoft.com/office/drawing/2014/main" id="{190CDADC-26A2-87AB-D42A-C085E12985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9153" y="136525"/>
            <a:ext cx="2246647" cy="1171882"/>
          </a:xfrm>
          <a:prstGeom prst="rect">
            <a:avLst/>
          </a:prstGeom>
        </p:spPr>
      </p:pic>
      <p:pic>
        <p:nvPicPr>
          <p:cNvPr id="6" name="Content Placeholder 6" descr="Front cover of the IASC guidelines  on inclusion of persons with disabilities in humanitarian action">
            <a:extLst>
              <a:ext uri="{FF2B5EF4-FFF2-40B4-BE49-F238E27FC236}">
                <a16:creationId xmlns:a16="http://schemas.microsoft.com/office/drawing/2014/main" id="{775CECBA-9F52-0DB4-8B12-7980DE1E307B}"/>
              </a:ext>
            </a:extLst>
          </p:cNvPr>
          <p:cNvPicPr>
            <a:picLocks noChangeAspect="1"/>
          </p:cNvPicPr>
          <p:nvPr/>
        </p:nvPicPr>
        <p:blipFill rotWithShape="1">
          <a:blip r:embed="rId4">
            <a:extLst>
              <a:ext uri="{28A0092B-C50C-407E-A947-70E740481C1C}">
                <a14:useLocalDpi xmlns:a14="http://schemas.microsoft.com/office/drawing/2010/main" val="0"/>
              </a:ext>
            </a:extLst>
          </a:blip>
          <a:srcRect b="23541"/>
          <a:stretch/>
        </p:blipFill>
        <p:spPr>
          <a:xfrm>
            <a:off x="422787" y="1993848"/>
            <a:ext cx="3615813" cy="3905582"/>
          </a:xfrm>
          <a:prstGeom prst="rect">
            <a:avLst/>
          </a:prstGeom>
        </p:spPr>
      </p:pic>
      <p:pic>
        <p:nvPicPr>
          <p:cNvPr id="10" name="Picture 9">
            <a:extLst>
              <a:ext uri="{FF2B5EF4-FFF2-40B4-BE49-F238E27FC236}">
                <a16:creationId xmlns:a16="http://schemas.microsoft.com/office/drawing/2014/main" id="{2E8BC97E-0E16-164C-A4A0-C510DFC387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10343672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9B5B7-5C30-4BEF-A708-53EAAE820E86}"/>
              </a:ext>
            </a:extLst>
          </p:cNvPr>
          <p:cNvSpPr>
            <a:spLocks noGrp="1"/>
          </p:cNvSpPr>
          <p:nvPr>
            <p:ph type="title"/>
          </p:nvPr>
        </p:nvSpPr>
        <p:spPr>
          <a:xfrm>
            <a:off x="399393" y="261499"/>
            <a:ext cx="8295526" cy="1325563"/>
          </a:xfrm>
        </p:spPr>
        <p:txBody>
          <a:bodyPr>
            <a:normAutofit/>
          </a:bodyPr>
          <a:lstStyle/>
          <a:p>
            <a:pPr marL="0" marR="0" algn="r">
              <a:lnSpc>
                <a:spcPct val="115000"/>
              </a:lnSpc>
              <a:spcBef>
                <a:spcPts val="0"/>
              </a:spcBef>
              <a:spcAft>
                <a:spcPts val="1000"/>
              </a:spcAft>
            </a:pPr>
            <a:r>
              <a:rPr lang="ar-LB" sz="3600" b="1" dirty="0">
                <a:effectLst/>
                <a:latin typeface="Calibri" panose="020F0502020204030204" pitchFamily="34" charset="0"/>
                <a:ea typeface="Calibri" panose="020F0502020204030204" pitchFamily="34" charset="0"/>
                <a:cs typeface="Arial" panose="020B0604020202020204" pitchFamily="34" charset="0"/>
              </a:rPr>
              <a:t>الفصل 3: </a:t>
            </a:r>
            <a:r>
              <a:rPr lang="ar-SA" sz="3600" b="1" dirty="0">
                <a:effectLst/>
                <a:latin typeface="Calibri" panose="020F0502020204030204" pitchFamily="34" charset="0"/>
                <a:ea typeface="Calibri" panose="020F0502020204030204" pitchFamily="34" charset="0"/>
                <a:cs typeface="Arial" panose="020B0604020202020204" pitchFamily="34" charset="0"/>
              </a:rPr>
              <a:t>الواجبات الأربعة الأكثر أهمية</a:t>
            </a:r>
            <a:endParaRPr lang="en-US" sz="36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3DFF68A5-1199-A68E-BF39-4664E2F83DE5}"/>
              </a:ext>
            </a:extLst>
          </p:cNvPr>
          <p:cNvSpPr>
            <a:spLocks noGrp="1"/>
          </p:cNvSpPr>
          <p:nvPr>
            <p:ph type="dt" sz="half" idx="10"/>
          </p:nvPr>
        </p:nvSpPr>
        <p:spPr/>
        <p:txBody>
          <a:bodyPr/>
          <a:lstStyle/>
          <a:p>
            <a:fld id="{65720DB6-E278-D548-A840-D7391B7AA1D4}" type="datetime1">
              <a:rPr lang="en-US" smtClean="0"/>
              <a:t>1/23/24</a:t>
            </a:fld>
            <a:endParaRPr lang="en-GB" dirty="0"/>
          </a:p>
        </p:txBody>
      </p:sp>
      <p:sp>
        <p:nvSpPr>
          <p:cNvPr id="5" name="Footer Placeholder 4">
            <a:extLst>
              <a:ext uri="{FF2B5EF4-FFF2-40B4-BE49-F238E27FC236}">
                <a16:creationId xmlns:a16="http://schemas.microsoft.com/office/drawing/2014/main" id="{115ECF3F-0239-3095-13EA-5A22B7AB9FDA}"/>
              </a:ext>
            </a:extLst>
          </p:cNvPr>
          <p:cNvSpPr>
            <a:spLocks noGrp="1"/>
          </p:cNvSpPr>
          <p:nvPr>
            <p:ph type="ftr" sz="quarter" idx="11"/>
          </p:nvPr>
        </p:nvSpPr>
        <p:spPr/>
        <p:txBody>
          <a:bodyPr/>
          <a:lstStyle/>
          <a:p>
            <a:r>
              <a:rPr lang="en-GB" dirty="0"/>
              <a:t>DRG Working Group 6</a:t>
            </a:r>
          </a:p>
        </p:txBody>
      </p:sp>
      <p:sp>
        <p:nvSpPr>
          <p:cNvPr id="6" name="Slide Number Placeholder 5">
            <a:extLst>
              <a:ext uri="{FF2B5EF4-FFF2-40B4-BE49-F238E27FC236}">
                <a16:creationId xmlns:a16="http://schemas.microsoft.com/office/drawing/2014/main" id="{41CDD1CA-BF78-5A56-2FFD-23A1F4DAA8B9}"/>
              </a:ext>
            </a:extLst>
          </p:cNvPr>
          <p:cNvSpPr>
            <a:spLocks noGrp="1"/>
          </p:cNvSpPr>
          <p:nvPr>
            <p:ph type="sldNum" sz="quarter" idx="12"/>
          </p:nvPr>
        </p:nvSpPr>
        <p:spPr/>
        <p:txBody>
          <a:bodyPr/>
          <a:lstStyle/>
          <a:p>
            <a:r>
              <a:rPr lang="en-GB" dirty="0"/>
              <a:t>Slide </a:t>
            </a:r>
            <a:fld id="{566D8EC2-00B7-4DEC-8348-941BB5C1523A}" type="slidenum">
              <a:rPr lang="en-GB" smtClean="0"/>
              <a:t>23</a:t>
            </a:fld>
            <a:endParaRPr lang="en-GB" dirty="0"/>
          </a:p>
        </p:txBody>
      </p:sp>
      <p:graphicFrame>
        <p:nvGraphicFramePr>
          <p:cNvPr id="11" name="Content Placeholder 3" descr="A graphic with a circle in the middle (4 Must Do Actions) pointing outwards to four other circles: &#10;Promote meaningful participation&#10;Remove barriers&#10;Empower persons with disabilities; support them to develop their capacities&#10;Disaggregate data for monitoring inclusion">
            <a:extLst>
              <a:ext uri="{FF2B5EF4-FFF2-40B4-BE49-F238E27FC236}">
                <a16:creationId xmlns:a16="http://schemas.microsoft.com/office/drawing/2014/main" id="{B5518C28-EC25-FCC1-D280-3805AEF9C7D3}"/>
              </a:ext>
            </a:extLst>
          </p:cNvPr>
          <p:cNvGraphicFramePr>
            <a:graphicFrameLocks/>
          </p:cNvGraphicFramePr>
          <p:nvPr>
            <p:extLst>
              <p:ext uri="{D42A27DB-BD31-4B8C-83A1-F6EECF244321}">
                <p14:modId xmlns:p14="http://schemas.microsoft.com/office/powerpoint/2010/main" val="2678629049"/>
              </p:ext>
            </p:extLst>
          </p:nvPr>
        </p:nvGraphicFramePr>
        <p:xfrm>
          <a:off x="580281" y="1575738"/>
          <a:ext cx="11351173" cy="50134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93597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9B5B7-5C30-4BEF-A708-53EAAE820E86}"/>
              </a:ext>
            </a:extLst>
          </p:cNvPr>
          <p:cNvSpPr>
            <a:spLocks noGrp="1"/>
          </p:cNvSpPr>
          <p:nvPr>
            <p:ph type="title"/>
          </p:nvPr>
        </p:nvSpPr>
        <p:spPr/>
        <p:txBody>
          <a:bodyPr>
            <a:normAutofit/>
          </a:bodyPr>
          <a:lstStyle/>
          <a:p>
            <a:pPr algn="r"/>
            <a:r>
              <a:rPr lang="ar-LB" sz="36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1 </a:t>
            </a:r>
            <a:r>
              <a:rPr lang="ar-SA" sz="36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 </a:t>
            </a:r>
            <a:r>
              <a:rPr lang="ar-LB" sz="36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الأفعال الأساسية للمشاركة ذات المغزى</a:t>
            </a:r>
            <a:br>
              <a:rPr lang="en-US" sz="1800" dirty="0">
                <a:solidFill>
                  <a:srgbClr val="7030A0"/>
                </a:solidFill>
                <a:effectLst/>
                <a:latin typeface="Calibri" panose="020F0502020204030204" pitchFamily="34" charset="0"/>
                <a:ea typeface="Calibri" panose="020F0502020204030204" pitchFamily="34" charset="0"/>
                <a:cs typeface="Arial" panose="020B0604020202020204" pitchFamily="34" charset="0"/>
              </a:rPr>
            </a:br>
            <a:endParaRPr lang="en-GB" b="1" dirty="0">
              <a:solidFill>
                <a:srgbClr val="7030A0"/>
              </a:solidFill>
              <a:latin typeface="Calibri" panose="020F0502020204030204" pitchFamily="34" charset="0"/>
              <a:cs typeface="Calibri" panose="020F0502020204030204" pitchFamily="34" charset="0"/>
            </a:endParaRPr>
          </a:p>
        </p:txBody>
      </p:sp>
      <p:sp>
        <p:nvSpPr>
          <p:cNvPr id="14" name="Content Placeholder 13">
            <a:extLst>
              <a:ext uri="{FF2B5EF4-FFF2-40B4-BE49-F238E27FC236}">
                <a16:creationId xmlns:a16="http://schemas.microsoft.com/office/drawing/2014/main" id="{394CF7C8-AD62-7255-A36E-B45BE5AC8104}"/>
              </a:ext>
            </a:extLst>
          </p:cNvPr>
          <p:cNvSpPr>
            <a:spLocks noGrp="1"/>
          </p:cNvSpPr>
          <p:nvPr>
            <p:ph idx="1"/>
          </p:nvPr>
        </p:nvSpPr>
        <p:spPr>
          <a:xfrm rot="10800000" flipV="1">
            <a:off x="702654" y="1961299"/>
            <a:ext cx="11255984" cy="3813859"/>
          </a:xfrm>
        </p:spPr>
        <p:txBody>
          <a:bodyPr>
            <a:normAutofit fontScale="92500" lnSpcReduction="10000"/>
          </a:bodyPr>
          <a:lstStyle/>
          <a:p>
            <a:pPr marL="0" marR="0" indent="0" algn="r">
              <a:lnSpc>
                <a:spcPct val="115000"/>
              </a:lnSpc>
              <a:spcBef>
                <a:spcPts val="0"/>
              </a:spcBef>
              <a:spcAft>
                <a:spcPts val="1000"/>
              </a:spcAft>
              <a:buNone/>
            </a:pPr>
            <a:r>
              <a:rPr lang="ar-LB" sz="1800" dirty="0">
                <a:effectLst/>
                <a:latin typeface="Calibri" panose="020F0502020204030204" pitchFamily="34" charset="0"/>
                <a:ea typeface="Calibri" panose="020F0502020204030204" pitchFamily="34" charset="0"/>
                <a:cs typeface="Arial" panose="020B0604020202020204" pitchFamily="34" charset="0"/>
              </a:rPr>
              <a:t>*</a:t>
            </a:r>
            <a:r>
              <a:rPr lang="ar-LB" dirty="0">
                <a:effectLst/>
                <a:latin typeface="Calibri" panose="020F0502020204030204" pitchFamily="34" charset="0"/>
                <a:ea typeface="Calibri" panose="020F0502020204030204" pitchFamily="34" charset="0"/>
                <a:cs typeface="Arial" panose="020B0604020202020204" pitchFamily="34" charset="0"/>
              </a:rPr>
              <a:t>على المؤسسات والعاملين الإنسانيين:</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indent="0" algn="r">
              <a:lnSpc>
                <a:spcPct val="115000"/>
              </a:lnSpc>
              <a:spcBef>
                <a:spcPts val="0"/>
              </a:spcBef>
              <a:spcAft>
                <a:spcPts val="1000"/>
              </a:spcAft>
              <a:buNone/>
            </a:pPr>
            <a:r>
              <a:rPr lang="ar-LB" dirty="0">
                <a:effectLst/>
                <a:latin typeface="Calibri" panose="020F0502020204030204" pitchFamily="34" charset="0"/>
                <a:ea typeface="Calibri" panose="020F0502020204030204" pitchFamily="34" charset="0"/>
                <a:cs typeface="Arial" panose="020B0604020202020204" pitchFamily="34" charset="0"/>
              </a:rPr>
              <a:t>*التحقق من مشاركة الأشخاص ذوي الإعاقة في جميع العمليات المتعلقة بالبرامج الإنسانية</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indent="0" algn="r">
              <a:lnSpc>
                <a:spcPct val="115000"/>
              </a:lnSpc>
              <a:spcBef>
                <a:spcPts val="0"/>
              </a:spcBef>
              <a:spcAft>
                <a:spcPts val="1000"/>
              </a:spcAft>
              <a:buNone/>
            </a:pPr>
            <a:r>
              <a:rPr lang="ar-LB" dirty="0">
                <a:effectLst/>
                <a:latin typeface="Calibri" panose="020F0502020204030204" pitchFamily="34" charset="0"/>
                <a:ea typeface="Calibri" panose="020F0502020204030204" pitchFamily="34" charset="0"/>
                <a:cs typeface="Arial" panose="020B0604020202020204" pitchFamily="34" charset="0"/>
              </a:rPr>
              <a:t>*تطويع الأشخاص ذوي الإعاقة للعمل كموظفين موظفي استقبال وفي المكاتب الأمامية ومنشطين اجتماعيين</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indent="0" algn="r">
              <a:lnSpc>
                <a:spcPct val="115000"/>
              </a:lnSpc>
              <a:spcBef>
                <a:spcPts val="0"/>
              </a:spcBef>
              <a:spcAft>
                <a:spcPts val="1000"/>
              </a:spcAft>
              <a:buNone/>
            </a:pPr>
            <a:r>
              <a:rPr lang="ar-LB" dirty="0">
                <a:effectLst/>
                <a:latin typeface="Calibri" panose="020F0502020204030204" pitchFamily="34" charset="0"/>
                <a:ea typeface="Calibri" panose="020F0502020204030204" pitchFamily="34" charset="0"/>
                <a:cs typeface="Arial" panose="020B0604020202020204" pitchFamily="34" charset="0"/>
              </a:rPr>
              <a:t>مقاربة جمعيات الأشخاص ذوي الإعاقة بهدف إشراكها والحصول على مساهم بما في ذلك ما يتعلق بطريقة إشراك جماعاتكم</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indent="0" algn="r">
              <a:lnSpc>
                <a:spcPct val="115000"/>
              </a:lnSpc>
              <a:spcBef>
                <a:spcPts val="0"/>
              </a:spcBef>
              <a:spcAft>
                <a:spcPts val="1000"/>
              </a:spcAft>
              <a:buNone/>
            </a:pPr>
            <a:r>
              <a:rPr lang="ar-LB" dirty="0">
                <a:effectLst/>
                <a:latin typeface="Calibri" panose="020F0502020204030204" pitchFamily="34" charset="0"/>
                <a:ea typeface="Calibri" panose="020F0502020204030204" pitchFamily="34" charset="0"/>
                <a:cs typeface="Arial" panose="020B0604020202020204" pitchFamily="34" charset="0"/>
              </a:rPr>
              <a:t> </a:t>
            </a:r>
            <a:endParaRPr lang="en-US" dirty="0">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sp>
        <p:nvSpPr>
          <p:cNvPr id="4" name="Date Placeholder 3">
            <a:extLst>
              <a:ext uri="{FF2B5EF4-FFF2-40B4-BE49-F238E27FC236}">
                <a16:creationId xmlns:a16="http://schemas.microsoft.com/office/drawing/2014/main" id="{3DFF68A5-1199-A68E-BF39-4664E2F83DE5}"/>
              </a:ext>
            </a:extLst>
          </p:cNvPr>
          <p:cNvSpPr>
            <a:spLocks noGrp="1"/>
          </p:cNvSpPr>
          <p:nvPr>
            <p:ph type="dt" sz="half" idx="10"/>
          </p:nvPr>
        </p:nvSpPr>
        <p:spPr/>
        <p:txBody>
          <a:bodyPr/>
          <a:lstStyle/>
          <a:p>
            <a:fld id="{6BD3B08C-64DB-0A4C-9F1E-11666325E63E}" type="datetime1">
              <a:rPr lang="en-US" smtClean="0"/>
              <a:t>1/23/24</a:t>
            </a:fld>
            <a:endParaRPr lang="en-GB" dirty="0"/>
          </a:p>
        </p:txBody>
      </p:sp>
      <p:sp>
        <p:nvSpPr>
          <p:cNvPr id="5" name="Footer Placeholder 4">
            <a:extLst>
              <a:ext uri="{FF2B5EF4-FFF2-40B4-BE49-F238E27FC236}">
                <a16:creationId xmlns:a16="http://schemas.microsoft.com/office/drawing/2014/main" id="{115ECF3F-0239-3095-13EA-5A22B7AB9FDA}"/>
              </a:ext>
            </a:extLst>
          </p:cNvPr>
          <p:cNvSpPr>
            <a:spLocks noGrp="1"/>
          </p:cNvSpPr>
          <p:nvPr>
            <p:ph type="ftr" sz="quarter" idx="11"/>
          </p:nvPr>
        </p:nvSpPr>
        <p:spPr/>
        <p:txBody>
          <a:bodyPr/>
          <a:lstStyle/>
          <a:p>
            <a:r>
              <a:rPr lang="en-GB" dirty="0"/>
              <a:t>DRG Working Group 6</a:t>
            </a:r>
          </a:p>
        </p:txBody>
      </p:sp>
      <p:sp>
        <p:nvSpPr>
          <p:cNvPr id="6" name="Slide Number Placeholder 5">
            <a:extLst>
              <a:ext uri="{FF2B5EF4-FFF2-40B4-BE49-F238E27FC236}">
                <a16:creationId xmlns:a16="http://schemas.microsoft.com/office/drawing/2014/main" id="{41CDD1CA-BF78-5A56-2FFD-23A1F4DAA8B9}"/>
              </a:ext>
            </a:extLst>
          </p:cNvPr>
          <p:cNvSpPr>
            <a:spLocks noGrp="1"/>
          </p:cNvSpPr>
          <p:nvPr>
            <p:ph type="sldNum" sz="quarter" idx="12"/>
          </p:nvPr>
        </p:nvSpPr>
        <p:spPr/>
        <p:txBody>
          <a:bodyPr/>
          <a:lstStyle/>
          <a:p>
            <a:r>
              <a:rPr lang="en-GB" dirty="0"/>
              <a:t>Slide </a:t>
            </a:r>
            <a:fld id="{566D8EC2-00B7-4DEC-8348-941BB5C1523A}" type="slidenum">
              <a:rPr lang="en-GB" smtClean="0"/>
              <a:t>24</a:t>
            </a:fld>
            <a:endParaRPr lang="en-GB" dirty="0"/>
          </a:p>
        </p:txBody>
      </p:sp>
      <p:pic>
        <p:nvPicPr>
          <p:cNvPr id="7" name="Picture 6">
            <a:extLst>
              <a:ext uri="{FF2B5EF4-FFF2-40B4-BE49-F238E27FC236}">
                <a16:creationId xmlns:a16="http://schemas.microsoft.com/office/drawing/2014/main" id="{6880B7E9-3DCB-8D4F-90DF-F732874006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39005571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9B5B7-5C30-4BEF-A708-53EAAE820E86}"/>
              </a:ext>
            </a:extLst>
          </p:cNvPr>
          <p:cNvSpPr>
            <a:spLocks noGrp="1"/>
          </p:cNvSpPr>
          <p:nvPr>
            <p:ph type="title"/>
          </p:nvPr>
        </p:nvSpPr>
        <p:spPr>
          <a:xfrm>
            <a:off x="468008" y="365125"/>
            <a:ext cx="8142592" cy="1325563"/>
          </a:xfrm>
        </p:spPr>
        <p:txBody>
          <a:bodyPr>
            <a:normAutofit/>
          </a:bodyPr>
          <a:lstStyle/>
          <a:p>
            <a:pPr algn="r"/>
            <a:r>
              <a:rPr lang="ar-LB" sz="32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2 </a:t>
            </a:r>
            <a:r>
              <a:rPr lang="ar-SA" sz="32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 </a:t>
            </a:r>
            <a:r>
              <a:rPr lang="ar-LB" sz="32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الأفعال الأساسية لإزالة الحواجز</a:t>
            </a:r>
            <a:br>
              <a:rPr lang="en-US" sz="1800" dirty="0">
                <a:solidFill>
                  <a:srgbClr val="7030A0"/>
                </a:solidFill>
                <a:effectLst/>
                <a:latin typeface="Calibri" panose="020F0502020204030204" pitchFamily="34" charset="0"/>
                <a:ea typeface="Calibri" panose="020F0502020204030204" pitchFamily="34" charset="0"/>
                <a:cs typeface="Arial" panose="020B0604020202020204" pitchFamily="34" charset="0"/>
              </a:rPr>
            </a:br>
            <a:endParaRPr lang="en-GB" b="1" dirty="0">
              <a:solidFill>
                <a:srgbClr val="7030A0"/>
              </a:solidFill>
              <a:latin typeface="Calibri" panose="020F0502020204030204" pitchFamily="34" charset="0"/>
              <a:cs typeface="Calibri" panose="020F0502020204030204" pitchFamily="34" charset="0"/>
            </a:endParaRPr>
          </a:p>
        </p:txBody>
      </p:sp>
      <p:sp>
        <p:nvSpPr>
          <p:cNvPr id="14" name="Content Placeholder 13">
            <a:extLst>
              <a:ext uri="{FF2B5EF4-FFF2-40B4-BE49-F238E27FC236}">
                <a16:creationId xmlns:a16="http://schemas.microsoft.com/office/drawing/2014/main" id="{394CF7C8-AD62-7255-A36E-B45BE5AC8104}"/>
              </a:ext>
            </a:extLst>
          </p:cNvPr>
          <p:cNvSpPr>
            <a:spLocks noGrp="1"/>
          </p:cNvSpPr>
          <p:nvPr>
            <p:ph idx="1"/>
          </p:nvPr>
        </p:nvSpPr>
        <p:spPr>
          <a:xfrm rot="10800000" flipV="1">
            <a:off x="468008" y="2116589"/>
            <a:ext cx="11255984" cy="3813859"/>
          </a:xfrm>
        </p:spPr>
        <p:txBody>
          <a:bodyPr>
            <a:normAutofit/>
          </a:bodyPr>
          <a:lstStyle/>
          <a:p>
            <a:pPr marL="0" marR="0" indent="0" algn="r">
              <a:lnSpc>
                <a:spcPct val="115000"/>
              </a:lnSpc>
              <a:spcBef>
                <a:spcPts val="0"/>
              </a:spcBef>
              <a:spcAft>
                <a:spcPts val="1000"/>
              </a:spcAft>
              <a:buNone/>
            </a:pPr>
            <a:r>
              <a:rPr lang="en-US" sz="1800" dirty="0">
                <a:effectLst/>
                <a:latin typeface="Calibri" panose="020F0502020204030204" pitchFamily="34" charset="0"/>
                <a:ea typeface="Calibri" panose="020F0502020204030204" pitchFamily="34" charset="0"/>
                <a:cs typeface="Arial" panose="020B0604020202020204" pitchFamily="34" charset="0"/>
              </a:rPr>
              <a:t>*</a:t>
            </a:r>
            <a:r>
              <a:rPr lang="ar-LB" sz="3600" dirty="0">
                <a:effectLst/>
                <a:latin typeface="Calibri" panose="020F0502020204030204" pitchFamily="34" charset="0"/>
                <a:ea typeface="Calibri" panose="020F0502020204030204" pitchFamily="34" charset="0"/>
                <a:cs typeface="Arial" panose="020B0604020202020204" pitchFamily="34" charset="0"/>
              </a:rPr>
              <a:t>*</a:t>
            </a:r>
            <a:r>
              <a:rPr lang="ar-LB" sz="3200" dirty="0">
                <a:effectLst/>
                <a:latin typeface="Calibri" panose="020F0502020204030204" pitchFamily="34" charset="0"/>
                <a:ea typeface="Calibri" panose="020F0502020204030204" pitchFamily="34" charset="0"/>
                <a:cs typeface="Arial" panose="020B0604020202020204" pitchFamily="34" charset="0"/>
              </a:rPr>
              <a:t>يتحمل العاملون/الفاعلون الإنسانيون مسؤولية:</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pPr marL="0" marR="0" indent="0" algn="r">
              <a:lnSpc>
                <a:spcPct val="115000"/>
              </a:lnSpc>
              <a:spcBef>
                <a:spcPts val="0"/>
              </a:spcBef>
              <a:spcAft>
                <a:spcPts val="1000"/>
              </a:spcAft>
              <a:buNone/>
            </a:pPr>
            <a:r>
              <a:rPr lang="ar-LB" sz="3200" dirty="0">
                <a:effectLst/>
                <a:latin typeface="Calibri" panose="020F0502020204030204" pitchFamily="34" charset="0"/>
                <a:ea typeface="Calibri" panose="020F0502020204030204" pitchFamily="34" charset="0"/>
                <a:cs typeface="Arial" panose="020B0604020202020204" pitchFamily="34" charset="0"/>
              </a:rPr>
              <a:t>*إزالة الحواجز والعوائق التي تمنع مشاركتكم في، أو قدرتكم على الوصول إلى البرامج والخدمات الإنسانية</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pPr marL="0" marR="0" indent="0" algn="r">
              <a:lnSpc>
                <a:spcPct val="115000"/>
              </a:lnSpc>
              <a:spcBef>
                <a:spcPts val="0"/>
              </a:spcBef>
              <a:spcAft>
                <a:spcPts val="1000"/>
              </a:spcAft>
              <a:buNone/>
            </a:pPr>
            <a:r>
              <a:rPr lang="ar-LB" sz="3200" dirty="0">
                <a:effectLst/>
                <a:latin typeface="Calibri" panose="020F0502020204030204" pitchFamily="34" charset="0"/>
                <a:ea typeface="Calibri" panose="020F0502020204030204" pitchFamily="34" charset="0"/>
                <a:cs typeface="Arial" panose="020B0604020202020204" pitchFamily="34" charset="0"/>
              </a:rPr>
              <a:t>*تحديد طرق لتشجيع مشاركتكم أو فرص الوصول إلى البرامج الإنسانية</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3DFF68A5-1199-A68E-BF39-4664E2F83DE5}"/>
              </a:ext>
            </a:extLst>
          </p:cNvPr>
          <p:cNvSpPr>
            <a:spLocks noGrp="1"/>
          </p:cNvSpPr>
          <p:nvPr>
            <p:ph type="dt" sz="half" idx="10"/>
          </p:nvPr>
        </p:nvSpPr>
        <p:spPr/>
        <p:txBody>
          <a:bodyPr/>
          <a:lstStyle/>
          <a:p>
            <a:fld id="{BB87E4C0-F2D6-734C-8402-1BB72755F8B3}" type="datetime1">
              <a:rPr lang="en-US" smtClean="0"/>
              <a:t>1/23/24</a:t>
            </a:fld>
            <a:endParaRPr lang="en-GB" dirty="0"/>
          </a:p>
        </p:txBody>
      </p:sp>
      <p:sp>
        <p:nvSpPr>
          <p:cNvPr id="5" name="Footer Placeholder 4">
            <a:extLst>
              <a:ext uri="{FF2B5EF4-FFF2-40B4-BE49-F238E27FC236}">
                <a16:creationId xmlns:a16="http://schemas.microsoft.com/office/drawing/2014/main" id="{115ECF3F-0239-3095-13EA-5A22B7AB9FDA}"/>
              </a:ext>
            </a:extLst>
          </p:cNvPr>
          <p:cNvSpPr>
            <a:spLocks noGrp="1"/>
          </p:cNvSpPr>
          <p:nvPr>
            <p:ph type="ftr" sz="quarter" idx="11"/>
          </p:nvPr>
        </p:nvSpPr>
        <p:spPr/>
        <p:txBody>
          <a:bodyPr/>
          <a:lstStyle/>
          <a:p>
            <a:r>
              <a:rPr lang="en-GB" dirty="0"/>
              <a:t>DRG Working Group 6</a:t>
            </a:r>
          </a:p>
        </p:txBody>
      </p:sp>
      <p:sp>
        <p:nvSpPr>
          <p:cNvPr id="6" name="Slide Number Placeholder 5">
            <a:extLst>
              <a:ext uri="{FF2B5EF4-FFF2-40B4-BE49-F238E27FC236}">
                <a16:creationId xmlns:a16="http://schemas.microsoft.com/office/drawing/2014/main" id="{41CDD1CA-BF78-5A56-2FFD-23A1F4DAA8B9}"/>
              </a:ext>
            </a:extLst>
          </p:cNvPr>
          <p:cNvSpPr>
            <a:spLocks noGrp="1"/>
          </p:cNvSpPr>
          <p:nvPr>
            <p:ph type="sldNum" sz="quarter" idx="12"/>
          </p:nvPr>
        </p:nvSpPr>
        <p:spPr/>
        <p:txBody>
          <a:bodyPr/>
          <a:lstStyle/>
          <a:p>
            <a:r>
              <a:rPr lang="en-GB" dirty="0"/>
              <a:t>Slide </a:t>
            </a:r>
            <a:fld id="{566D8EC2-00B7-4DEC-8348-941BB5C1523A}" type="slidenum">
              <a:rPr lang="en-GB" smtClean="0"/>
              <a:t>25</a:t>
            </a:fld>
            <a:endParaRPr lang="en-GB" dirty="0"/>
          </a:p>
        </p:txBody>
      </p:sp>
      <p:pic>
        <p:nvPicPr>
          <p:cNvPr id="7" name="Picture 6">
            <a:extLst>
              <a:ext uri="{FF2B5EF4-FFF2-40B4-BE49-F238E27FC236}">
                <a16:creationId xmlns:a16="http://schemas.microsoft.com/office/drawing/2014/main" id="{035D7B9C-767A-C149-AC32-143283B9A4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26638133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9B5B7-5C30-4BEF-A708-53EAAE820E86}"/>
              </a:ext>
            </a:extLst>
          </p:cNvPr>
          <p:cNvSpPr>
            <a:spLocks noGrp="1"/>
          </p:cNvSpPr>
          <p:nvPr>
            <p:ph type="title"/>
          </p:nvPr>
        </p:nvSpPr>
        <p:spPr>
          <a:xfrm>
            <a:off x="468008" y="365123"/>
            <a:ext cx="8665718" cy="1325563"/>
          </a:xfrm>
        </p:spPr>
        <p:txBody>
          <a:bodyPr>
            <a:normAutofit/>
          </a:bodyPr>
          <a:lstStyle/>
          <a:p>
            <a:pPr algn="r"/>
            <a:r>
              <a:rPr lang="ar-LB" sz="36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3. الأفعال الأساسية لتمكين الأشخاص ذوي الإعاقة</a:t>
            </a:r>
            <a:br>
              <a:rPr lang="en-US" sz="1800" dirty="0">
                <a:solidFill>
                  <a:srgbClr val="7030A0"/>
                </a:solidFill>
                <a:effectLst/>
                <a:latin typeface="Calibri" panose="020F0502020204030204" pitchFamily="34" charset="0"/>
                <a:ea typeface="Calibri" panose="020F0502020204030204" pitchFamily="34" charset="0"/>
                <a:cs typeface="Arial" panose="020B0604020202020204" pitchFamily="34" charset="0"/>
              </a:rPr>
            </a:br>
            <a:endParaRPr lang="en-GB" b="1" dirty="0">
              <a:solidFill>
                <a:srgbClr val="7030A0"/>
              </a:solidFill>
            </a:endParaRPr>
          </a:p>
        </p:txBody>
      </p:sp>
      <p:sp>
        <p:nvSpPr>
          <p:cNvPr id="14" name="Content Placeholder 13">
            <a:extLst>
              <a:ext uri="{FF2B5EF4-FFF2-40B4-BE49-F238E27FC236}">
                <a16:creationId xmlns:a16="http://schemas.microsoft.com/office/drawing/2014/main" id="{394CF7C8-AD62-7255-A36E-B45BE5AC8104}"/>
              </a:ext>
            </a:extLst>
          </p:cNvPr>
          <p:cNvSpPr>
            <a:spLocks noGrp="1"/>
          </p:cNvSpPr>
          <p:nvPr>
            <p:ph idx="1"/>
          </p:nvPr>
        </p:nvSpPr>
        <p:spPr>
          <a:xfrm rot="10800000" flipV="1">
            <a:off x="468008" y="2116589"/>
            <a:ext cx="11255984" cy="3813859"/>
          </a:xfrm>
        </p:spPr>
        <p:txBody>
          <a:bodyPr>
            <a:noAutofit/>
          </a:bodyPr>
          <a:lstStyle/>
          <a:p>
            <a:pPr marL="0" marR="0" indent="0" algn="r" rtl="1">
              <a:lnSpc>
                <a:spcPct val="115000"/>
              </a:lnSpc>
              <a:spcBef>
                <a:spcPts val="0"/>
              </a:spcBef>
              <a:spcAft>
                <a:spcPts val="1000"/>
              </a:spcAft>
              <a:buNone/>
            </a:pPr>
            <a:r>
              <a:rPr lang="ar-LB" sz="1800" dirty="0">
                <a:effectLst/>
                <a:latin typeface="Calibri" panose="020F0502020204030204" pitchFamily="34" charset="0"/>
                <a:ea typeface="Calibri" panose="020F0502020204030204" pitchFamily="34" charset="0"/>
                <a:cs typeface="Arial" panose="020B0604020202020204" pitchFamily="34" charset="0"/>
              </a:rPr>
              <a:t>*</a:t>
            </a:r>
            <a:r>
              <a:rPr lang="ar-LB" sz="3200" dirty="0">
                <a:effectLst/>
                <a:latin typeface="Calibri" panose="020F0502020204030204" pitchFamily="34" charset="0"/>
                <a:ea typeface="Calibri" panose="020F0502020204030204" pitchFamily="34" charset="0"/>
                <a:cs typeface="Arial" panose="020B0604020202020204" pitchFamily="34" charset="0"/>
              </a:rPr>
              <a:t>على المؤسسات والعاملين الإنسانيين:</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pPr marL="0" marR="0" indent="0" algn="r">
              <a:lnSpc>
                <a:spcPct val="115000"/>
              </a:lnSpc>
              <a:spcBef>
                <a:spcPts val="0"/>
              </a:spcBef>
              <a:spcAft>
                <a:spcPts val="1000"/>
              </a:spcAft>
              <a:buNone/>
            </a:pPr>
            <a:r>
              <a:rPr lang="ar-LB" sz="3200" dirty="0">
                <a:effectLst/>
                <a:latin typeface="Calibri" panose="020F0502020204030204" pitchFamily="34" charset="0"/>
                <a:ea typeface="Calibri" panose="020F0502020204030204" pitchFamily="34" charset="0"/>
                <a:cs typeface="Arial" panose="020B0604020202020204" pitchFamily="34" charset="0"/>
              </a:rPr>
              <a:t>*الاستثمار في تطوير قدرات الأشخاص ذوي الإعاقة وجمعياتهم/منظماتهم في العمل الإنساني كالمهارات الإعلامية والقيادية بحيث يمكن لهم المساهمة في والاستفادة من المعونة والحماية الإنسانيتين</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pPr marL="0" marR="0" indent="0" algn="r">
              <a:lnSpc>
                <a:spcPct val="115000"/>
              </a:lnSpc>
              <a:spcBef>
                <a:spcPts val="0"/>
              </a:spcBef>
              <a:spcAft>
                <a:spcPts val="1000"/>
              </a:spcAft>
              <a:buNone/>
            </a:pPr>
            <a:r>
              <a:rPr lang="ar-LB" sz="3200" dirty="0">
                <a:effectLst/>
                <a:latin typeface="Calibri" panose="020F0502020204030204" pitchFamily="34" charset="0"/>
                <a:ea typeface="Calibri" panose="020F0502020204030204" pitchFamily="34" charset="0"/>
                <a:cs typeface="Arial" panose="020B0604020202020204" pitchFamily="34" charset="0"/>
              </a:rPr>
              <a:t>*بناء قدرات العاملين الإنسانيين حتى يصبحوا دامجين للأشخاص ذوي الإعاقة وتقوية فهمهم لحقوق هؤلاء الأشخاص</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3DFF68A5-1199-A68E-BF39-4664E2F83DE5}"/>
              </a:ext>
            </a:extLst>
          </p:cNvPr>
          <p:cNvSpPr>
            <a:spLocks noGrp="1"/>
          </p:cNvSpPr>
          <p:nvPr>
            <p:ph type="dt" sz="half" idx="10"/>
          </p:nvPr>
        </p:nvSpPr>
        <p:spPr/>
        <p:txBody>
          <a:bodyPr/>
          <a:lstStyle/>
          <a:p>
            <a:fld id="{2A91F583-B022-0B4D-BA0A-9ABDA411271F}" type="datetime1">
              <a:rPr lang="en-US" smtClean="0"/>
              <a:t>1/23/24</a:t>
            </a:fld>
            <a:endParaRPr lang="en-GB" dirty="0"/>
          </a:p>
        </p:txBody>
      </p:sp>
      <p:sp>
        <p:nvSpPr>
          <p:cNvPr id="5" name="Footer Placeholder 4">
            <a:extLst>
              <a:ext uri="{FF2B5EF4-FFF2-40B4-BE49-F238E27FC236}">
                <a16:creationId xmlns:a16="http://schemas.microsoft.com/office/drawing/2014/main" id="{115ECF3F-0239-3095-13EA-5A22B7AB9FDA}"/>
              </a:ext>
            </a:extLst>
          </p:cNvPr>
          <p:cNvSpPr>
            <a:spLocks noGrp="1"/>
          </p:cNvSpPr>
          <p:nvPr>
            <p:ph type="ftr" sz="quarter" idx="11"/>
          </p:nvPr>
        </p:nvSpPr>
        <p:spPr/>
        <p:txBody>
          <a:bodyPr/>
          <a:lstStyle/>
          <a:p>
            <a:r>
              <a:rPr lang="en-GB" dirty="0"/>
              <a:t>DRG Working Group 6</a:t>
            </a:r>
          </a:p>
        </p:txBody>
      </p:sp>
      <p:sp>
        <p:nvSpPr>
          <p:cNvPr id="6" name="Slide Number Placeholder 5">
            <a:extLst>
              <a:ext uri="{FF2B5EF4-FFF2-40B4-BE49-F238E27FC236}">
                <a16:creationId xmlns:a16="http://schemas.microsoft.com/office/drawing/2014/main" id="{41CDD1CA-BF78-5A56-2FFD-23A1F4DAA8B9}"/>
              </a:ext>
            </a:extLst>
          </p:cNvPr>
          <p:cNvSpPr>
            <a:spLocks noGrp="1"/>
          </p:cNvSpPr>
          <p:nvPr>
            <p:ph type="sldNum" sz="quarter" idx="12"/>
          </p:nvPr>
        </p:nvSpPr>
        <p:spPr/>
        <p:txBody>
          <a:bodyPr/>
          <a:lstStyle/>
          <a:p>
            <a:r>
              <a:rPr lang="en-GB" dirty="0"/>
              <a:t>Slide </a:t>
            </a:r>
            <a:fld id="{566D8EC2-00B7-4DEC-8348-941BB5C1523A}" type="slidenum">
              <a:rPr lang="en-GB" smtClean="0"/>
              <a:t>26</a:t>
            </a:fld>
            <a:endParaRPr lang="en-GB" dirty="0"/>
          </a:p>
        </p:txBody>
      </p:sp>
      <p:pic>
        <p:nvPicPr>
          <p:cNvPr id="7" name="Picture 6">
            <a:extLst>
              <a:ext uri="{FF2B5EF4-FFF2-40B4-BE49-F238E27FC236}">
                <a16:creationId xmlns:a16="http://schemas.microsoft.com/office/drawing/2014/main" id="{002E289C-1843-7842-A7F3-4BBD9B7EF5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5250761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9B5B7-5C30-4BEF-A708-53EAAE820E86}"/>
              </a:ext>
            </a:extLst>
          </p:cNvPr>
          <p:cNvSpPr>
            <a:spLocks noGrp="1"/>
          </p:cNvSpPr>
          <p:nvPr>
            <p:ph type="title"/>
          </p:nvPr>
        </p:nvSpPr>
        <p:spPr>
          <a:xfrm>
            <a:off x="468008" y="365123"/>
            <a:ext cx="8665718" cy="1325563"/>
          </a:xfrm>
        </p:spPr>
        <p:txBody>
          <a:bodyPr>
            <a:normAutofit fontScale="90000"/>
          </a:bodyPr>
          <a:lstStyle/>
          <a:p>
            <a:pPr algn="r"/>
            <a:r>
              <a:rPr lang="ar-LB" sz="1800" dirty="0">
                <a:solidFill>
                  <a:srgbClr val="7030A0"/>
                </a:solidFill>
                <a:latin typeface="Calibri" panose="020F0502020204030204" pitchFamily="34" charset="0"/>
                <a:ea typeface="Calibri" panose="020F0502020204030204" pitchFamily="34" charset="0"/>
                <a:cs typeface="Arial" panose="020B0604020202020204" pitchFamily="34" charset="0"/>
              </a:rPr>
              <a:t> </a:t>
            </a:r>
            <a:r>
              <a:rPr lang="ar-LB" sz="36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4 </a:t>
            </a:r>
            <a:r>
              <a:rPr lang="ar-SA" sz="36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 </a:t>
            </a:r>
            <a:r>
              <a:rPr lang="ar-LB" sz="36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الأفعال الأساسية لتفصيل البيانات بهدف إدماج المراقبة</a:t>
            </a:r>
            <a:br>
              <a:rPr lang="en-US" sz="36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br>
            <a:endParaRPr lang="en-GB" sz="3600" b="1" dirty="0">
              <a:solidFill>
                <a:srgbClr val="7030A0"/>
              </a:solidFill>
              <a:latin typeface="Calibri" panose="020F0502020204030204" pitchFamily="34" charset="0"/>
              <a:cs typeface="Calibri" panose="020F0502020204030204" pitchFamily="34" charset="0"/>
            </a:endParaRPr>
          </a:p>
        </p:txBody>
      </p:sp>
      <p:sp>
        <p:nvSpPr>
          <p:cNvPr id="14" name="Content Placeholder 13">
            <a:extLst>
              <a:ext uri="{FF2B5EF4-FFF2-40B4-BE49-F238E27FC236}">
                <a16:creationId xmlns:a16="http://schemas.microsoft.com/office/drawing/2014/main" id="{394CF7C8-AD62-7255-A36E-B45BE5AC8104}"/>
              </a:ext>
            </a:extLst>
          </p:cNvPr>
          <p:cNvSpPr>
            <a:spLocks noGrp="1"/>
          </p:cNvSpPr>
          <p:nvPr>
            <p:ph idx="1"/>
          </p:nvPr>
        </p:nvSpPr>
        <p:spPr>
          <a:xfrm rot="10800000" flipV="1">
            <a:off x="468008" y="1903637"/>
            <a:ext cx="11255984" cy="4239762"/>
          </a:xfrm>
        </p:spPr>
        <p:txBody>
          <a:bodyPr>
            <a:normAutofit/>
          </a:bodyPr>
          <a:lstStyle/>
          <a:p>
            <a:pPr marL="0" marR="0" indent="0" algn="r">
              <a:lnSpc>
                <a:spcPct val="115000"/>
              </a:lnSpc>
              <a:spcBef>
                <a:spcPts val="0"/>
              </a:spcBef>
              <a:spcAft>
                <a:spcPts val="1000"/>
              </a:spcAft>
              <a:buNone/>
            </a:pPr>
            <a:r>
              <a:rPr lang="ar-LB" sz="2400" dirty="0">
                <a:effectLst/>
                <a:latin typeface="Calibri" panose="020F0502020204030204" pitchFamily="34" charset="0"/>
                <a:ea typeface="Calibri" panose="020F0502020204030204" pitchFamily="34" charset="0"/>
                <a:cs typeface="Arial" panose="020B0604020202020204" pitchFamily="34" charset="0"/>
              </a:rPr>
              <a:t>*بخصوص البيانات، يجدر بالمؤسسات والعاملين/الفاعلين الإنسانيين التفكير في ما يلي:</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indent="0" algn="r">
              <a:lnSpc>
                <a:spcPct val="115000"/>
              </a:lnSpc>
              <a:spcBef>
                <a:spcPts val="0"/>
              </a:spcBef>
              <a:spcAft>
                <a:spcPts val="1000"/>
              </a:spcAft>
              <a:buNone/>
            </a:pPr>
            <a:r>
              <a:rPr lang="ar-LB" sz="2400" dirty="0">
                <a:effectLst/>
                <a:latin typeface="Calibri" panose="020F0502020204030204" pitchFamily="34" charset="0"/>
                <a:ea typeface="Calibri" panose="020F0502020204030204" pitchFamily="34" charset="0"/>
                <a:cs typeface="Arial" panose="020B0604020202020204" pitchFamily="34" charset="0"/>
              </a:rPr>
              <a:t>*في حال عدم توافر بيانات عن مجتمعكم، يفترض بالمؤسسات والعاملين الإنسانيين الشراكة مع جمعيات/منظمات الأشخاص ذوي الإعاقة لجمع البيانات عن الجنس والعمر والإعاقة باستخدام مجموعة من الأدوات المختبرة في السياقات الإنسانية</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indent="0" algn="r">
              <a:lnSpc>
                <a:spcPct val="115000"/>
              </a:lnSpc>
              <a:spcBef>
                <a:spcPts val="0"/>
              </a:spcBef>
              <a:spcAft>
                <a:spcPts val="1000"/>
              </a:spcAft>
              <a:buNone/>
            </a:pPr>
            <a:r>
              <a:rPr lang="ar-LB" sz="2400" dirty="0">
                <a:effectLst/>
                <a:latin typeface="Calibri" panose="020F0502020204030204" pitchFamily="34" charset="0"/>
                <a:ea typeface="Calibri" panose="020F0502020204030204" pitchFamily="34" charset="0"/>
                <a:cs typeface="Arial" panose="020B0604020202020204" pitchFamily="34" charset="0"/>
              </a:rPr>
              <a:t>*استخدام البيانات عن الإعاقة لمراقبة إمكانية الوصول المتساوية وتصميم البرامج الدامجة وتخطيط تنفيذها</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indent="0" algn="r">
              <a:lnSpc>
                <a:spcPct val="115000"/>
              </a:lnSpc>
              <a:spcBef>
                <a:spcPts val="0"/>
              </a:spcBef>
              <a:spcAft>
                <a:spcPts val="1000"/>
              </a:spcAft>
              <a:buNone/>
            </a:pPr>
            <a:r>
              <a:rPr lang="ar-LB" sz="2400" dirty="0">
                <a:effectLst/>
                <a:latin typeface="Calibri" panose="020F0502020204030204" pitchFamily="34" charset="0"/>
                <a:ea typeface="Calibri" panose="020F0502020204030204" pitchFamily="34" charset="0"/>
                <a:cs typeface="Arial" panose="020B0604020202020204" pitchFamily="34" charset="0"/>
              </a:rPr>
              <a:t>*تفصيل البيانات حسب الجنس والعمر والإعاقة تسهيلا لتطوير المؤشرات المناسبة واستعمالها لمراقبة إدماج الأشخاص ذوي الإعاقة في جميع مراحل العمل الإنساني</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3DFF68A5-1199-A68E-BF39-4664E2F83DE5}"/>
              </a:ext>
            </a:extLst>
          </p:cNvPr>
          <p:cNvSpPr>
            <a:spLocks noGrp="1"/>
          </p:cNvSpPr>
          <p:nvPr>
            <p:ph type="dt" sz="half" idx="10"/>
          </p:nvPr>
        </p:nvSpPr>
        <p:spPr/>
        <p:txBody>
          <a:bodyPr/>
          <a:lstStyle/>
          <a:p>
            <a:fld id="{054D4C38-A9DA-734A-89AB-28F4C538CC67}" type="datetime1">
              <a:rPr lang="en-US" smtClean="0"/>
              <a:t>1/23/24</a:t>
            </a:fld>
            <a:endParaRPr lang="en-GB" dirty="0"/>
          </a:p>
        </p:txBody>
      </p:sp>
      <p:sp>
        <p:nvSpPr>
          <p:cNvPr id="5" name="Footer Placeholder 4">
            <a:extLst>
              <a:ext uri="{FF2B5EF4-FFF2-40B4-BE49-F238E27FC236}">
                <a16:creationId xmlns:a16="http://schemas.microsoft.com/office/drawing/2014/main" id="{115ECF3F-0239-3095-13EA-5A22B7AB9FDA}"/>
              </a:ext>
            </a:extLst>
          </p:cNvPr>
          <p:cNvSpPr>
            <a:spLocks noGrp="1"/>
          </p:cNvSpPr>
          <p:nvPr>
            <p:ph type="ftr" sz="quarter" idx="11"/>
          </p:nvPr>
        </p:nvSpPr>
        <p:spPr/>
        <p:txBody>
          <a:bodyPr/>
          <a:lstStyle/>
          <a:p>
            <a:r>
              <a:rPr lang="en-GB" dirty="0"/>
              <a:t>DRG Working Group 6</a:t>
            </a:r>
          </a:p>
        </p:txBody>
      </p:sp>
      <p:sp>
        <p:nvSpPr>
          <p:cNvPr id="6" name="Slide Number Placeholder 5">
            <a:extLst>
              <a:ext uri="{FF2B5EF4-FFF2-40B4-BE49-F238E27FC236}">
                <a16:creationId xmlns:a16="http://schemas.microsoft.com/office/drawing/2014/main" id="{41CDD1CA-BF78-5A56-2FFD-23A1F4DAA8B9}"/>
              </a:ext>
            </a:extLst>
          </p:cNvPr>
          <p:cNvSpPr>
            <a:spLocks noGrp="1"/>
          </p:cNvSpPr>
          <p:nvPr>
            <p:ph type="sldNum" sz="quarter" idx="12"/>
          </p:nvPr>
        </p:nvSpPr>
        <p:spPr/>
        <p:txBody>
          <a:bodyPr/>
          <a:lstStyle/>
          <a:p>
            <a:r>
              <a:rPr lang="en-GB" dirty="0"/>
              <a:t>Slide </a:t>
            </a:r>
            <a:fld id="{566D8EC2-00B7-4DEC-8348-941BB5C1523A}" type="slidenum">
              <a:rPr lang="en-GB" smtClean="0"/>
              <a:t>27</a:t>
            </a:fld>
            <a:endParaRPr lang="en-GB" dirty="0"/>
          </a:p>
        </p:txBody>
      </p:sp>
      <p:pic>
        <p:nvPicPr>
          <p:cNvPr id="7" name="Picture 6">
            <a:extLst>
              <a:ext uri="{FF2B5EF4-FFF2-40B4-BE49-F238E27FC236}">
                <a16:creationId xmlns:a16="http://schemas.microsoft.com/office/drawing/2014/main" id="{E03B7261-7F97-2A41-9EDC-9EBA21467A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5732920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551C76-B4EB-442E-A3C2-FF47BD3DD47A}"/>
              </a:ext>
            </a:extLst>
          </p:cNvPr>
          <p:cNvSpPr>
            <a:spLocks noGrp="1"/>
          </p:cNvSpPr>
          <p:nvPr>
            <p:ph type="title" idx="4294967295"/>
          </p:nvPr>
        </p:nvSpPr>
        <p:spPr>
          <a:xfrm>
            <a:off x="457918" y="247983"/>
            <a:ext cx="9154434" cy="835373"/>
          </a:xfrm>
        </p:spPr>
        <p:txBody>
          <a:bodyPr>
            <a:normAutofit/>
          </a:bodyPr>
          <a:lstStyle/>
          <a:p>
            <a:pPr marL="0" marR="0" algn="r">
              <a:lnSpc>
                <a:spcPct val="115000"/>
              </a:lnSpc>
              <a:spcBef>
                <a:spcPts val="0"/>
              </a:spcBef>
              <a:spcAft>
                <a:spcPts val="1000"/>
              </a:spcAft>
            </a:pPr>
            <a:r>
              <a:rPr lang="ar-LB" sz="28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عمل المجموعات - 2</a:t>
            </a:r>
            <a:endParaRPr lang="en-US" sz="28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9" name="Shape 79">
            <a:extLst>
              <a:ext uri="{FF2B5EF4-FFF2-40B4-BE49-F238E27FC236}">
                <a16:creationId xmlns:a16="http://schemas.microsoft.com/office/drawing/2014/main" id="{823F2F9C-9C02-46E5-AE07-5E23BA44D776}"/>
              </a:ext>
            </a:extLst>
          </p:cNvPr>
          <p:cNvSpPr/>
          <p:nvPr/>
        </p:nvSpPr>
        <p:spPr>
          <a:xfrm>
            <a:off x="5339274" y="1921828"/>
            <a:ext cx="6650906" cy="685124"/>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t">
            <a:spAutoFit/>
          </a:bodyPr>
          <a:lstStyle/>
          <a:p>
            <a:pPr marL="0" marR="0" algn="r" rtl="1">
              <a:lnSpc>
                <a:spcPct val="115000"/>
              </a:lnSpc>
              <a:spcBef>
                <a:spcPts val="0"/>
              </a:spcBef>
              <a:spcAft>
                <a:spcPts val="1000"/>
              </a:spcAft>
            </a:pPr>
            <a:r>
              <a:rPr lang="ar-LB" sz="1800" b="1" dirty="0">
                <a:solidFill>
                  <a:srgbClr val="0070C0"/>
                </a:solidFill>
                <a:effectLst/>
                <a:latin typeface="Calibri" panose="020F0502020204030204" pitchFamily="34" charset="0"/>
                <a:ea typeface="Calibri" panose="020F0502020204030204" pitchFamily="34" charset="0"/>
                <a:cs typeface="Arial" panose="020B0604020202020204" pitchFamily="34" charset="0"/>
              </a:rPr>
              <a:t>* </a:t>
            </a:r>
            <a:r>
              <a:rPr lang="ar-LB"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rPr>
              <a:t>في أربع مجموعات، يجب التفكير في أدواركم كجمعيات/منظمات للأشخاص ذوي الإعاقة:</a:t>
            </a: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B11A6F81-CE5A-49D0-B71D-9389A2D6E80D}"/>
              </a:ext>
            </a:extLst>
          </p:cNvPr>
          <p:cNvSpPr txBox="1"/>
          <p:nvPr/>
        </p:nvSpPr>
        <p:spPr>
          <a:xfrm>
            <a:off x="5339274" y="2614815"/>
            <a:ext cx="6650906" cy="28610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algn="r">
              <a:lnSpc>
                <a:spcPct val="115000"/>
              </a:lnSpc>
              <a:spcBef>
                <a:spcPts val="0"/>
              </a:spcBef>
              <a:spcAft>
                <a:spcPts val="1000"/>
              </a:spcAft>
            </a:pPr>
            <a:r>
              <a:rPr lang="ar-LB" sz="2400" dirty="0">
                <a:effectLst/>
                <a:latin typeface="Calibri" panose="020F0502020204030204" pitchFamily="34" charset="0"/>
                <a:ea typeface="Calibri" panose="020F0502020204030204" pitchFamily="34" charset="0"/>
                <a:cs typeface="Arial" panose="020B0604020202020204" pitchFamily="34" charset="0"/>
              </a:rPr>
              <a:t>*ما هي نقاط القوة التي تقدموها كجمعيات/منظمات الأشخاص ذوي الإعاقة لدعم العاملين/الفاعلين الإنسانيين؟</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2400" dirty="0">
                <a:effectLst/>
                <a:latin typeface="Calibri" panose="020F0502020204030204" pitchFamily="34" charset="0"/>
                <a:ea typeface="Calibri" panose="020F0502020204030204" pitchFamily="34" charset="0"/>
                <a:cs typeface="Arial" panose="020B0604020202020204" pitchFamily="34" charset="0"/>
              </a:rPr>
              <a:t>*التفكير في الطرق العملية التي يمكن لجمعيات/منظمات الأشخاص ذوي الإعاقة أن تساهم في جعل الأفعال الأربعة الواجب القيام بها واقعا؟</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2400" b="1" dirty="0">
                <a:solidFill>
                  <a:srgbClr val="D04638"/>
                </a:solidFill>
                <a:effectLst/>
                <a:latin typeface="Calibri" panose="020F0502020204030204" pitchFamily="34" charset="0"/>
                <a:ea typeface="Calibri" panose="020F0502020204030204" pitchFamily="34" charset="0"/>
                <a:cs typeface="Arial" panose="020B0604020202020204" pitchFamily="34" charset="0"/>
              </a:rPr>
              <a:t>*تسمية شخص لرفع تقرير عن مجموعتكم</a:t>
            </a:r>
            <a:r>
              <a:rPr lang="ar-LB" sz="1800" b="1" dirty="0">
                <a:solidFill>
                  <a:srgbClr val="D04638"/>
                </a:solidFill>
                <a:effectLst/>
                <a:latin typeface="Calibri" panose="020F0502020204030204" pitchFamily="34" charset="0"/>
                <a:ea typeface="Calibri" panose="020F0502020204030204" pitchFamily="34" charset="0"/>
                <a:cs typeface="Arial" panose="020B0604020202020204" pitchFamily="34" charset="0"/>
              </a:rPr>
              <a:t>.</a:t>
            </a:r>
            <a:endParaRPr lang="en-US" sz="1800" b="1" dirty="0">
              <a:solidFill>
                <a:srgbClr val="D04638"/>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2" name="Picture 1" descr="drg logo - three rounded triangles  intertwined in blue, purple and red representing UN, DPOs and Humanitarian actors as the three main partners in the Reference Group on inclusion of Persons with Disabilities in Humanitarian Action">
            <a:extLst>
              <a:ext uri="{FF2B5EF4-FFF2-40B4-BE49-F238E27FC236}">
                <a16:creationId xmlns:a16="http://schemas.microsoft.com/office/drawing/2014/main" id="{12F4BB75-0E43-F0F0-69C2-2E5A830162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3533" y="161485"/>
            <a:ext cx="2246647" cy="1171882"/>
          </a:xfrm>
          <a:prstGeom prst="rect">
            <a:avLst/>
          </a:prstGeom>
        </p:spPr>
      </p:pic>
      <p:sp>
        <p:nvSpPr>
          <p:cNvPr id="12" name="TextBox 11">
            <a:extLst>
              <a:ext uri="{FF2B5EF4-FFF2-40B4-BE49-F238E27FC236}">
                <a16:creationId xmlns:a16="http://schemas.microsoft.com/office/drawing/2014/main" id="{AB3DB747-85C2-E29C-9CA9-11D63201D1D3}"/>
              </a:ext>
            </a:extLst>
          </p:cNvPr>
          <p:cNvSpPr txBox="1"/>
          <p:nvPr/>
        </p:nvSpPr>
        <p:spPr>
          <a:xfrm>
            <a:off x="457917" y="1083356"/>
            <a:ext cx="9285616" cy="555986"/>
          </a:xfrm>
          <a:prstGeom prst="rect">
            <a:avLst/>
          </a:prstGeom>
          <a:noFill/>
        </p:spPr>
        <p:txBody>
          <a:bodyPr wrap="square">
            <a:spAutoFit/>
          </a:bodyPr>
          <a:lstStyle/>
          <a:p>
            <a:pPr marL="0" marR="0" algn="r">
              <a:lnSpc>
                <a:spcPct val="115000"/>
              </a:lnSpc>
              <a:spcBef>
                <a:spcPts val="0"/>
              </a:spcBef>
              <a:spcAft>
                <a:spcPts val="1000"/>
              </a:spcAft>
            </a:pPr>
            <a:r>
              <a:rPr lang="ar-SA" sz="2800" b="1" dirty="0">
                <a:solidFill>
                  <a:srgbClr val="C00000"/>
                </a:solidFill>
                <a:effectLst/>
                <a:latin typeface="Calibri" panose="020F0502020204030204" pitchFamily="34" charset="0"/>
                <a:ea typeface="Calibri" panose="020F0502020204030204" pitchFamily="34" charset="0"/>
                <a:cs typeface="Arial" panose="020B0604020202020204" pitchFamily="34" charset="0"/>
              </a:rPr>
              <a:t>الواجبات</a:t>
            </a:r>
            <a:r>
              <a:rPr lang="ar-LB" sz="2800" b="1" dirty="0">
                <a:solidFill>
                  <a:srgbClr val="C00000"/>
                </a:solidFill>
                <a:effectLst/>
                <a:latin typeface="Calibri" panose="020F0502020204030204" pitchFamily="34" charset="0"/>
                <a:ea typeface="Calibri" panose="020F0502020204030204" pitchFamily="34" charset="0"/>
                <a:cs typeface="Arial" panose="020B0604020202020204" pitchFamily="34" charset="0"/>
              </a:rPr>
              <a:t> الأربعة ال</a:t>
            </a:r>
            <a:r>
              <a:rPr lang="ar-SA" sz="2800" b="1" dirty="0">
                <a:solidFill>
                  <a:srgbClr val="C00000"/>
                </a:solidFill>
                <a:effectLst/>
                <a:latin typeface="Calibri" panose="020F0502020204030204" pitchFamily="34" charset="0"/>
                <a:ea typeface="Calibri" panose="020F0502020204030204" pitchFamily="34" charset="0"/>
                <a:cs typeface="Arial" panose="020B0604020202020204" pitchFamily="34" charset="0"/>
              </a:rPr>
              <a:t>أكثر أهمية</a:t>
            </a:r>
            <a:endParaRPr lang="en-US" sz="28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13" name="Picture Placeholder 5" descr="An image of lots of different people sitting around the table talking to  each other - with a light bulb in a though cloud in the middle which they are all contributing to.">
            <a:extLst>
              <a:ext uri="{FF2B5EF4-FFF2-40B4-BE49-F238E27FC236}">
                <a16:creationId xmlns:a16="http://schemas.microsoft.com/office/drawing/2014/main" id="{6A9B17CA-7389-D140-D6AD-081FC8390593}"/>
              </a:ext>
            </a:extLst>
          </p:cNvPr>
          <p:cNvPicPr>
            <a:picLocks noChangeAspect="1"/>
          </p:cNvPicPr>
          <p:nvPr/>
        </p:nvPicPr>
        <p:blipFill rotWithShape="1">
          <a:blip r:embed="rId4">
            <a:extLst>
              <a:ext uri="{28A0092B-C50C-407E-A947-70E740481C1C}">
                <a14:useLocalDpi xmlns:a14="http://schemas.microsoft.com/office/drawing/2010/main" val="0"/>
              </a:ext>
            </a:extLst>
          </a:blip>
          <a:srcRect l="-396" t="-1"/>
          <a:stretch/>
        </p:blipFill>
        <p:spPr>
          <a:xfrm>
            <a:off x="107071" y="2559032"/>
            <a:ext cx="4737557" cy="4098152"/>
          </a:xfrm>
          <a:prstGeom prst="rect">
            <a:avLst/>
          </a:prstGeom>
          <a:noFill/>
        </p:spPr>
      </p:pic>
      <p:sp>
        <p:nvSpPr>
          <p:cNvPr id="17" name="Footer Placeholder 4">
            <a:extLst>
              <a:ext uri="{FF2B5EF4-FFF2-40B4-BE49-F238E27FC236}">
                <a16:creationId xmlns:a16="http://schemas.microsoft.com/office/drawing/2014/main" id="{46C26DA7-8945-41B8-3FC6-1AE68D44F7EC}"/>
              </a:ext>
            </a:extLst>
          </p:cNvPr>
          <p:cNvSpPr txBox="1">
            <a:spLocks/>
          </p:cNvSpPr>
          <p:nvPr/>
        </p:nvSpPr>
        <p:spPr>
          <a:xfrm>
            <a:off x="4512710" y="6416345"/>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tx1">
                    <a:lumMod val="50000"/>
                    <a:lumOff val="50000"/>
                  </a:schemeClr>
                </a:solidFill>
              </a:rPr>
              <a:t>DRG Working Group 6</a:t>
            </a:r>
          </a:p>
        </p:txBody>
      </p:sp>
      <p:sp>
        <p:nvSpPr>
          <p:cNvPr id="18" name="Slide Number Placeholder 5">
            <a:extLst>
              <a:ext uri="{FF2B5EF4-FFF2-40B4-BE49-F238E27FC236}">
                <a16:creationId xmlns:a16="http://schemas.microsoft.com/office/drawing/2014/main" id="{E130AEBE-44AF-0947-C17E-3B74F7DF941F}"/>
              </a:ext>
            </a:extLst>
          </p:cNvPr>
          <p:cNvSpPr txBox="1">
            <a:spLocks/>
          </p:cNvSpPr>
          <p:nvPr/>
        </p:nvSpPr>
        <p:spPr>
          <a:xfrm>
            <a:off x="8757837" y="64163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200" dirty="0">
                <a:solidFill>
                  <a:schemeClr val="tx1">
                    <a:lumMod val="50000"/>
                    <a:lumOff val="50000"/>
                  </a:schemeClr>
                </a:solidFill>
              </a:rPr>
              <a:t>Slide </a:t>
            </a:r>
            <a:fld id="{566D8EC2-00B7-4DEC-8348-941BB5C1523A}" type="slidenum">
              <a:rPr lang="en-GB" sz="1200" smtClean="0">
                <a:solidFill>
                  <a:schemeClr val="tx1">
                    <a:lumMod val="50000"/>
                    <a:lumOff val="50000"/>
                  </a:schemeClr>
                </a:solidFill>
              </a:rPr>
              <a:pPr algn="r"/>
              <a:t>28</a:t>
            </a:fld>
            <a:endParaRPr lang="en-GB" sz="1200" dirty="0">
              <a:solidFill>
                <a:schemeClr val="tx1">
                  <a:lumMod val="50000"/>
                  <a:lumOff val="50000"/>
                </a:schemeClr>
              </a:solidFill>
            </a:endParaRPr>
          </a:p>
        </p:txBody>
      </p:sp>
      <p:pic>
        <p:nvPicPr>
          <p:cNvPr id="10" name="Picture 9">
            <a:extLst>
              <a:ext uri="{FF2B5EF4-FFF2-40B4-BE49-F238E27FC236}">
                <a16:creationId xmlns:a16="http://schemas.microsoft.com/office/drawing/2014/main" id="{5E03F20F-2160-6C43-BA52-54D1837A0A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09837" y="5496655"/>
            <a:ext cx="6096000" cy="635000"/>
          </a:xfrm>
          <a:prstGeom prst="rect">
            <a:avLst/>
          </a:prstGeom>
        </p:spPr>
      </p:pic>
    </p:spTree>
    <p:extLst>
      <p:ext uri="{BB962C8B-B14F-4D97-AF65-F5344CB8AC3E}">
        <p14:creationId xmlns:p14="http://schemas.microsoft.com/office/powerpoint/2010/main" val="14709944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7FB5F4E-B3FA-4DBF-AF46-7F4652603E44}"/>
              </a:ext>
            </a:extLst>
          </p:cNvPr>
          <p:cNvSpPr>
            <a:spLocks noGrp="1"/>
          </p:cNvSpPr>
          <p:nvPr>
            <p:ph type="title"/>
          </p:nvPr>
        </p:nvSpPr>
        <p:spPr>
          <a:xfrm>
            <a:off x="190440" y="421349"/>
            <a:ext cx="9001686" cy="1325563"/>
          </a:xfrm>
        </p:spPr>
        <p:txBody>
          <a:bodyPr>
            <a:noAutofit/>
          </a:bodyPr>
          <a:lstStyle/>
          <a:p>
            <a:pPr marL="0" marR="0" algn="r">
              <a:lnSpc>
                <a:spcPct val="115000"/>
              </a:lnSpc>
              <a:spcBef>
                <a:spcPts val="0"/>
              </a:spcBef>
              <a:spcAft>
                <a:spcPts val="1000"/>
              </a:spcAft>
            </a:pPr>
            <a:r>
              <a:rPr lang="ar-LB" sz="32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الواجب المنزلي: اكتشاف واقع التعاون الإنساني في بلادك</a:t>
            </a:r>
            <a:endParaRPr lang="en-US" sz="32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2050" name="BA59AF0D-EC83-4E80-90A1-9F0B1CFB74CC">
            <a:extLst>
              <a:ext uri="{FF2B5EF4-FFF2-40B4-BE49-F238E27FC236}">
                <a16:creationId xmlns:a16="http://schemas.microsoft.com/office/drawing/2014/main" id="{1DA35A20-E085-419F-8205-AE207825470F}"/>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20040" y="1746912"/>
            <a:ext cx="11496821" cy="23188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59285826-E78C-47FA-9A11-9896226359E4}"/>
              </a:ext>
            </a:extLst>
          </p:cNvPr>
          <p:cNvSpPr txBox="1"/>
          <p:nvPr/>
        </p:nvSpPr>
        <p:spPr>
          <a:xfrm>
            <a:off x="320040" y="1964389"/>
            <a:ext cx="11496821" cy="3539430"/>
          </a:xfrm>
          <a:prstGeom prst="rect">
            <a:avLst/>
          </a:prstGeom>
          <a:noFill/>
        </p:spPr>
        <p:txBody>
          <a:bodyPr wrap="square">
            <a:spAutoFit/>
          </a:bodyPr>
          <a:lstStyle/>
          <a:p>
            <a:pPr algn="r"/>
            <a:r>
              <a:rPr lang="ar-LB" sz="2800" dirty="0"/>
              <a:t>الواجب المنزلي: اكتشاف واقع التعاون الإنساني في بلادك</a:t>
            </a:r>
            <a:endParaRPr lang="en-US" sz="2800" dirty="0"/>
          </a:p>
          <a:p>
            <a:pPr algn="r"/>
            <a:r>
              <a:rPr lang="ar-LB" sz="2800" dirty="0"/>
              <a:t>*ما هي الوكالات الرئيسية، والفاعلون العاملون في الأنشطة الإنسانية أو الاستعداد لحالات الطوارئ في بلادك؟</a:t>
            </a:r>
            <a:endParaRPr lang="en-US" sz="2800" dirty="0"/>
          </a:p>
          <a:p>
            <a:pPr algn="r"/>
            <a:r>
              <a:rPr lang="ar-LB" sz="2800" dirty="0"/>
              <a:t>*هل ثمة أزمة ناشبة حاليا؟ إذا كان الأمر كذلك:</a:t>
            </a:r>
            <a:endParaRPr lang="en-US" sz="2800" dirty="0"/>
          </a:p>
          <a:p>
            <a:pPr algn="r"/>
            <a:r>
              <a:rPr lang="ar-LB" sz="2800" dirty="0"/>
              <a:t>*هل العناقيد / المجموعات العنقودية مفعلة؟</a:t>
            </a:r>
            <a:endParaRPr lang="en-US" sz="2800" dirty="0"/>
          </a:p>
          <a:p>
            <a:pPr algn="r"/>
            <a:r>
              <a:rPr lang="ar-LB" sz="2800" dirty="0"/>
              <a:t>*هل ثمة نقطة محورية (مسؤول اتصال) للعمر والإعاقة؟</a:t>
            </a:r>
            <a:endParaRPr lang="en-US" sz="2800" dirty="0"/>
          </a:p>
          <a:p>
            <a:pPr algn="r"/>
            <a:r>
              <a:rPr lang="ar-LB" sz="2800" dirty="0"/>
              <a:t>*إذا لم تكن ثمة أزمة ناشبة حاضرا، ما هي التدابير والإجراءات المعتمدة استعدادا لحالات الطوارئ؟</a:t>
            </a:r>
            <a:endParaRPr lang="en-US" sz="2800" dirty="0"/>
          </a:p>
          <a:p>
            <a:pPr algn="r"/>
            <a:r>
              <a:rPr lang="ar-LB" sz="2800" dirty="0"/>
              <a:t>*هل من قوانين أو سياسات توجيهات وطنية بشأن ما ينبغي عمله إذا سجلت حالة طوارئ؟</a:t>
            </a:r>
            <a:endParaRPr lang="en-US" sz="2800" dirty="0"/>
          </a:p>
        </p:txBody>
      </p:sp>
      <p:sp>
        <p:nvSpPr>
          <p:cNvPr id="8" name="Date Placeholder 7">
            <a:extLst>
              <a:ext uri="{FF2B5EF4-FFF2-40B4-BE49-F238E27FC236}">
                <a16:creationId xmlns:a16="http://schemas.microsoft.com/office/drawing/2014/main" id="{2B842159-0120-4A23-AB1B-84C01CDFC8C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908C5A-807E-2049-A9F7-851D4844979A}"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1/23/24</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Footer Placeholder 8">
            <a:extLst>
              <a:ext uri="{FF2B5EF4-FFF2-40B4-BE49-F238E27FC236}">
                <a16:creationId xmlns:a16="http://schemas.microsoft.com/office/drawing/2014/main" id="{1F10AB94-DBEF-4B82-BCC0-95DBB752366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DRG Working Group 6</a:t>
            </a:r>
          </a:p>
        </p:txBody>
      </p:sp>
      <p:sp>
        <p:nvSpPr>
          <p:cNvPr id="10" name="Slide Number Placeholder 9">
            <a:extLst>
              <a:ext uri="{FF2B5EF4-FFF2-40B4-BE49-F238E27FC236}">
                <a16:creationId xmlns:a16="http://schemas.microsoft.com/office/drawing/2014/main" id="{9AC3793D-192C-4F4D-8D74-EF5DD8568B5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dirty="0"/>
              <a:t>Slide </a:t>
            </a:r>
            <a:fld id="{566D8EC2-00B7-4DEC-8348-941BB5C1523A}"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18D63518-ECE7-4745-A57B-65DAA3DBDE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2974595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 calcmode="lin" valueType="num">
                                      <p:cBhvr additive="base">
                                        <p:cTn id="13"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 calcmode="lin" valueType="num">
                                      <p:cBhvr additive="base">
                                        <p:cTn id="19"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anim calcmode="lin" valueType="num">
                                      <p:cBhvr additive="base">
                                        <p:cTn id="25"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xEl>
                                              <p:pRg st="4" end="4"/>
                                            </p:txEl>
                                          </p:spTgt>
                                        </p:tgtEl>
                                        <p:attrNameLst>
                                          <p:attrName>style.visibility</p:attrName>
                                        </p:attrNameLst>
                                      </p:cBhvr>
                                      <p:to>
                                        <p:strVal val="visible"/>
                                      </p:to>
                                    </p:set>
                                    <p:anim calcmode="lin" valueType="num">
                                      <p:cBhvr additive="base">
                                        <p:cTn id="31"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xEl>
                                              <p:pRg st="5" end="5"/>
                                            </p:txEl>
                                          </p:spTgt>
                                        </p:tgtEl>
                                        <p:attrNameLst>
                                          <p:attrName>style.visibility</p:attrName>
                                        </p:attrNameLst>
                                      </p:cBhvr>
                                      <p:to>
                                        <p:strVal val="visible"/>
                                      </p:to>
                                    </p:set>
                                    <p:anim calcmode="lin" valueType="num">
                                      <p:cBhvr additive="base">
                                        <p:cTn id="37"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
                                            <p:txEl>
                                              <p:pRg st="6" end="6"/>
                                            </p:txEl>
                                          </p:spTgt>
                                        </p:tgtEl>
                                        <p:attrNameLst>
                                          <p:attrName>style.visibility</p:attrName>
                                        </p:attrNameLst>
                                      </p:cBhvr>
                                      <p:to>
                                        <p:strVal val="visible"/>
                                      </p:to>
                                    </p:set>
                                    <p:anim calcmode="lin" valueType="num">
                                      <p:cBhvr additive="base">
                                        <p:cTn id="4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4F88FA5-D9BC-7894-D1B3-E2E7AF704833}"/>
              </a:ext>
            </a:extLst>
          </p:cNvPr>
          <p:cNvSpPr>
            <a:spLocks noGrp="1"/>
          </p:cNvSpPr>
          <p:nvPr>
            <p:ph type="title"/>
          </p:nvPr>
        </p:nvSpPr>
        <p:spPr>
          <a:xfrm>
            <a:off x="838200" y="365125"/>
            <a:ext cx="8295526" cy="1325563"/>
          </a:xfrm>
        </p:spPr>
        <p:txBody>
          <a:bodyPr>
            <a:normAutofit/>
          </a:bodyPr>
          <a:lstStyle/>
          <a:p>
            <a:pPr marL="0" marR="0" algn="r">
              <a:lnSpc>
                <a:spcPct val="115000"/>
              </a:lnSpc>
              <a:spcBef>
                <a:spcPts val="0"/>
              </a:spcBef>
              <a:spcAft>
                <a:spcPts val="1000"/>
              </a:spcAft>
            </a:pPr>
            <a:r>
              <a:rPr lang="ar-LB" sz="3200" b="1" dirty="0">
                <a:effectLst/>
                <a:latin typeface="Calibri" panose="020F0502020204030204" pitchFamily="34" charset="0"/>
                <a:ea typeface="Calibri" panose="020F0502020204030204" pitchFamily="34" charset="0"/>
                <a:cs typeface="Arial" panose="020B0604020202020204" pitchFamily="34" charset="0"/>
              </a:rPr>
              <a:t>الجلسة الأولى: الأهداف</a:t>
            </a:r>
            <a:endParaRPr lang="en-US" sz="32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Date Placeholder 4">
            <a:extLst>
              <a:ext uri="{FF2B5EF4-FFF2-40B4-BE49-F238E27FC236}">
                <a16:creationId xmlns:a16="http://schemas.microsoft.com/office/drawing/2014/main" id="{0B0862EF-E05C-8892-BB95-160B92B2046C}"/>
              </a:ext>
            </a:extLst>
          </p:cNvPr>
          <p:cNvSpPr>
            <a:spLocks noGrp="1"/>
          </p:cNvSpPr>
          <p:nvPr>
            <p:ph type="dt" sz="half" idx="10"/>
          </p:nvPr>
        </p:nvSpPr>
        <p:spPr/>
        <p:txBody>
          <a:bodyPr/>
          <a:lstStyle/>
          <a:p>
            <a:fld id="{9F8F9AE0-B9AC-B945-B15D-3530C1443D6E}" type="datetime1">
              <a:rPr lang="en-US" smtClean="0"/>
              <a:t>1/23/24</a:t>
            </a:fld>
            <a:endParaRPr lang="en-GB" dirty="0"/>
          </a:p>
        </p:txBody>
      </p:sp>
      <p:sp>
        <p:nvSpPr>
          <p:cNvPr id="6" name="Footer Placeholder 5">
            <a:extLst>
              <a:ext uri="{FF2B5EF4-FFF2-40B4-BE49-F238E27FC236}">
                <a16:creationId xmlns:a16="http://schemas.microsoft.com/office/drawing/2014/main" id="{2279F638-FAA1-27A2-63CC-BF1EC612F758}"/>
              </a:ext>
            </a:extLst>
          </p:cNvPr>
          <p:cNvSpPr>
            <a:spLocks noGrp="1"/>
          </p:cNvSpPr>
          <p:nvPr>
            <p:ph type="ftr" sz="quarter" idx="11"/>
          </p:nvPr>
        </p:nvSpPr>
        <p:spPr/>
        <p:txBody>
          <a:bodyPr/>
          <a:lstStyle/>
          <a:p>
            <a:r>
              <a:rPr lang="en-GB" dirty="0"/>
              <a:t>DRG Working Group 6</a:t>
            </a:r>
          </a:p>
        </p:txBody>
      </p:sp>
      <p:sp>
        <p:nvSpPr>
          <p:cNvPr id="7" name="Slide Number Placeholder 6">
            <a:extLst>
              <a:ext uri="{FF2B5EF4-FFF2-40B4-BE49-F238E27FC236}">
                <a16:creationId xmlns:a16="http://schemas.microsoft.com/office/drawing/2014/main" id="{D28C643C-1200-1A22-99CD-F4AD098C1751}"/>
              </a:ext>
            </a:extLst>
          </p:cNvPr>
          <p:cNvSpPr>
            <a:spLocks noGrp="1"/>
          </p:cNvSpPr>
          <p:nvPr>
            <p:ph type="sldNum" sz="quarter" idx="12"/>
          </p:nvPr>
        </p:nvSpPr>
        <p:spPr>
          <a:xfrm>
            <a:off x="8593347" y="6356350"/>
            <a:ext cx="2743200" cy="365125"/>
          </a:xfrm>
        </p:spPr>
        <p:txBody>
          <a:bodyPr/>
          <a:lstStyle/>
          <a:p>
            <a:r>
              <a:rPr lang="en-GB" dirty="0"/>
              <a:t>Slide 3</a:t>
            </a:r>
          </a:p>
        </p:txBody>
      </p:sp>
      <p:graphicFrame>
        <p:nvGraphicFramePr>
          <p:cNvPr id="11" name="Content Placeholder 5" descr="4 workshop objectives">
            <a:extLst>
              <a:ext uri="{FF2B5EF4-FFF2-40B4-BE49-F238E27FC236}">
                <a16:creationId xmlns:a16="http://schemas.microsoft.com/office/drawing/2014/main" id="{80474CED-7465-EE75-DF12-BD1982A56189}"/>
              </a:ext>
            </a:extLst>
          </p:cNvPr>
          <p:cNvGraphicFramePr>
            <a:graphicFrameLocks noGrp="1"/>
          </p:cNvGraphicFramePr>
          <p:nvPr>
            <p:ph idx="1"/>
            <p:extLst>
              <p:ext uri="{D42A27DB-BD31-4B8C-83A1-F6EECF244321}">
                <p14:modId xmlns:p14="http://schemas.microsoft.com/office/powerpoint/2010/main" val="2010147425"/>
              </p:ext>
            </p:extLst>
          </p:nvPr>
        </p:nvGraphicFramePr>
        <p:xfrm>
          <a:off x="231140" y="1644968"/>
          <a:ext cx="11658599" cy="39497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a:extLst>
              <a:ext uri="{FF2B5EF4-FFF2-40B4-BE49-F238E27FC236}">
                <a16:creationId xmlns:a16="http://schemas.microsoft.com/office/drawing/2014/main" id="{B9AC368B-362A-614F-A8A8-34C760584EF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1531462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7FB5F4E-B3FA-4DBF-AF46-7F4652603E44}"/>
              </a:ext>
            </a:extLst>
          </p:cNvPr>
          <p:cNvSpPr>
            <a:spLocks noGrp="1"/>
          </p:cNvSpPr>
          <p:nvPr>
            <p:ph type="title"/>
          </p:nvPr>
        </p:nvSpPr>
        <p:spPr/>
        <p:txBody>
          <a:bodyPr>
            <a:normAutofit/>
          </a:bodyPr>
          <a:lstStyle/>
          <a:p>
            <a:pPr marL="0" marR="0" algn="ctr">
              <a:lnSpc>
                <a:spcPct val="115000"/>
              </a:lnSpc>
              <a:spcBef>
                <a:spcPts val="0"/>
              </a:spcBef>
              <a:spcAft>
                <a:spcPts val="1000"/>
              </a:spcAft>
            </a:pPr>
            <a:r>
              <a:rPr lang="ar-LB" sz="4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المطالعة</a:t>
            </a:r>
            <a:endParaRPr lang="en-US" sz="40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2050" name="BA59AF0D-EC83-4E80-90A1-9F0B1CFB74CC">
            <a:extLst>
              <a:ext uri="{FF2B5EF4-FFF2-40B4-BE49-F238E27FC236}">
                <a16:creationId xmlns:a16="http://schemas.microsoft.com/office/drawing/2014/main" id="{1DA35A20-E085-419F-8205-AE207825470F}"/>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20040" y="1746912"/>
            <a:ext cx="11496821" cy="23188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59285826-E78C-47FA-9A11-9896226359E4}"/>
              </a:ext>
            </a:extLst>
          </p:cNvPr>
          <p:cNvSpPr txBox="1"/>
          <p:nvPr/>
        </p:nvSpPr>
        <p:spPr>
          <a:xfrm>
            <a:off x="639619" y="1964389"/>
            <a:ext cx="7816893" cy="3724096"/>
          </a:xfrm>
          <a:prstGeom prst="rect">
            <a:avLst/>
          </a:prstGeom>
          <a:noFill/>
        </p:spPr>
        <p:txBody>
          <a:bodyPr wrap="square">
            <a:spAutoFit/>
          </a:bodyPr>
          <a:lstStyle/>
          <a:p>
            <a:pPr algn="r"/>
            <a:r>
              <a:rPr lang="ar-LB" sz="2000" dirty="0"/>
              <a:t>خذوا الوقت لمطالعة إرشادات اللجنة الدائمة العاملة بين الوكالات والتعرف عليها قبل الجلسة الثانية.</a:t>
            </a:r>
            <a:r>
              <a:rPr lang="en-GB" sz="2000" dirty="0">
                <a:latin typeface="Calibri" panose="020F0502020204030204" pitchFamily="34" charset="0"/>
                <a:cs typeface="Calibri" panose="020F0502020204030204" pitchFamily="34" charset="0"/>
              </a:rPr>
              <a:t> </a:t>
            </a:r>
            <a:endParaRPr lang="ar-LB" sz="2000" dirty="0">
              <a:latin typeface="Calibri" panose="020F0502020204030204" pitchFamily="34" charset="0"/>
              <a:cs typeface="Calibri" panose="020F0502020204030204" pitchFamily="34" charset="0"/>
            </a:endParaRPr>
          </a:p>
          <a:p>
            <a:pPr algn="r"/>
            <a:r>
              <a:rPr lang="ar-SA" sz="2600" dirty="0">
                <a:latin typeface="Calibri" panose="020F0502020204030204" pitchFamily="34" charset="0"/>
                <a:cs typeface="Calibri" panose="020F0502020204030204" pitchFamily="34" charset="0"/>
                <a:hlinkClick r:id="rId4"/>
              </a:rPr>
              <a:t>رابط الإصدارات باللغات المختلفة والتنسيقات الميسرة.</a:t>
            </a:r>
            <a:r>
              <a:rPr lang="en-GB" sz="2600" dirty="0">
                <a:latin typeface="Calibri" panose="020F0502020204030204" pitchFamily="34" charset="0"/>
                <a:cs typeface="Calibri" panose="020F0502020204030204" pitchFamily="34" charset="0"/>
                <a:hlinkClick r:id="rId4"/>
              </a:rPr>
              <a:t> </a:t>
            </a:r>
            <a:endParaRPr lang="en-GB" sz="2600" dirty="0">
              <a:latin typeface="Calibri" panose="020F0502020204030204" pitchFamily="34" charset="0"/>
              <a:cs typeface="Calibri" panose="020F0502020204030204" pitchFamily="34" charset="0"/>
            </a:endParaRPr>
          </a:p>
          <a:p>
            <a:pPr algn="r"/>
            <a:r>
              <a:rPr lang="ar-LB" sz="2600" b="1" dirty="0">
                <a:latin typeface="Calibri" panose="020F0502020204030204" pitchFamily="34" charset="0"/>
                <a:cs typeface="Calibri" panose="020F0502020204030204" pitchFamily="34" charset="0"/>
              </a:rPr>
              <a:t>مطالعة:</a:t>
            </a:r>
            <a:endParaRPr lang="en-GB" sz="2600" b="1" dirty="0">
              <a:latin typeface="Calibri" panose="020F0502020204030204" pitchFamily="34" charset="0"/>
              <a:cs typeface="Calibri" panose="020F0502020204030204" pitchFamily="34" charset="0"/>
            </a:endParaRPr>
          </a:p>
          <a:p>
            <a:pPr algn="r" rtl="1"/>
            <a:r>
              <a:rPr lang="ar-LB" b="1" dirty="0">
                <a:solidFill>
                  <a:srgbClr val="D04638"/>
                </a:solidFill>
              </a:rPr>
              <a:t>*</a:t>
            </a:r>
            <a:r>
              <a:rPr lang="ar-LB" sz="2400" b="1" dirty="0">
                <a:solidFill>
                  <a:srgbClr val="D04638"/>
                </a:solidFill>
              </a:rPr>
              <a:t>الفصل 2 </a:t>
            </a:r>
            <a:r>
              <a:rPr lang="ar-LB" sz="2400" dirty="0"/>
              <a:t>عن الأطر القانونية والسياسية التي توجه العمل الإنساني الدامج (الصفحات 5-17)</a:t>
            </a:r>
            <a:endParaRPr lang="en-US" sz="2400" dirty="0"/>
          </a:p>
          <a:p>
            <a:pPr algn="r"/>
            <a:r>
              <a:rPr lang="ar-LB" sz="2400" b="1" dirty="0">
                <a:solidFill>
                  <a:srgbClr val="D04638"/>
                </a:solidFill>
              </a:rPr>
              <a:t>*الفصل 3 </a:t>
            </a:r>
            <a:r>
              <a:rPr lang="ar-LB" sz="2400" dirty="0"/>
              <a:t>عن الأفعال الأربعة الواجب القيام بها، وهي مواضيع عرضناها اليوم. (الصفحات 19-21)</a:t>
            </a:r>
            <a:endParaRPr lang="en-US" sz="2400" dirty="0"/>
          </a:p>
          <a:p>
            <a:pPr algn="r"/>
            <a:r>
              <a:rPr lang="ar-LB" sz="2400" b="1" dirty="0">
                <a:solidFill>
                  <a:srgbClr val="D04638"/>
                </a:solidFill>
              </a:rPr>
              <a:t>*الفصل 9 </a:t>
            </a:r>
            <a:r>
              <a:rPr lang="ar-LB" sz="2400" dirty="0"/>
              <a:t>عن أدوار أصحاب المصلحة والشأن ومسؤولياتهم (الصفحات 55-69)</a:t>
            </a:r>
            <a:endParaRPr lang="en-US" sz="2400" dirty="0"/>
          </a:p>
        </p:txBody>
      </p:sp>
      <p:pic>
        <p:nvPicPr>
          <p:cNvPr id="7" name="Content Placeholder 11" descr="Front cover of IASC guidelines on Inclusion of persons with disabilities in Humanitarian action">
            <a:extLst>
              <a:ext uri="{FF2B5EF4-FFF2-40B4-BE49-F238E27FC236}">
                <a16:creationId xmlns:a16="http://schemas.microsoft.com/office/drawing/2014/main" id="{9BD77F2E-C3F4-4A35-AA72-B343DD709D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56512" y="2085102"/>
            <a:ext cx="3360349" cy="3092236"/>
          </a:xfrm>
          <a:prstGeom prst="rect">
            <a:avLst/>
          </a:prstGeom>
        </p:spPr>
      </p:pic>
      <p:sp>
        <p:nvSpPr>
          <p:cNvPr id="8" name="Date Placeholder 7">
            <a:extLst>
              <a:ext uri="{FF2B5EF4-FFF2-40B4-BE49-F238E27FC236}">
                <a16:creationId xmlns:a16="http://schemas.microsoft.com/office/drawing/2014/main" id="{2B842159-0120-4A23-AB1B-84C01CDFC8C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1A5B57C-3A86-3E4A-AF1C-D991A225CDD1}"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1/23/24</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Footer Placeholder 8">
            <a:extLst>
              <a:ext uri="{FF2B5EF4-FFF2-40B4-BE49-F238E27FC236}">
                <a16:creationId xmlns:a16="http://schemas.microsoft.com/office/drawing/2014/main" id="{1F10AB94-DBEF-4B82-BCC0-95DBB752366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DRG Working Group 6</a:t>
            </a:r>
          </a:p>
        </p:txBody>
      </p:sp>
      <p:sp>
        <p:nvSpPr>
          <p:cNvPr id="10" name="Slide Number Placeholder 9">
            <a:extLst>
              <a:ext uri="{FF2B5EF4-FFF2-40B4-BE49-F238E27FC236}">
                <a16:creationId xmlns:a16="http://schemas.microsoft.com/office/drawing/2014/main" id="{9AC3793D-192C-4F4D-8D74-EF5DD8568B54}"/>
              </a:ext>
            </a:extLst>
          </p:cNvPr>
          <p:cNvSpPr>
            <a:spLocks noGrp="1"/>
          </p:cNvSpPr>
          <p:nvPr>
            <p:ph type="sldNum" sz="quarter" idx="12"/>
          </p:nvPr>
        </p:nvSpPr>
        <p:spPr/>
        <p:txBody>
          <a:bodyPr/>
          <a:lstStyle/>
          <a:p>
            <a:pPr lvl="0">
              <a:defRPr/>
            </a:pPr>
            <a:r>
              <a:rPr lang="en-GB" dirty="0"/>
              <a:t>Slide </a:t>
            </a:r>
            <a:fld id="{566D8EC2-00B7-4DEC-8348-941BB5C1523A}"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lvl="0">
                <a:defRPr/>
              </a:pPr>
              <a:t>30</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154206DC-06A6-9E48-BFC2-0FF637B287D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3681314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 calcmode="lin" valueType="num">
                                      <p:cBhvr additive="base">
                                        <p:cTn id="13"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 calcmode="lin" valueType="num">
                                      <p:cBhvr additive="base">
                                        <p:cTn id="19"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0B0A10-6C9B-487D-8C1F-5B1E7E39E774}"/>
              </a:ext>
            </a:extLst>
          </p:cNvPr>
          <p:cNvSpPr>
            <a:spLocks noGrp="1"/>
          </p:cNvSpPr>
          <p:nvPr>
            <p:ph type="title"/>
          </p:nvPr>
        </p:nvSpPr>
        <p:spPr>
          <a:xfrm>
            <a:off x="9378176" y="1895706"/>
            <a:ext cx="2598234" cy="1650381"/>
          </a:xfrm>
        </p:spPr>
        <p:txBody>
          <a:bodyPr anchor="b">
            <a:noAutofit/>
          </a:bodyPr>
          <a:lstStyle/>
          <a:p>
            <a:pPr marL="0" marR="0" algn="r">
              <a:lnSpc>
                <a:spcPct val="115000"/>
              </a:lnSpc>
              <a:spcBef>
                <a:spcPts val="0"/>
              </a:spcBef>
              <a:spcAft>
                <a:spcPts val="1000"/>
              </a:spcAft>
            </a:pPr>
            <a:r>
              <a:rPr lang="ar-LB" sz="28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نتناول في الجلسة التالية</a:t>
            </a:r>
            <a:endParaRPr lang="en-US" sz="28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6" name="Content Placeholder 3">
            <a:extLst>
              <a:ext uri="{FF2B5EF4-FFF2-40B4-BE49-F238E27FC236}">
                <a16:creationId xmlns:a16="http://schemas.microsoft.com/office/drawing/2014/main" id="{BDD0648F-7F33-44D9-2EBB-D8483E878E75}"/>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177948299"/>
              </p:ext>
            </p:extLst>
          </p:nvPr>
        </p:nvGraphicFramePr>
        <p:xfrm>
          <a:off x="713678" y="1204332"/>
          <a:ext cx="8664498" cy="5232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Date Placeholder 3">
            <a:extLst>
              <a:ext uri="{FF2B5EF4-FFF2-40B4-BE49-F238E27FC236}">
                <a16:creationId xmlns:a16="http://schemas.microsoft.com/office/drawing/2014/main" id="{66919985-2366-F545-E96C-8E1F4D3C45C7}"/>
              </a:ext>
            </a:extLst>
          </p:cNvPr>
          <p:cNvSpPr>
            <a:spLocks noGrp="1"/>
          </p:cNvSpPr>
          <p:nvPr>
            <p:ph type="dt" sz="half" idx="10"/>
          </p:nvPr>
        </p:nvSpPr>
        <p:spPr>
          <a:xfrm>
            <a:off x="838200" y="6356350"/>
            <a:ext cx="2743200" cy="365125"/>
          </a:xfrm>
        </p:spPr>
        <p:txBody>
          <a:bodyPr/>
          <a:lstStyle/>
          <a:p>
            <a:fld id="{1AF1697C-DBF2-2649-B9D9-9E6BBEE1B29C}" type="datetime1">
              <a:rPr lang="en-US" smtClean="0"/>
              <a:t>1/23/24</a:t>
            </a:fld>
            <a:endParaRPr lang="en-GB" dirty="0"/>
          </a:p>
        </p:txBody>
      </p:sp>
      <p:sp>
        <p:nvSpPr>
          <p:cNvPr id="4" name="Footer Placeholder 4">
            <a:extLst>
              <a:ext uri="{FF2B5EF4-FFF2-40B4-BE49-F238E27FC236}">
                <a16:creationId xmlns:a16="http://schemas.microsoft.com/office/drawing/2014/main" id="{D8AB9649-0288-5A5C-FCD5-2EE815F107BA}"/>
              </a:ext>
            </a:extLst>
          </p:cNvPr>
          <p:cNvSpPr>
            <a:spLocks noGrp="1"/>
          </p:cNvSpPr>
          <p:nvPr>
            <p:ph type="ftr" sz="quarter" idx="11"/>
          </p:nvPr>
        </p:nvSpPr>
        <p:spPr>
          <a:xfrm>
            <a:off x="4038600" y="6356350"/>
            <a:ext cx="4114800" cy="365125"/>
          </a:xfrm>
        </p:spPr>
        <p:txBody>
          <a:bodyPr/>
          <a:lstStyle/>
          <a:p>
            <a:r>
              <a:rPr lang="en-GB" dirty="0"/>
              <a:t>DRG Working Group 6</a:t>
            </a:r>
          </a:p>
        </p:txBody>
      </p:sp>
      <p:sp>
        <p:nvSpPr>
          <p:cNvPr id="5" name="Slide Number Placeholder 5">
            <a:extLst>
              <a:ext uri="{FF2B5EF4-FFF2-40B4-BE49-F238E27FC236}">
                <a16:creationId xmlns:a16="http://schemas.microsoft.com/office/drawing/2014/main" id="{9D3ED328-7D8D-C722-CAF5-FCA5B3010D58}"/>
              </a:ext>
            </a:extLst>
          </p:cNvPr>
          <p:cNvSpPr>
            <a:spLocks noGrp="1"/>
          </p:cNvSpPr>
          <p:nvPr>
            <p:ph type="sldNum" sz="quarter" idx="12"/>
          </p:nvPr>
        </p:nvSpPr>
        <p:spPr>
          <a:xfrm>
            <a:off x="8610600" y="6356350"/>
            <a:ext cx="2743200" cy="365125"/>
          </a:xfrm>
        </p:spPr>
        <p:txBody>
          <a:bodyPr/>
          <a:lstStyle/>
          <a:p>
            <a:r>
              <a:rPr lang="en-GB" dirty="0"/>
              <a:t>Slide </a:t>
            </a:r>
            <a:fld id="{566D8EC2-00B7-4DEC-8348-941BB5C1523A}" type="slidenum">
              <a:rPr lang="en-GB" smtClean="0"/>
              <a:t>31</a:t>
            </a:fld>
            <a:endParaRPr lang="en-GB" dirty="0"/>
          </a:p>
        </p:txBody>
      </p:sp>
      <p:pic>
        <p:nvPicPr>
          <p:cNvPr id="7" name="Picture 6">
            <a:extLst>
              <a:ext uri="{FF2B5EF4-FFF2-40B4-BE49-F238E27FC236}">
                <a16:creationId xmlns:a16="http://schemas.microsoft.com/office/drawing/2014/main" id="{1C1F8E0B-4D8C-314A-B9B2-AEB737EF280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20882557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F264A6-434D-4B94-A7F2-41FE77E26BBB}"/>
              </a:ext>
            </a:extLst>
          </p:cNvPr>
          <p:cNvSpPr>
            <a:spLocks noGrp="1"/>
          </p:cNvSpPr>
          <p:nvPr>
            <p:ph type="title"/>
          </p:nvPr>
        </p:nvSpPr>
        <p:spPr>
          <a:xfrm>
            <a:off x="520700" y="1678329"/>
            <a:ext cx="4560586" cy="340167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algn="r">
              <a:lnSpc>
                <a:spcPct val="115000"/>
              </a:lnSpc>
              <a:spcBef>
                <a:spcPts val="0"/>
              </a:spcBef>
              <a:spcAft>
                <a:spcPts val="1000"/>
              </a:spcAft>
            </a:pPr>
            <a:r>
              <a:rPr lang="ar-LB" sz="2400" b="1" dirty="0">
                <a:effectLst/>
                <a:latin typeface="Calibri" panose="020F0502020204030204" pitchFamily="34" charset="0"/>
                <a:ea typeface="Calibri" panose="020F0502020204030204" pitchFamily="34" charset="0"/>
                <a:cs typeface="Arial" panose="020B0604020202020204" pitchFamily="34" charset="0"/>
              </a:rPr>
              <a:t>الجلسة 2:</a:t>
            </a:r>
            <a:br>
              <a:rPr lang="en-US" sz="2400" b="1" dirty="0">
                <a:effectLst/>
                <a:latin typeface="Calibri" panose="020F0502020204030204" pitchFamily="34" charset="0"/>
                <a:ea typeface="Calibri" panose="020F0502020204030204" pitchFamily="34" charset="0"/>
                <a:cs typeface="Arial" panose="020B0604020202020204" pitchFamily="34" charset="0"/>
              </a:rPr>
            </a:br>
            <a:r>
              <a:rPr lang="ar-LB" sz="2400" b="1" dirty="0">
                <a:solidFill>
                  <a:srgbClr val="C00000"/>
                </a:solidFill>
                <a:effectLst/>
                <a:latin typeface="Calibri" panose="020F0502020204030204" pitchFamily="34" charset="0"/>
                <a:ea typeface="Calibri" panose="020F0502020204030204" pitchFamily="34" charset="0"/>
                <a:cs typeface="Arial" panose="020B0604020202020204" pitchFamily="34" charset="0"/>
              </a:rPr>
              <a:t>فهم نقاط دخول جمعيات/منظمات الأشخاص ذوي الإعاقة</a:t>
            </a:r>
            <a:r>
              <a:rPr lang="ar-SA" sz="2400" b="1" dirty="0">
                <a:solidFill>
                  <a:srgbClr val="C00000"/>
                </a:solidFill>
                <a:latin typeface="Calibri" panose="020F0502020204030204" pitchFamily="34" charset="0"/>
                <a:ea typeface="Calibri" panose="020F0502020204030204" pitchFamily="34" charset="0"/>
                <a:cs typeface="Arial" panose="020B0604020202020204" pitchFamily="34" charset="0"/>
              </a:rPr>
              <a:t> </a:t>
            </a:r>
            <a:r>
              <a:rPr lang="ar-LB" sz="2400" b="1" dirty="0">
                <a:solidFill>
                  <a:srgbClr val="C00000"/>
                </a:solidFill>
                <a:effectLst/>
                <a:latin typeface="Calibri" panose="020F0502020204030204" pitchFamily="34" charset="0"/>
                <a:ea typeface="Calibri" panose="020F0502020204030204" pitchFamily="34" charset="0"/>
                <a:cs typeface="Arial" panose="020B0604020202020204" pitchFamily="34" charset="0"/>
              </a:rPr>
              <a:t>في العمل الإنساني</a:t>
            </a:r>
            <a:br>
              <a:rPr lang="en-US" sz="2400" b="1" dirty="0">
                <a:effectLst/>
                <a:latin typeface="Calibri" panose="020F0502020204030204" pitchFamily="34" charset="0"/>
                <a:ea typeface="Calibri" panose="020F0502020204030204" pitchFamily="34" charset="0"/>
                <a:cs typeface="Arial" panose="020B0604020202020204" pitchFamily="34" charset="0"/>
              </a:rPr>
            </a:br>
            <a:r>
              <a:rPr lang="ar-LB" sz="2400" b="1" dirty="0">
                <a:effectLst/>
                <a:latin typeface="Calibri" panose="020F0502020204030204" pitchFamily="34" charset="0"/>
                <a:ea typeface="Calibri" panose="020F0502020204030204" pitchFamily="34" charset="0"/>
                <a:cs typeface="Arial" panose="020B0604020202020204" pitchFamily="34" charset="0"/>
              </a:rPr>
              <a:t>التاريخ</a:t>
            </a:r>
            <a:r>
              <a:rPr lang="ar-SA" sz="2400" b="1" dirty="0">
                <a:effectLst/>
                <a:latin typeface="Calibri" panose="020F0502020204030204" pitchFamily="34" charset="0"/>
                <a:ea typeface="Calibri" panose="020F0502020204030204" pitchFamily="34" charset="0"/>
                <a:cs typeface="Arial" panose="020B0604020202020204" pitchFamily="34" charset="0"/>
              </a:rPr>
              <a:t>:</a:t>
            </a:r>
            <a:r>
              <a:rPr lang="ar-LB" sz="2400" b="1" dirty="0">
                <a:effectLst/>
                <a:latin typeface="Calibri" panose="020F0502020204030204" pitchFamily="34" charset="0"/>
                <a:ea typeface="Calibri" panose="020F0502020204030204" pitchFamily="34" charset="0"/>
                <a:cs typeface="Arial" panose="020B0604020202020204" pitchFamily="34" charset="0"/>
              </a:rPr>
              <a:t> .....</a:t>
            </a:r>
            <a:br>
              <a:rPr lang="en-US" sz="2400" b="1" dirty="0">
                <a:effectLst/>
                <a:latin typeface="Calibri" panose="020F0502020204030204" pitchFamily="34" charset="0"/>
                <a:ea typeface="Calibri" panose="020F0502020204030204" pitchFamily="34" charset="0"/>
                <a:cs typeface="Arial" panose="020B0604020202020204" pitchFamily="34" charset="0"/>
              </a:rPr>
            </a:br>
            <a:r>
              <a:rPr lang="ar-LB" sz="2400" b="1" dirty="0">
                <a:effectLst/>
                <a:latin typeface="Calibri" panose="020F0502020204030204" pitchFamily="34" charset="0"/>
                <a:ea typeface="Calibri" panose="020F0502020204030204" pitchFamily="34" charset="0"/>
                <a:cs typeface="Arial" panose="020B0604020202020204" pitchFamily="34" charset="0"/>
              </a:rPr>
              <a:t>المنسقون: .....</a:t>
            </a:r>
            <a:br>
              <a:rPr lang="en-US" sz="2400" b="1" dirty="0">
                <a:effectLst/>
                <a:latin typeface="Calibri" panose="020F0502020204030204" pitchFamily="34" charset="0"/>
                <a:ea typeface="Calibri" panose="020F0502020204030204" pitchFamily="34" charset="0"/>
                <a:cs typeface="Arial" panose="020B0604020202020204" pitchFamily="34" charset="0"/>
              </a:rPr>
            </a:br>
            <a:r>
              <a:rPr lang="ar-LB" sz="2400" b="1" dirty="0">
                <a:effectLst/>
                <a:latin typeface="Calibri" panose="020F0502020204030204" pitchFamily="34" charset="0"/>
                <a:ea typeface="Calibri" panose="020F0502020204030204" pitchFamily="34" charset="0"/>
                <a:cs typeface="Arial" panose="020B0604020202020204" pitchFamily="34" charset="0"/>
              </a:rPr>
              <a:t>زملاء مجموعة الإعاقة المرجعية وجمعيات الأشخاص ذوي الإعاقة</a:t>
            </a:r>
            <a:br>
              <a:rPr lang="en-US" sz="2400" b="1" dirty="0">
                <a:effectLst/>
                <a:latin typeface="Calibri" panose="020F0502020204030204" pitchFamily="34" charset="0"/>
                <a:ea typeface="Calibri" panose="020F0502020204030204" pitchFamily="34" charset="0"/>
                <a:cs typeface="Arial" panose="020B0604020202020204" pitchFamily="34" charset="0"/>
              </a:rPr>
            </a:br>
            <a:r>
              <a:rPr lang="ar-LB" sz="2400" b="1" dirty="0">
                <a:effectLst/>
                <a:latin typeface="Calibri" panose="020F0502020204030204" pitchFamily="34" charset="0"/>
                <a:ea typeface="Calibri" panose="020F0502020204030204" pitchFamily="34" charset="0"/>
                <a:cs typeface="Arial" panose="020B0604020202020204" pitchFamily="34" charset="0"/>
              </a:rPr>
              <a:t>..... الأعضاء الإنسانيون في مجموعة العمل 6</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2" name="Date Placeholder 1">
            <a:extLst>
              <a:ext uri="{FF2B5EF4-FFF2-40B4-BE49-F238E27FC236}">
                <a16:creationId xmlns:a16="http://schemas.microsoft.com/office/drawing/2014/main" id="{228865A5-EB6B-CB43-B93C-13D7DF0C3A0D}"/>
              </a:ext>
            </a:extLst>
          </p:cNvPr>
          <p:cNvSpPr>
            <a:spLocks noGrp="1"/>
          </p:cNvSpPr>
          <p:nvPr>
            <p:ph type="dt" sz="half" idx="10"/>
          </p:nvPr>
        </p:nvSpPr>
        <p:spPr/>
        <p:txBody>
          <a:bodyPr/>
          <a:lstStyle/>
          <a:p>
            <a:fld id="{B194EDA7-10D8-5C4E-A867-482B44FECED8}" type="datetime1">
              <a:rPr lang="en-US" smtClean="0"/>
              <a:t>1/23/24</a:t>
            </a:fld>
            <a:endParaRPr lang="en-GB" dirty="0"/>
          </a:p>
        </p:txBody>
      </p:sp>
      <p:sp>
        <p:nvSpPr>
          <p:cNvPr id="4" name="Footer Placeholder 3">
            <a:extLst>
              <a:ext uri="{FF2B5EF4-FFF2-40B4-BE49-F238E27FC236}">
                <a16:creationId xmlns:a16="http://schemas.microsoft.com/office/drawing/2014/main" id="{54047B59-11C7-65F4-4B32-EE3C8DFB4480}"/>
              </a:ext>
            </a:extLst>
          </p:cNvPr>
          <p:cNvSpPr>
            <a:spLocks noGrp="1"/>
          </p:cNvSpPr>
          <p:nvPr>
            <p:ph type="ftr" sz="quarter" idx="11"/>
          </p:nvPr>
        </p:nvSpPr>
        <p:spPr/>
        <p:txBody>
          <a:bodyPr/>
          <a:lstStyle/>
          <a:p>
            <a:r>
              <a:rPr lang="en-GB" dirty="0"/>
              <a:t>DRG Working Group 6</a:t>
            </a:r>
          </a:p>
        </p:txBody>
      </p:sp>
      <p:sp>
        <p:nvSpPr>
          <p:cNvPr id="5" name="Slide Number Placeholder 4">
            <a:extLst>
              <a:ext uri="{FF2B5EF4-FFF2-40B4-BE49-F238E27FC236}">
                <a16:creationId xmlns:a16="http://schemas.microsoft.com/office/drawing/2014/main" id="{B76922DD-C5EE-0321-CB54-F979F030C067}"/>
              </a:ext>
            </a:extLst>
          </p:cNvPr>
          <p:cNvSpPr>
            <a:spLocks noGrp="1"/>
          </p:cNvSpPr>
          <p:nvPr>
            <p:ph type="sldNum" sz="quarter" idx="12"/>
          </p:nvPr>
        </p:nvSpPr>
        <p:spPr/>
        <p:txBody>
          <a:bodyPr/>
          <a:lstStyle/>
          <a:p>
            <a:fld id="{566D8EC2-00B7-4DEC-8348-941BB5C1523A}" type="slidenum">
              <a:rPr lang="en-GB" smtClean="0"/>
              <a:t>32</a:t>
            </a:fld>
            <a:endParaRPr lang="en-GB" dirty="0"/>
          </a:p>
        </p:txBody>
      </p:sp>
      <p:pic>
        <p:nvPicPr>
          <p:cNvPr id="6" name="Picture 5">
            <a:extLst>
              <a:ext uri="{FF2B5EF4-FFF2-40B4-BE49-F238E27FC236}">
                <a16:creationId xmlns:a16="http://schemas.microsoft.com/office/drawing/2014/main" id="{10D07FF9-FC09-C844-825A-F6E52F1952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20993170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4F88FA5-D9BC-7894-D1B3-E2E7AF704833}"/>
              </a:ext>
            </a:extLst>
          </p:cNvPr>
          <p:cNvSpPr>
            <a:spLocks noGrp="1"/>
          </p:cNvSpPr>
          <p:nvPr>
            <p:ph type="title"/>
          </p:nvPr>
        </p:nvSpPr>
        <p:spPr/>
        <p:txBody>
          <a:bodyPr>
            <a:normAutofit/>
          </a:bodyPr>
          <a:lstStyle/>
          <a:p>
            <a:pPr marL="0" marR="0" algn="r">
              <a:lnSpc>
                <a:spcPct val="115000"/>
              </a:lnSpc>
              <a:spcBef>
                <a:spcPts val="0"/>
              </a:spcBef>
              <a:spcAft>
                <a:spcPts val="1000"/>
              </a:spcAft>
            </a:pPr>
            <a:r>
              <a:rPr lang="ar-LB" sz="4000" b="1" dirty="0">
                <a:effectLst/>
                <a:latin typeface="Calibri" panose="020F0502020204030204" pitchFamily="34" charset="0"/>
                <a:ea typeface="Calibri" panose="020F0502020204030204" pitchFamily="34" charset="0"/>
                <a:cs typeface="Arial" panose="020B0604020202020204" pitchFamily="34" charset="0"/>
              </a:rPr>
              <a:t>أهداف الجلسة 2</a:t>
            </a:r>
            <a:endParaRPr lang="en-US" sz="40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Date Placeholder 4">
            <a:extLst>
              <a:ext uri="{FF2B5EF4-FFF2-40B4-BE49-F238E27FC236}">
                <a16:creationId xmlns:a16="http://schemas.microsoft.com/office/drawing/2014/main" id="{0B0862EF-E05C-8892-BB95-160B92B2046C}"/>
              </a:ext>
            </a:extLst>
          </p:cNvPr>
          <p:cNvSpPr>
            <a:spLocks noGrp="1"/>
          </p:cNvSpPr>
          <p:nvPr>
            <p:ph type="dt" sz="half" idx="10"/>
          </p:nvPr>
        </p:nvSpPr>
        <p:spPr/>
        <p:txBody>
          <a:bodyPr/>
          <a:lstStyle/>
          <a:p>
            <a:fld id="{4C6B3711-9110-A94F-84F1-12B6F9834B38}" type="datetime1">
              <a:rPr lang="en-US" smtClean="0"/>
              <a:t>1/23/24</a:t>
            </a:fld>
            <a:endParaRPr lang="en-GB" dirty="0"/>
          </a:p>
        </p:txBody>
      </p:sp>
      <p:sp>
        <p:nvSpPr>
          <p:cNvPr id="6" name="Footer Placeholder 5">
            <a:extLst>
              <a:ext uri="{FF2B5EF4-FFF2-40B4-BE49-F238E27FC236}">
                <a16:creationId xmlns:a16="http://schemas.microsoft.com/office/drawing/2014/main" id="{2279F638-FAA1-27A2-63CC-BF1EC612F758}"/>
              </a:ext>
            </a:extLst>
          </p:cNvPr>
          <p:cNvSpPr>
            <a:spLocks noGrp="1"/>
          </p:cNvSpPr>
          <p:nvPr>
            <p:ph type="ftr" sz="quarter" idx="11"/>
          </p:nvPr>
        </p:nvSpPr>
        <p:spPr/>
        <p:txBody>
          <a:bodyPr/>
          <a:lstStyle/>
          <a:p>
            <a:r>
              <a:rPr lang="en-GB" dirty="0"/>
              <a:t>DRG Working Group 6</a:t>
            </a:r>
          </a:p>
        </p:txBody>
      </p:sp>
      <p:sp>
        <p:nvSpPr>
          <p:cNvPr id="7" name="Slide Number Placeholder 6">
            <a:extLst>
              <a:ext uri="{FF2B5EF4-FFF2-40B4-BE49-F238E27FC236}">
                <a16:creationId xmlns:a16="http://schemas.microsoft.com/office/drawing/2014/main" id="{D28C643C-1200-1A22-99CD-F4AD098C1751}"/>
              </a:ext>
            </a:extLst>
          </p:cNvPr>
          <p:cNvSpPr>
            <a:spLocks noGrp="1"/>
          </p:cNvSpPr>
          <p:nvPr>
            <p:ph type="sldNum" sz="quarter" idx="12"/>
          </p:nvPr>
        </p:nvSpPr>
        <p:spPr/>
        <p:txBody>
          <a:bodyPr/>
          <a:lstStyle/>
          <a:p>
            <a:r>
              <a:rPr lang="en-GB" dirty="0"/>
              <a:t>Slide </a:t>
            </a:r>
            <a:fld id="{566D8EC2-00B7-4DEC-8348-941BB5C1523A}" type="slidenum">
              <a:rPr lang="en-GB" smtClean="0"/>
              <a:t>33</a:t>
            </a:fld>
            <a:endParaRPr lang="en-GB" dirty="0"/>
          </a:p>
        </p:txBody>
      </p:sp>
      <p:graphicFrame>
        <p:nvGraphicFramePr>
          <p:cNvPr id="11" name="Content Placeholder 5" descr="4 workshop objectives">
            <a:extLst>
              <a:ext uri="{FF2B5EF4-FFF2-40B4-BE49-F238E27FC236}">
                <a16:creationId xmlns:a16="http://schemas.microsoft.com/office/drawing/2014/main" id="{80474CED-7465-EE75-DF12-BD1982A56189}"/>
              </a:ext>
            </a:extLst>
          </p:cNvPr>
          <p:cNvGraphicFramePr>
            <a:graphicFrameLocks noGrp="1"/>
          </p:cNvGraphicFramePr>
          <p:nvPr>
            <p:ph idx="1"/>
            <p:extLst>
              <p:ext uri="{D42A27DB-BD31-4B8C-83A1-F6EECF244321}">
                <p14:modId xmlns:p14="http://schemas.microsoft.com/office/powerpoint/2010/main" val="3040004496"/>
              </p:ext>
            </p:extLst>
          </p:nvPr>
        </p:nvGraphicFramePr>
        <p:xfrm>
          <a:off x="139700" y="1690688"/>
          <a:ext cx="11658599" cy="4125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a:extLst>
              <a:ext uri="{FF2B5EF4-FFF2-40B4-BE49-F238E27FC236}">
                <a16:creationId xmlns:a16="http://schemas.microsoft.com/office/drawing/2014/main" id="{4E298B53-4A98-DC48-B6A8-E3004D55FFF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11180674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551C76-B4EB-442E-A3C2-FF47BD3DD47A}"/>
              </a:ext>
            </a:extLst>
          </p:cNvPr>
          <p:cNvSpPr>
            <a:spLocks noGrp="1"/>
          </p:cNvSpPr>
          <p:nvPr>
            <p:ph type="title" idx="4294967295"/>
          </p:nvPr>
        </p:nvSpPr>
        <p:spPr>
          <a:xfrm>
            <a:off x="307728" y="524107"/>
            <a:ext cx="9304623" cy="828413"/>
          </a:xfrm>
        </p:spPr>
        <p:txBody>
          <a:bodyPr>
            <a:noAutofit/>
          </a:bodyPr>
          <a:lstStyle/>
          <a:p>
            <a:pPr marL="0" marR="0" algn="r">
              <a:lnSpc>
                <a:spcPct val="115000"/>
              </a:lnSpc>
              <a:spcBef>
                <a:spcPts val="0"/>
              </a:spcBef>
              <a:spcAft>
                <a:spcPts val="1000"/>
              </a:spcAft>
            </a:pPr>
            <a:r>
              <a:rPr lang="ar-LB" sz="32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الجلسة 2</a:t>
            </a:r>
            <a:br>
              <a:rPr lang="en-US" sz="32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br>
            <a:r>
              <a:rPr lang="ar-LB" sz="32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فهم نقاط دخول جمعيات/منظمات الأشخاص ذوي الإعاقة</a:t>
            </a:r>
            <a:endParaRPr lang="en-US" sz="32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2" name="Picture 1" descr="drg logo - three rounded triangles  intertwined in blue, purple and red representing UN, DPOs and Humanitarian actors as the three main partners in the Reference Group on inclusion of Persons with Disabilities in Humanitarian Action">
            <a:extLst>
              <a:ext uri="{FF2B5EF4-FFF2-40B4-BE49-F238E27FC236}">
                <a16:creationId xmlns:a16="http://schemas.microsoft.com/office/drawing/2014/main" id="{12F4BB75-0E43-F0F0-69C2-2E5A830162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3533" y="161485"/>
            <a:ext cx="2246647" cy="1171882"/>
          </a:xfrm>
          <a:prstGeom prst="rect">
            <a:avLst/>
          </a:prstGeom>
        </p:spPr>
      </p:pic>
      <p:sp>
        <p:nvSpPr>
          <p:cNvPr id="17" name="Footer Placeholder 4">
            <a:extLst>
              <a:ext uri="{FF2B5EF4-FFF2-40B4-BE49-F238E27FC236}">
                <a16:creationId xmlns:a16="http://schemas.microsoft.com/office/drawing/2014/main" id="{46C26DA7-8945-41B8-3FC6-1AE68D44F7EC}"/>
              </a:ext>
            </a:extLst>
          </p:cNvPr>
          <p:cNvSpPr txBox="1">
            <a:spLocks/>
          </p:cNvSpPr>
          <p:nvPr/>
        </p:nvSpPr>
        <p:spPr>
          <a:xfrm>
            <a:off x="4512710" y="6416345"/>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tx1">
                    <a:lumMod val="50000"/>
                    <a:lumOff val="50000"/>
                  </a:schemeClr>
                </a:solidFill>
              </a:rPr>
              <a:t>DRG Working Group 6</a:t>
            </a:r>
          </a:p>
        </p:txBody>
      </p:sp>
      <p:sp>
        <p:nvSpPr>
          <p:cNvPr id="18" name="Slide Number Placeholder 5">
            <a:extLst>
              <a:ext uri="{FF2B5EF4-FFF2-40B4-BE49-F238E27FC236}">
                <a16:creationId xmlns:a16="http://schemas.microsoft.com/office/drawing/2014/main" id="{E130AEBE-44AF-0947-C17E-3B74F7DF941F}"/>
              </a:ext>
            </a:extLst>
          </p:cNvPr>
          <p:cNvSpPr txBox="1">
            <a:spLocks/>
          </p:cNvSpPr>
          <p:nvPr/>
        </p:nvSpPr>
        <p:spPr>
          <a:xfrm>
            <a:off x="8757837" y="64163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200" dirty="0">
                <a:solidFill>
                  <a:schemeClr val="tx1">
                    <a:lumMod val="50000"/>
                    <a:lumOff val="50000"/>
                  </a:schemeClr>
                </a:solidFill>
              </a:rPr>
              <a:t>Slide </a:t>
            </a:r>
            <a:fld id="{566D8EC2-00B7-4DEC-8348-941BB5C1523A}" type="slidenum">
              <a:rPr lang="en-GB" sz="1200" smtClean="0">
                <a:solidFill>
                  <a:schemeClr val="tx1">
                    <a:lumMod val="50000"/>
                    <a:lumOff val="50000"/>
                  </a:schemeClr>
                </a:solidFill>
              </a:rPr>
              <a:pPr algn="r"/>
              <a:t>34</a:t>
            </a:fld>
            <a:endParaRPr lang="en-GB" sz="1200" dirty="0">
              <a:solidFill>
                <a:schemeClr val="tx1">
                  <a:lumMod val="50000"/>
                  <a:lumOff val="50000"/>
                </a:schemeClr>
              </a:solidFill>
            </a:endParaRPr>
          </a:p>
        </p:txBody>
      </p:sp>
      <p:sp>
        <p:nvSpPr>
          <p:cNvPr id="5" name="Date Placeholder 3">
            <a:extLst>
              <a:ext uri="{FF2B5EF4-FFF2-40B4-BE49-F238E27FC236}">
                <a16:creationId xmlns:a16="http://schemas.microsoft.com/office/drawing/2014/main" id="{C182E96C-E916-E908-2C6A-BB08215BB87F}"/>
              </a:ext>
              <a:ext uri="{C183D7F6-B498-43B3-948B-1728B52AA6E4}">
                <adec:decorative xmlns:adec="http://schemas.microsoft.com/office/drawing/2017/decorative" val="1"/>
              </a:ext>
            </a:extLst>
          </p:cNvPr>
          <p:cNvSpPr txBox="1">
            <a:spLocks/>
          </p:cNvSpPr>
          <p:nvPr/>
        </p:nvSpPr>
        <p:spPr>
          <a:xfrm>
            <a:off x="690963" y="6398609"/>
            <a:ext cx="2743200" cy="36512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bg2">
                    <a:lumMod val="20000"/>
                    <a:lumOff val="8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fld id="{F8870BDD-1078-3042-BFF8-A77E08F8C860}" type="datetime1">
              <a:rPr lang="en-US" sz="1200" smtClean="0">
                <a:solidFill>
                  <a:schemeClr val="tx1">
                    <a:lumMod val="50000"/>
                    <a:lumOff val="50000"/>
                  </a:schemeClr>
                </a:solidFill>
              </a:rPr>
              <a:pPr algn="l"/>
              <a:t>1/23/24</a:t>
            </a:fld>
            <a:endParaRPr lang="en-GB" sz="1200" dirty="0">
              <a:solidFill>
                <a:schemeClr val="tx1">
                  <a:lumMod val="50000"/>
                  <a:lumOff val="50000"/>
                </a:schemeClr>
              </a:solidFill>
            </a:endParaRPr>
          </a:p>
        </p:txBody>
      </p:sp>
      <p:graphicFrame>
        <p:nvGraphicFramePr>
          <p:cNvPr id="6" name="Table 11">
            <a:extLst>
              <a:ext uri="{FF2B5EF4-FFF2-40B4-BE49-F238E27FC236}">
                <a16:creationId xmlns:a16="http://schemas.microsoft.com/office/drawing/2014/main" id="{1D6F91AF-C1A0-4F1F-BB54-48FAE02A6863}"/>
              </a:ext>
            </a:extLst>
          </p:cNvPr>
          <p:cNvGraphicFramePr>
            <a:graphicFrameLocks/>
          </p:cNvGraphicFramePr>
          <p:nvPr>
            <p:extLst>
              <p:ext uri="{D42A27DB-BD31-4B8C-83A1-F6EECF244321}">
                <p14:modId xmlns:p14="http://schemas.microsoft.com/office/powerpoint/2010/main" val="1917663873"/>
              </p:ext>
            </p:extLst>
          </p:nvPr>
        </p:nvGraphicFramePr>
        <p:xfrm rot="10800000" flipV="1">
          <a:off x="602166" y="1805844"/>
          <a:ext cx="10986494" cy="3992790"/>
        </p:xfrm>
        <a:graphic>
          <a:graphicData uri="http://schemas.openxmlformats.org/drawingml/2006/table">
            <a:tbl>
              <a:tblPr firstRow="1" bandRow="1">
                <a:tableStyleId>{5C22544A-7EE6-4342-B048-85BDC9FD1C3A}</a:tableStyleId>
              </a:tblPr>
              <a:tblGrid>
                <a:gridCol w="8799252">
                  <a:extLst>
                    <a:ext uri="{9D8B030D-6E8A-4147-A177-3AD203B41FA5}">
                      <a16:colId xmlns:a16="http://schemas.microsoft.com/office/drawing/2014/main" val="4272346427"/>
                    </a:ext>
                  </a:extLst>
                </a:gridCol>
                <a:gridCol w="2187242">
                  <a:extLst>
                    <a:ext uri="{9D8B030D-6E8A-4147-A177-3AD203B41FA5}">
                      <a16:colId xmlns:a16="http://schemas.microsoft.com/office/drawing/2014/main" val="3153108137"/>
                    </a:ext>
                  </a:extLst>
                </a:gridCol>
              </a:tblGrid>
              <a:tr h="573802">
                <a:tc>
                  <a:txBody>
                    <a:bodyPr/>
                    <a:lstStyle/>
                    <a:p>
                      <a:pPr algn="ctr"/>
                      <a:r>
                        <a:rPr lang="ar-LB" sz="2400" dirty="0">
                          <a:latin typeface="Calibri" panose="020F0502020204030204" pitchFamily="34" charset="0"/>
                          <a:cs typeface="Calibri" panose="020F0502020204030204" pitchFamily="34" charset="0"/>
                        </a:rPr>
                        <a:t>ملخص الجلسة</a:t>
                      </a:r>
                      <a:endParaRPr lang="en-GB" sz="2400" dirty="0">
                        <a:latin typeface="Calibri" panose="020F0502020204030204" pitchFamily="34" charset="0"/>
                        <a:cs typeface="Calibri" panose="020F0502020204030204" pitchFamily="34" charset="0"/>
                      </a:endParaRPr>
                    </a:p>
                  </a:txBody>
                  <a:tcPr/>
                </a:tc>
                <a:tc>
                  <a:txBody>
                    <a:bodyPr/>
                    <a:lstStyle/>
                    <a:p>
                      <a:pPr algn="ctr"/>
                      <a:r>
                        <a:rPr lang="ar-LB" sz="2400" dirty="0">
                          <a:latin typeface="Calibri" panose="020F0502020204030204" pitchFamily="34" charset="0"/>
                          <a:cs typeface="Calibri" panose="020F0502020204030204" pitchFamily="34" charset="0"/>
                        </a:rPr>
                        <a:t>الوقت</a:t>
                      </a:r>
                      <a:r>
                        <a:rPr lang="en-GB" sz="2400" dirty="0">
                          <a:latin typeface="Calibri" panose="020F0502020204030204" pitchFamily="34" charset="0"/>
                          <a:cs typeface="Calibri" panose="020F0502020204030204" pitchFamily="34" charset="0"/>
                        </a:rPr>
                        <a:t> </a:t>
                      </a:r>
                    </a:p>
                  </a:txBody>
                  <a:tcPr/>
                </a:tc>
                <a:extLst>
                  <a:ext uri="{0D108BD9-81ED-4DB2-BD59-A6C34878D82A}">
                    <a16:rowId xmlns:a16="http://schemas.microsoft.com/office/drawing/2014/main" val="2842653386"/>
                  </a:ext>
                </a:extLst>
              </a:tr>
              <a:tr h="573802">
                <a:tc>
                  <a:txBody>
                    <a:bodyPr/>
                    <a:lstStyle/>
                    <a:p>
                      <a:pPr algn="r"/>
                      <a:r>
                        <a:rPr lang="ar-LB" sz="2400" kern="1200" dirty="0">
                          <a:solidFill>
                            <a:schemeClr val="dk1"/>
                          </a:solidFill>
                          <a:effectLst/>
                          <a:latin typeface="+mn-lt"/>
                          <a:ea typeface="+mn-ea"/>
                          <a:cs typeface="+mn-cs"/>
                        </a:rPr>
                        <a:t>التغذية المرتجعة من الواجب وتشارك فيديو اللجنة الدائمة العاملة بين الوكالات</a:t>
                      </a:r>
                      <a:endParaRPr lang="en-GB" sz="2400" dirty="0">
                        <a:latin typeface="Calibri" panose="020F0502020204030204" pitchFamily="34" charset="0"/>
                        <a:cs typeface="Calibri" panose="020F0502020204030204" pitchFamily="34" charset="0"/>
                      </a:endParaRPr>
                    </a:p>
                  </a:txBody>
                  <a:tcPr/>
                </a:tc>
                <a:tc>
                  <a:txBody>
                    <a:bodyPr/>
                    <a:lstStyle/>
                    <a:p>
                      <a:pPr algn="r"/>
                      <a:r>
                        <a:rPr lang="ar-LB" sz="2400" dirty="0">
                          <a:latin typeface="Calibri" panose="020F0502020204030204" pitchFamily="34" charset="0"/>
                          <a:cs typeface="Calibri" panose="020F0502020204030204" pitchFamily="34" charset="0"/>
                        </a:rPr>
                        <a:t>30 دقيقة</a:t>
                      </a:r>
                      <a:endParaRPr lang="en-GB" sz="2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471944269"/>
                  </a:ext>
                </a:extLst>
              </a:tr>
              <a:tr h="521493">
                <a:tc>
                  <a:txBody>
                    <a:bodyPr/>
                    <a:lstStyle/>
                    <a:p>
                      <a:pPr algn="r"/>
                      <a:r>
                        <a:rPr lang="ar-LB" sz="2400" kern="1200" dirty="0">
                          <a:solidFill>
                            <a:schemeClr val="dk1"/>
                          </a:solidFill>
                          <a:effectLst/>
                          <a:latin typeface="+mn-lt"/>
                          <a:ea typeface="+mn-ea"/>
                          <a:cs typeface="+mn-cs"/>
                        </a:rPr>
                        <a:t>تعريف بالبنية التحتية الإنسانية: المنظومة العنقودية ونموذج تنسيق اللاجئين</a:t>
                      </a:r>
                      <a:endParaRPr lang="en-GB" sz="2400" dirty="0">
                        <a:latin typeface="Calibri" panose="020F0502020204030204" pitchFamily="34" charset="0"/>
                        <a:cs typeface="Calibri" panose="020F0502020204030204" pitchFamily="34" charset="0"/>
                      </a:endParaRPr>
                    </a:p>
                  </a:txBody>
                  <a:tcPr/>
                </a:tc>
                <a:tc>
                  <a:txBody>
                    <a:bodyPr/>
                    <a:lstStyle/>
                    <a:p>
                      <a:pPr algn="r"/>
                      <a:r>
                        <a:rPr lang="ar-LB" sz="2400" dirty="0">
                          <a:latin typeface="Calibri" panose="020F0502020204030204" pitchFamily="34" charset="0"/>
                          <a:cs typeface="Calibri" panose="020F0502020204030204" pitchFamily="34" charset="0"/>
                        </a:rPr>
                        <a:t>40 دقيقة</a:t>
                      </a:r>
                      <a:endParaRPr lang="en-GB" sz="2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837678760"/>
                  </a:ext>
                </a:extLst>
              </a:tr>
              <a:tr h="484495">
                <a:tc>
                  <a:txBody>
                    <a:bodyPr/>
                    <a:lstStyle/>
                    <a:p>
                      <a:pPr algn="r"/>
                      <a:r>
                        <a:rPr lang="ar-LB" sz="2400" kern="1200" dirty="0">
                          <a:solidFill>
                            <a:schemeClr val="dk1"/>
                          </a:solidFill>
                          <a:effectLst/>
                          <a:latin typeface="+mn-lt"/>
                          <a:ea typeface="+mn-ea"/>
                          <a:cs typeface="+mn-cs"/>
                        </a:rPr>
                        <a:t>استراحة</a:t>
                      </a:r>
                      <a:endParaRPr lang="en-GB" sz="2400" baseline="30000" dirty="0">
                        <a:latin typeface="Calibri" panose="020F0502020204030204" pitchFamily="34" charset="0"/>
                        <a:cs typeface="Calibri" panose="020F0502020204030204" pitchFamily="34" charset="0"/>
                      </a:endParaRPr>
                    </a:p>
                  </a:txBody>
                  <a:tcPr/>
                </a:tc>
                <a:tc>
                  <a:txBody>
                    <a:bodyPr/>
                    <a:lstStyle/>
                    <a:p>
                      <a:pPr algn="r"/>
                      <a:r>
                        <a:rPr lang="ar-LB" sz="2400" dirty="0">
                          <a:latin typeface="Calibri" panose="020F0502020204030204" pitchFamily="34" charset="0"/>
                          <a:cs typeface="Calibri" panose="020F0502020204030204" pitchFamily="34" charset="0"/>
                        </a:rPr>
                        <a:t>10 دقائق</a:t>
                      </a:r>
                      <a:endParaRPr lang="en-GB" sz="2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75279442"/>
                  </a:ext>
                </a:extLst>
              </a:tr>
              <a:tr h="632698">
                <a:tc>
                  <a:txBody>
                    <a:bodyPr/>
                    <a:lstStyle/>
                    <a:p>
                      <a:pPr algn="r"/>
                      <a:r>
                        <a:rPr lang="ar-LB" sz="2400" kern="1200" dirty="0">
                          <a:solidFill>
                            <a:schemeClr val="dk1"/>
                          </a:solidFill>
                          <a:effectLst/>
                          <a:latin typeface="+mn-lt"/>
                          <a:ea typeface="+mn-ea"/>
                          <a:cs typeface="+mn-cs"/>
                        </a:rPr>
                        <a:t>تعريف بدورة البرنامج الإنساني – مع عمل تطبيقي للمجموعات</a:t>
                      </a:r>
                      <a:endParaRPr lang="en-GB" sz="2400" baseline="30000" dirty="0">
                        <a:latin typeface="Calibri" panose="020F0502020204030204" pitchFamily="34" charset="0"/>
                        <a:cs typeface="Calibri" panose="020F0502020204030204" pitchFamily="34" charset="0"/>
                      </a:endParaRPr>
                    </a:p>
                  </a:txBody>
                  <a:tcPr/>
                </a:tc>
                <a:tc>
                  <a:txBody>
                    <a:bodyPr/>
                    <a:lstStyle/>
                    <a:p>
                      <a:pPr algn="r"/>
                      <a:r>
                        <a:rPr lang="ar-LB" sz="2400" dirty="0">
                          <a:latin typeface="Calibri" panose="020F0502020204030204" pitchFamily="34" charset="0"/>
                          <a:cs typeface="Calibri" panose="020F0502020204030204" pitchFamily="34" charset="0"/>
                        </a:rPr>
                        <a:t>45 دقيقة</a:t>
                      </a:r>
                      <a:endParaRPr lang="en-GB" sz="2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815008066"/>
                  </a:ext>
                </a:extLst>
              </a:tr>
              <a:tr h="632698">
                <a:tc>
                  <a:txBody>
                    <a:bodyPr/>
                    <a:lstStyle/>
                    <a:p>
                      <a:pPr algn="r"/>
                      <a:r>
                        <a:rPr lang="ar-LB" sz="2400" kern="1200" dirty="0">
                          <a:solidFill>
                            <a:schemeClr val="dk1"/>
                          </a:solidFill>
                          <a:effectLst/>
                          <a:latin typeface="+mn-lt"/>
                          <a:ea typeface="+mn-ea"/>
                          <a:cs typeface="+mn-cs"/>
                        </a:rPr>
                        <a:t>الخطوات التالية: فرص للانخراط في جماعات الممارسة/الممارسين</a:t>
                      </a:r>
                      <a:endParaRPr lang="en-GB" sz="2400" dirty="0">
                        <a:latin typeface="Calibri" panose="020F0502020204030204" pitchFamily="34" charset="0"/>
                        <a:cs typeface="Calibri" panose="020F0502020204030204" pitchFamily="34"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LB" sz="2400" dirty="0">
                          <a:latin typeface="Calibri" panose="020F0502020204030204" pitchFamily="34" charset="0"/>
                          <a:cs typeface="Calibri" panose="020F0502020204030204" pitchFamily="34" charset="0"/>
                        </a:rPr>
                        <a:t>20 دقيقة</a:t>
                      </a:r>
                      <a:endParaRPr lang="en-GB" sz="2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201121064"/>
                  </a:ext>
                </a:extLst>
              </a:tr>
              <a:tr h="573802">
                <a:tc>
                  <a:txBody>
                    <a:bodyPr/>
                    <a:lstStyle/>
                    <a:p>
                      <a:pPr algn="r"/>
                      <a:r>
                        <a:rPr lang="ar-LB" sz="2400" kern="1200" dirty="0">
                          <a:solidFill>
                            <a:schemeClr val="dk1"/>
                          </a:solidFill>
                          <a:effectLst/>
                          <a:latin typeface="+mn-lt"/>
                          <a:ea typeface="+mn-ea"/>
                          <a:cs typeface="+mn-cs"/>
                        </a:rPr>
                        <a:t>اختتام الجلسة وكلمة شكر—المنظمة الإقليمية للأشخاص ذوي الإعاقة</a:t>
                      </a:r>
                      <a:endParaRPr lang="en-GB" sz="2400" dirty="0">
                        <a:latin typeface="Calibri" panose="020F0502020204030204" pitchFamily="34" charset="0"/>
                        <a:cs typeface="Calibri" panose="020F0502020204030204" pitchFamily="34" charset="0"/>
                      </a:endParaRPr>
                    </a:p>
                  </a:txBody>
                  <a:tcPr/>
                </a:tc>
                <a:tc>
                  <a:txBody>
                    <a:bodyPr/>
                    <a:lstStyle/>
                    <a:p>
                      <a:pPr algn="r"/>
                      <a:r>
                        <a:rPr lang="ar-LB" sz="2400" dirty="0">
                          <a:latin typeface="Calibri" panose="020F0502020204030204" pitchFamily="34" charset="0"/>
                          <a:cs typeface="Calibri" panose="020F0502020204030204" pitchFamily="34" charset="0"/>
                        </a:rPr>
                        <a:t>5 دقائق</a:t>
                      </a:r>
                      <a:endParaRPr lang="en-GB" sz="2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879777683"/>
                  </a:ext>
                </a:extLst>
              </a:tr>
            </a:tbl>
          </a:graphicData>
        </a:graphic>
      </p:graphicFrame>
      <p:pic>
        <p:nvPicPr>
          <p:cNvPr id="8" name="Picture 7">
            <a:extLst>
              <a:ext uri="{FF2B5EF4-FFF2-40B4-BE49-F238E27FC236}">
                <a16:creationId xmlns:a16="http://schemas.microsoft.com/office/drawing/2014/main" id="{18ACA1B8-ED19-0A4C-A0FB-CBA39009C7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38778126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0AC240D-0FA9-50D6-38D3-A8A885684E8A}"/>
              </a:ext>
            </a:extLst>
          </p:cNvPr>
          <p:cNvSpPr txBox="1"/>
          <p:nvPr/>
        </p:nvSpPr>
        <p:spPr>
          <a:xfrm>
            <a:off x="619432" y="234176"/>
            <a:ext cx="11145106" cy="688458"/>
          </a:xfrm>
          <a:prstGeom prst="rect">
            <a:avLst/>
          </a:prstGeom>
          <a:noFill/>
        </p:spPr>
        <p:txBody>
          <a:bodyPr wrap="square">
            <a:spAutoFit/>
          </a:bodyPr>
          <a:lstStyle/>
          <a:p>
            <a:pPr marL="0" marR="0" algn="r">
              <a:lnSpc>
                <a:spcPct val="115000"/>
              </a:lnSpc>
              <a:spcBef>
                <a:spcPts val="0"/>
              </a:spcBef>
              <a:spcAft>
                <a:spcPts val="1000"/>
              </a:spcAft>
            </a:pPr>
            <a:r>
              <a:rPr lang="ar-LB" sz="36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ما الذي نحتاج أن نشارك و</a:t>
            </a:r>
            <a:r>
              <a:rPr lang="ar-SA" sz="36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ن</a:t>
            </a:r>
            <a:r>
              <a:rPr lang="ar-LB" sz="36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دمج فيه؟</a:t>
            </a:r>
            <a:endParaRPr lang="en-US" sz="36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9B2E2116-34B0-52EC-8BD9-ADC130E36E07}"/>
              </a:ext>
            </a:extLst>
          </p:cNvPr>
          <p:cNvSpPr txBox="1">
            <a:spLocks/>
          </p:cNvSpPr>
          <p:nvPr/>
        </p:nvSpPr>
        <p:spPr>
          <a:xfrm rot="10800000" flipV="1">
            <a:off x="472960" y="1345838"/>
            <a:ext cx="5281069" cy="456103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r" rtl="1">
              <a:lnSpc>
                <a:spcPct val="115000"/>
              </a:lnSpc>
              <a:spcBef>
                <a:spcPts val="0"/>
              </a:spcBef>
              <a:spcAft>
                <a:spcPts val="1000"/>
              </a:spcAft>
            </a:pPr>
            <a:r>
              <a:rPr lang="ar-LB" sz="2800" dirty="0">
                <a:effectLst/>
                <a:latin typeface="Calibri" panose="020F0502020204030204" pitchFamily="34" charset="0"/>
                <a:ea typeface="Calibri" panose="020F0502020204030204" pitchFamily="34" charset="0"/>
                <a:cs typeface="Arial" panose="020B0604020202020204" pitchFamily="34" charset="0"/>
              </a:rPr>
              <a:t>*الارتياح إلى اختيار طريقة التواصل</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2800" dirty="0">
                <a:effectLst/>
                <a:latin typeface="Calibri" panose="020F0502020204030204" pitchFamily="34" charset="0"/>
                <a:ea typeface="Calibri" panose="020F0502020204030204" pitchFamily="34" charset="0"/>
                <a:cs typeface="Arial" panose="020B0604020202020204" pitchFamily="34" charset="0"/>
              </a:rPr>
              <a:t>*استخدام السماعات والميكروفون إذا أمكن للتخفيف من الضجيج في الخلفية</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2800" dirty="0">
                <a:effectLst/>
                <a:latin typeface="Calibri" panose="020F0502020204030204" pitchFamily="34" charset="0"/>
                <a:ea typeface="Calibri" panose="020F0502020204030204" pitchFamily="34" charset="0"/>
                <a:cs typeface="Arial" panose="020B0604020202020204" pitchFamily="34" charset="0"/>
              </a:rPr>
              <a:t>*رفع اليد عبر "زوم" لإبلاغ المتحدث إذا كان يسرع في كلامه</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99B9B6F6-E357-0F23-06E7-8D845C75878D}"/>
              </a:ext>
            </a:extLst>
          </p:cNvPr>
          <p:cNvSpPr txBox="1"/>
          <p:nvPr/>
        </p:nvSpPr>
        <p:spPr>
          <a:xfrm>
            <a:off x="5842820" y="1345838"/>
            <a:ext cx="5921718" cy="3481915"/>
          </a:xfrm>
          <a:prstGeom prst="rect">
            <a:avLst/>
          </a:prstGeom>
          <a:noFill/>
        </p:spPr>
        <p:txBody>
          <a:bodyPr wrap="square">
            <a:spAutoFit/>
          </a:bodyPr>
          <a:lstStyle/>
          <a:p>
            <a:pPr marL="457200" indent="-457200" algn="r">
              <a:spcBef>
                <a:spcPts val="0"/>
              </a:spcBef>
              <a:buSzPct val="90000"/>
              <a:buFont typeface="Wingdings" pitchFamily="2" charset="2"/>
              <a:buChar char="v"/>
            </a:pPr>
            <a:r>
              <a:rPr lang="ar-LB" sz="2800" dirty="0">
                <a:effectLst/>
                <a:latin typeface="Calibri" panose="020F0502020204030204" pitchFamily="34" charset="0"/>
                <a:ea typeface="Calibri" panose="020F0502020204030204" pitchFamily="34" charset="0"/>
                <a:cs typeface="Arial" panose="020B0604020202020204" pitchFamily="34" charset="0"/>
              </a:rPr>
              <a:t>*التحدث على مهل</a:t>
            </a:r>
          </a:p>
          <a:p>
            <a:pPr marL="0" marR="0" algn="r" rtl="1">
              <a:lnSpc>
                <a:spcPct val="115000"/>
              </a:lnSpc>
              <a:spcBef>
                <a:spcPts val="0"/>
              </a:spcBef>
              <a:spcAft>
                <a:spcPts val="1000"/>
              </a:spcAft>
            </a:pPr>
            <a:r>
              <a:rPr lang="ar-LB" sz="2800" dirty="0">
                <a:effectLst/>
                <a:latin typeface="Calibri" panose="020F0502020204030204" pitchFamily="34" charset="0"/>
                <a:ea typeface="Calibri" panose="020F0502020204030204" pitchFamily="34" charset="0"/>
                <a:cs typeface="Arial" panose="020B0604020202020204" pitchFamily="34" charset="0"/>
              </a:rPr>
              <a:t>*الاستماع بانتباه</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2800" dirty="0">
                <a:effectLst/>
                <a:latin typeface="Calibri" panose="020F0502020204030204" pitchFamily="34" charset="0"/>
                <a:ea typeface="Calibri" panose="020F0502020204030204" pitchFamily="34" charset="0"/>
                <a:cs typeface="Arial" panose="020B0604020202020204" pitchFamily="34" charset="0"/>
              </a:rPr>
              <a:t>*شرح أي مصطلحات مختصة </a:t>
            </a:r>
            <a:r>
              <a:rPr lang="ar-SA" sz="2800" dirty="0">
                <a:effectLst/>
                <a:latin typeface="Calibri" panose="020F0502020204030204" pitchFamily="34" charset="0"/>
                <a:ea typeface="Calibri" panose="020F0502020204030204" pitchFamily="34" charset="0"/>
                <a:cs typeface="Arial" panose="020B0604020202020204" pitchFamily="34" charset="0"/>
              </a:rPr>
              <a:t>أو اختصارات</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2800" dirty="0">
                <a:effectLst/>
                <a:latin typeface="Calibri" panose="020F0502020204030204" pitchFamily="34" charset="0"/>
                <a:ea typeface="Calibri" panose="020F0502020204030204" pitchFamily="34" charset="0"/>
                <a:cs typeface="Arial" panose="020B0604020202020204" pitchFamily="34" charset="0"/>
              </a:rPr>
              <a:t>*الشعور بالارتياح لطرح أي سؤال</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2800" dirty="0">
                <a:effectLst/>
                <a:latin typeface="Calibri" panose="020F0502020204030204" pitchFamily="34" charset="0"/>
                <a:ea typeface="Calibri" panose="020F0502020204030204" pitchFamily="34" charset="0"/>
                <a:cs typeface="Arial" panose="020B0604020202020204" pitchFamily="34" charset="0"/>
              </a:rPr>
              <a:t>*إيقاف المتحدث عند أي نقطة</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2800" dirty="0">
                <a:effectLst/>
                <a:latin typeface="Calibri" panose="020F0502020204030204" pitchFamily="34" charset="0"/>
                <a:ea typeface="Calibri" panose="020F0502020204030204" pitchFamily="34" charset="0"/>
                <a:cs typeface="Arial" panose="020B0604020202020204" pitchFamily="34" charset="0"/>
              </a:rPr>
              <a:t>*أخذ استراحات منتظمة</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2" name="Picture 2" descr="Inclusive Language Guide | Counseling@Northwestern">
            <a:extLst>
              <a:ext uri="{FF2B5EF4-FFF2-40B4-BE49-F238E27FC236}">
                <a16:creationId xmlns:a16="http://schemas.microsoft.com/office/drawing/2014/main" id="{047042A8-F753-90FE-A15B-0D7F16ECE75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472959" y="4273079"/>
            <a:ext cx="4338911" cy="2478165"/>
          </a:xfrm>
          <a:prstGeom prst="rect">
            <a:avLst/>
          </a:prstGeom>
          <a:noFill/>
          <a:extLst>
            <a:ext uri="{909E8E84-426E-40DD-AFC4-6F175D3DCCD1}">
              <a14:hiddenFill xmlns:a14="http://schemas.microsoft.com/office/drawing/2010/main">
                <a:solidFill>
                  <a:srgbClr val="FFFFFF"/>
                </a:solidFill>
              </a14:hiddenFill>
            </a:ext>
          </a:extLst>
        </p:spPr>
      </p:pic>
      <p:sp>
        <p:nvSpPr>
          <p:cNvPr id="14" name="Footer Placeholder 4">
            <a:extLst>
              <a:ext uri="{FF2B5EF4-FFF2-40B4-BE49-F238E27FC236}">
                <a16:creationId xmlns:a16="http://schemas.microsoft.com/office/drawing/2014/main" id="{8C1527D5-C73E-63D9-F7FB-3AFF2C6268B3}"/>
              </a:ext>
            </a:extLst>
          </p:cNvPr>
          <p:cNvSpPr>
            <a:spLocks noGrp="1"/>
          </p:cNvSpPr>
          <p:nvPr>
            <p:ph type="ftr" sz="quarter" idx="11"/>
          </p:nvPr>
        </p:nvSpPr>
        <p:spPr>
          <a:xfrm>
            <a:off x="4143700" y="6386119"/>
            <a:ext cx="4114800" cy="365125"/>
          </a:xfrm>
        </p:spPr>
        <p:txBody>
          <a:bodyPr/>
          <a:lstStyle/>
          <a:p>
            <a:r>
              <a:rPr lang="en-GB" dirty="0"/>
              <a:t>DRG Working Group 6</a:t>
            </a:r>
          </a:p>
        </p:txBody>
      </p:sp>
      <p:sp>
        <p:nvSpPr>
          <p:cNvPr id="15" name="Slide Number Placeholder 5">
            <a:extLst>
              <a:ext uri="{FF2B5EF4-FFF2-40B4-BE49-F238E27FC236}">
                <a16:creationId xmlns:a16="http://schemas.microsoft.com/office/drawing/2014/main" id="{964D6B23-2BF0-F53E-F9F3-1FA2FB1F28E9}"/>
              </a:ext>
            </a:extLst>
          </p:cNvPr>
          <p:cNvSpPr>
            <a:spLocks noGrp="1"/>
          </p:cNvSpPr>
          <p:nvPr>
            <p:ph type="sldNum" sz="quarter" idx="12"/>
          </p:nvPr>
        </p:nvSpPr>
        <p:spPr>
          <a:xfrm>
            <a:off x="8610600" y="6356350"/>
            <a:ext cx="2743200" cy="365125"/>
          </a:xfrm>
        </p:spPr>
        <p:txBody>
          <a:bodyPr/>
          <a:lstStyle/>
          <a:p>
            <a:r>
              <a:rPr lang="en-GB" dirty="0"/>
              <a:t>Slide </a:t>
            </a:r>
            <a:fld id="{566D8EC2-00B7-4DEC-8348-941BB5C1523A}" type="slidenum">
              <a:rPr lang="en-GB" smtClean="0"/>
              <a:t>35</a:t>
            </a:fld>
            <a:endParaRPr lang="en-GB" dirty="0"/>
          </a:p>
        </p:txBody>
      </p:sp>
      <p:pic>
        <p:nvPicPr>
          <p:cNvPr id="10" name="Picture 9">
            <a:extLst>
              <a:ext uri="{FF2B5EF4-FFF2-40B4-BE49-F238E27FC236}">
                <a16:creationId xmlns:a16="http://schemas.microsoft.com/office/drawing/2014/main" id="{E1AEAE2A-305B-CA4F-B2B0-98C1EAFE0A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8538" y="5194661"/>
            <a:ext cx="6096000" cy="635000"/>
          </a:xfrm>
          <a:prstGeom prst="rect">
            <a:avLst/>
          </a:prstGeom>
        </p:spPr>
      </p:pic>
    </p:spTree>
    <p:extLst>
      <p:ext uri="{BB962C8B-B14F-4D97-AF65-F5344CB8AC3E}">
        <p14:creationId xmlns:p14="http://schemas.microsoft.com/office/powerpoint/2010/main" val="13795768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8BEC8-FB79-4119-12A8-29ED8B47D54C}"/>
              </a:ext>
            </a:extLst>
          </p:cNvPr>
          <p:cNvSpPr>
            <a:spLocks noGrp="1"/>
          </p:cNvSpPr>
          <p:nvPr>
            <p:ph type="title"/>
          </p:nvPr>
        </p:nvSpPr>
        <p:spPr/>
        <p:txBody>
          <a:bodyPr>
            <a:normAutofit/>
          </a:bodyPr>
          <a:lstStyle/>
          <a:p>
            <a:pPr marL="0" marR="0" algn="r">
              <a:lnSpc>
                <a:spcPct val="115000"/>
              </a:lnSpc>
              <a:spcBef>
                <a:spcPts val="0"/>
              </a:spcBef>
              <a:spcAft>
                <a:spcPts val="1000"/>
              </a:spcAft>
            </a:pPr>
            <a:r>
              <a:rPr lang="ar-LB" b="1" dirty="0">
                <a:effectLst/>
                <a:latin typeface="Calibri" panose="020F0502020204030204" pitchFamily="34" charset="0"/>
                <a:ea typeface="Calibri" panose="020F0502020204030204" pitchFamily="34" charset="0"/>
                <a:cs typeface="Arial" panose="020B0604020202020204" pitchFamily="34" charset="0"/>
              </a:rPr>
              <a:t>موجز إرشادي للمنسقين (2)</a:t>
            </a:r>
            <a:endParaRPr lang="en-US"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08BA09B-F611-BC42-CB7D-69536816AA95}"/>
              </a:ext>
            </a:extLst>
          </p:cNvPr>
          <p:cNvSpPr>
            <a:spLocks noGrp="1"/>
          </p:cNvSpPr>
          <p:nvPr>
            <p:ph idx="1"/>
          </p:nvPr>
        </p:nvSpPr>
        <p:spPr>
          <a:xfrm rot="10800000" flipV="1">
            <a:off x="748844" y="1865046"/>
            <a:ext cx="10312856" cy="3773754"/>
          </a:xfrm>
        </p:spPr>
        <p:txBody>
          <a:bodyPr>
            <a:normAutofit/>
          </a:bodyPr>
          <a:lstStyle/>
          <a:p>
            <a:pPr marL="0" marR="0" indent="0" algn="r" rtl="1">
              <a:lnSpc>
                <a:spcPct val="115000"/>
              </a:lnSpc>
              <a:spcBef>
                <a:spcPts val="0"/>
              </a:spcBef>
              <a:spcAft>
                <a:spcPts val="1000"/>
              </a:spcAft>
              <a:buNone/>
            </a:pPr>
            <a:r>
              <a:rPr lang="ar-LB" sz="3600" dirty="0">
                <a:effectLst/>
                <a:latin typeface="Calibri" panose="020F0502020204030204" pitchFamily="34" charset="0"/>
                <a:ea typeface="Calibri" panose="020F0502020204030204" pitchFamily="34" charset="0"/>
                <a:cs typeface="Arial" panose="020B0604020202020204" pitchFamily="34" charset="0"/>
              </a:rPr>
              <a:t>*</a:t>
            </a:r>
            <a:r>
              <a:rPr lang="ar-LB" sz="1800" dirty="0">
                <a:effectLst/>
                <a:latin typeface="Calibri" panose="020F0502020204030204" pitchFamily="34" charset="0"/>
                <a:ea typeface="Calibri" panose="020F0502020204030204" pitchFamily="34" charset="0"/>
                <a:cs typeface="Arial" panose="020B0604020202020204" pitchFamily="34" charset="0"/>
              </a:rPr>
              <a:t> </a:t>
            </a:r>
            <a:r>
              <a:rPr lang="ar-LB" sz="3600" dirty="0">
                <a:effectLst/>
                <a:latin typeface="Calibri" panose="020F0502020204030204" pitchFamily="34" charset="0"/>
                <a:ea typeface="Calibri" panose="020F0502020204030204" pitchFamily="34" charset="0"/>
                <a:cs typeface="Arial" panose="020B0604020202020204" pitchFamily="34" charset="0"/>
              </a:rPr>
              <a:t>ماذا تعلم المشاركون عن العاملين الإنسانيين</a:t>
            </a:r>
            <a:r>
              <a:rPr lang="en-US" sz="3600" dirty="0">
                <a:effectLst/>
                <a:latin typeface="Calibri" panose="020F0502020204030204" pitchFamily="34" charset="0"/>
                <a:ea typeface="Calibri" panose="020F0502020204030204" pitchFamily="34" charset="0"/>
                <a:cs typeface="Arial" panose="020B0604020202020204" pitchFamily="34" charset="0"/>
              </a:rPr>
              <a:t> </a:t>
            </a:r>
            <a:r>
              <a:rPr lang="ar-LB" sz="3600" dirty="0">
                <a:effectLst/>
                <a:latin typeface="Calibri" panose="020F0502020204030204" pitchFamily="34" charset="0"/>
                <a:ea typeface="Calibri" panose="020F0502020204030204" pitchFamily="34" charset="0"/>
                <a:cs typeface="Arial" panose="020B0604020202020204" pitchFamily="34" charset="0"/>
              </a:rPr>
              <a:t>في سياقهم</a:t>
            </a: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marL="0" marR="0" indent="0" algn="r">
              <a:lnSpc>
                <a:spcPct val="115000"/>
              </a:lnSpc>
              <a:spcBef>
                <a:spcPts val="0"/>
              </a:spcBef>
              <a:spcAft>
                <a:spcPts val="1000"/>
              </a:spcAft>
              <a:buNone/>
            </a:pPr>
            <a:r>
              <a:rPr lang="ar-LB" sz="3600" dirty="0">
                <a:effectLst/>
                <a:latin typeface="Calibri" panose="020F0502020204030204" pitchFamily="34" charset="0"/>
                <a:ea typeface="Calibri" panose="020F0502020204030204" pitchFamily="34" charset="0"/>
                <a:cs typeface="Arial" panose="020B0604020202020204" pitchFamily="34" charset="0"/>
              </a:rPr>
              <a:t>*الطلب إلى المشاركين عرض شيء من واجبهم—البناء بعد ذلك على المساهمات للتشديد على أهمية السياقات...</a:t>
            </a: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marL="0" marR="0" indent="0" algn="r">
              <a:lnSpc>
                <a:spcPct val="115000"/>
              </a:lnSpc>
              <a:spcBef>
                <a:spcPts val="0"/>
              </a:spcBef>
              <a:spcAft>
                <a:spcPts val="1000"/>
              </a:spcAft>
              <a:buNone/>
            </a:pPr>
            <a:r>
              <a:rPr lang="en-US" sz="3600" dirty="0">
                <a:effectLst/>
                <a:latin typeface="Calibri" panose="020F0502020204030204" pitchFamily="34" charset="0"/>
                <a:ea typeface="Calibri" panose="020F0502020204030204" pitchFamily="34" charset="0"/>
                <a:cs typeface="Arial" panose="020B0604020202020204" pitchFamily="34" charset="0"/>
              </a:rPr>
              <a:t> </a:t>
            </a:r>
            <a:r>
              <a:rPr lang="ar-LB" sz="3600" dirty="0">
                <a:effectLst/>
                <a:latin typeface="Calibri" panose="020F0502020204030204" pitchFamily="34" charset="0"/>
                <a:ea typeface="Calibri" panose="020F0502020204030204" pitchFamily="34" charset="0"/>
                <a:cs typeface="Arial" panose="020B0604020202020204" pitchFamily="34" charset="0"/>
              </a:rPr>
              <a:t>* يمكن للمنسقين استعمال الشريحة التالية للاختتام.</a:t>
            </a:r>
            <a:r>
              <a:rPr lang="en-US" sz="3600" dirty="0">
                <a:effectLst/>
                <a:latin typeface="Calibri" panose="020F0502020204030204" pitchFamily="34" charset="0"/>
                <a:ea typeface="Calibri" panose="020F0502020204030204" pitchFamily="34" charset="0"/>
                <a:cs typeface="Arial" panose="020B0604020202020204" pitchFamily="34" charset="0"/>
              </a:rPr>
              <a:t> </a:t>
            </a:r>
          </a:p>
        </p:txBody>
      </p:sp>
      <p:sp>
        <p:nvSpPr>
          <p:cNvPr id="4" name="Date Placeholder 3">
            <a:extLst>
              <a:ext uri="{FF2B5EF4-FFF2-40B4-BE49-F238E27FC236}">
                <a16:creationId xmlns:a16="http://schemas.microsoft.com/office/drawing/2014/main" id="{CC75E11C-CF2B-1347-88A1-CF1D02D76F8B}"/>
              </a:ext>
            </a:extLst>
          </p:cNvPr>
          <p:cNvSpPr>
            <a:spLocks noGrp="1"/>
          </p:cNvSpPr>
          <p:nvPr>
            <p:ph type="dt" sz="half" idx="10"/>
          </p:nvPr>
        </p:nvSpPr>
        <p:spPr/>
        <p:txBody>
          <a:bodyPr/>
          <a:lstStyle/>
          <a:p>
            <a:fld id="{7B1B0626-4CE1-8E49-96E8-74DC7C5D99DE}" type="datetime1">
              <a:rPr lang="en-US" smtClean="0"/>
              <a:t>1/23/24</a:t>
            </a:fld>
            <a:endParaRPr lang="en-GB" dirty="0"/>
          </a:p>
        </p:txBody>
      </p:sp>
      <p:sp>
        <p:nvSpPr>
          <p:cNvPr id="5" name="Footer Placeholder 4">
            <a:extLst>
              <a:ext uri="{FF2B5EF4-FFF2-40B4-BE49-F238E27FC236}">
                <a16:creationId xmlns:a16="http://schemas.microsoft.com/office/drawing/2014/main" id="{B10AFCC9-8804-4704-4F60-B7853F2E147D}"/>
              </a:ext>
            </a:extLst>
          </p:cNvPr>
          <p:cNvSpPr>
            <a:spLocks noGrp="1"/>
          </p:cNvSpPr>
          <p:nvPr>
            <p:ph type="ftr" sz="quarter" idx="11"/>
          </p:nvPr>
        </p:nvSpPr>
        <p:spPr/>
        <p:txBody>
          <a:bodyPr/>
          <a:lstStyle/>
          <a:p>
            <a:r>
              <a:rPr lang="en-GB" dirty="0"/>
              <a:t>DRG Working Group 6</a:t>
            </a:r>
          </a:p>
        </p:txBody>
      </p:sp>
      <p:sp>
        <p:nvSpPr>
          <p:cNvPr id="6" name="Slide Number Placeholder 5">
            <a:extLst>
              <a:ext uri="{FF2B5EF4-FFF2-40B4-BE49-F238E27FC236}">
                <a16:creationId xmlns:a16="http://schemas.microsoft.com/office/drawing/2014/main" id="{084C1AD6-380F-A87A-BB1F-E7966CA18FE4}"/>
              </a:ext>
            </a:extLst>
          </p:cNvPr>
          <p:cNvSpPr>
            <a:spLocks noGrp="1"/>
          </p:cNvSpPr>
          <p:nvPr>
            <p:ph type="sldNum" sz="quarter" idx="12"/>
          </p:nvPr>
        </p:nvSpPr>
        <p:spPr/>
        <p:txBody>
          <a:bodyPr/>
          <a:lstStyle/>
          <a:p>
            <a:r>
              <a:rPr lang="en-GB" dirty="0"/>
              <a:t>Slide </a:t>
            </a:r>
            <a:fld id="{566D8EC2-00B7-4DEC-8348-941BB5C1523A}" type="slidenum">
              <a:rPr lang="en-GB" smtClean="0"/>
              <a:t>36</a:t>
            </a:fld>
            <a:endParaRPr lang="en-GB" dirty="0"/>
          </a:p>
        </p:txBody>
      </p:sp>
      <p:pic>
        <p:nvPicPr>
          <p:cNvPr id="7" name="Picture 6">
            <a:extLst>
              <a:ext uri="{FF2B5EF4-FFF2-40B4-BE49-F238E27FC236}">
                <a16:creationId xmlns:a16="http://schemas.microsoft.com/office/drawing/2014/main" id="{86D89611-713E-ED4E-9C94-726EB9B4CB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35516740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F24DE-3C28-4CF6-B2FF-F246EBEED248}"/>
              </a:ext>
            </a:extLst>
          </p:cNvPr>
          <p:cNvSpPr>
            <a:spLocks noGrp="1"/>
          </p:cNvSpPr>
          <p:nvPr>
            <p:ph type="title"/>
          </p:nvPr>
        </p:nvSpPr>
        <p:spPr>
          <a:xfrm>
            <a:off x="825500" y="309526"/>
            <a:ext cx="8295526" cy="1408257"/>
          </a:xfrm>
        </p:spPr>
        <p:txBody>
          <a:bodyPr>
            <a:noAutofit/>
          </a:bodyPr>
          <a:lstStyle/>
          <a:p>
            <a:pPr marL="0" marR="0" algn="r">
              <a:lnSpc>
                <a:spcPct val="115000"/>
              </a:lnSpc>
              <a:spcBef>
                <a:spcPts val="0"/>
              </a:spcBef>
              <a:spcAft>
                <a:spcPts val="1000"/>
              </a:spcAft>
            </a:pPr>
            <a:r>
              <a:rPr lang="ar-LB" sz="3600" b="1" dirty="0">
                <a:effectLst/>
                <a:latin typeface="Calibri" panose="020F0502020204030204" pitchFamily="34" charset="0"/>
                <a:ea typeface="Calibri" panose="020F0502020204030204" pitchFamily="34" charset="0"/>
                <a:cs typeface="Arial" panose="020B0604020202020204" pitchFamily="34" charset="0"/>
              </a:rPr>
              <a:t>أهمية دور جمعيات الأشخاص ذوي الإعاقة في العمل الإنساني</a:t>
            </a:r>
            <a:endParaRPr lang="en-US" sz="3600" b="1"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0" name="Online Media 9" title="English version. How to include organisations of persons with disabilities in humanitarian action">
            <a:hlinkClick r:id="" action="ppaction://media"/>
            <a:extLst>
              <a:ext uri="{FF2B5EF4-FFF2-40B4-BE49-F238E27FC236}">
                <a16:creationId xmlns:a16="http://schemas.microsoft.com/office/drawing/2014/main" id="{B758F527-4A00-24B4-36B6-2C4641A32943}"/>
              </a:ext>
            </a:extLst>
          </p:cNvPr>
          <p:cNvPicPr>
            <a:picLocks noGrp="1" noRot="1" noChangeAspect="1"/>
          </p:cNvPicPr>
          <p:nvPr>
            <p:ph idx="1"/>
            <a:videoFile r:link="rId1"/>
          </p:nvPr>
        </p:nvPicPr>
        <p:blipFill>
          <a:blip r:embed="rId4"/>
          <a:stretch>
            <a:fillRect/>
          </a:stretch>
        </p:blipFill>
        <p:spPr>
          <a:xfrm>
            <a:off x="2735263" y="1865313"/>
            <a:ext cx="6634162" cy="3748087"/>
          </a:xfrm>
          <a:prstGeom prst="rect">
            <a:avLst/>
          </a:prstGeom>
        </p:spPr>
      </p:pic>
      <p:sp>
        <p:nvSpPr>
          <p:cNvPr id="4" name="Date Placeholder 3">
            <a:extLst>
              <a:ext uri="{FF2B5EF4-FFF2-40B4-BE49-F238E27FC236}">
                <a16:creationId xmlns:a16="http://schemas.microsoft.com/office/drawing/2014/main" id="{7FC479D2-EF70-41E8-8AF3-7B97584F7311}"/>
              </a:ext>
              <a:ext uri="{C183D7F6-B498-43B3-948B-1728B52AA6E4}">
                <adec:decorative xmlns:adec="http://schemas.microsoft.com/office/drawing/2017/decorative" val="1"/>
              </a:ext>
            </a:extLst>
          </p:cNvPr>
          <p:cNvSpPr>
            <a:spLocks noGrp="1"/>
          </p:cNvSpPr>
          <p:nvPr>
            <p:ph type="dt" sz="half" idx="10"/>
          </p:nvPr>
        </p:nvSpPr>
        <p:spPr/>
        <p:txBody>
          <a:bodyPr/>
          <a:lstStyle/>
          <a:p>
            <a:fld id="{4DC7279A-8111-6E4B-8867-42846240A6B9}" type="datetime1">
              <a:rPr lang="en-US" smtClean="0"/>
              <a:t>1/23/24</a:t>
            </a:fld>
            <a:endParaRPr lang="en-GB" dirty="0"/>
          </a:p>
        </p:txBody>
      </p:sp>
      <p:sp>
        <p:nvSpPr>
          <p:cNvPr id="5" name="Footer Placeholder 4">
            <a:extLst>
              <a:ext uri="{FF2B5EF4-FFF2-40B4-BE49-F238E27FC236}">
                <a16:creationId xmlns:a16="http://schemas.microsoft.com/office/drawing/2014/main" id="{13C3F549-6FCB-4967-A8E9-82D052193718}"/>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dirty="0"/>
              <a:t>DRG Working Group 6</a:t>
            </a:r>
          </a:p>
        </p:txBody>
      </p:sp>
      <p:sp>
        <p:nvSpPr>
          <p:cNvPr id="6" name="Slide Number Placeholder 5">
            <a:extLst>
              <a:ext uri="{FF2B5EF4-FFF2-40B4-BE49-F238E27FC236}">
                <a16:creationId xmlns:a16="http://schemas.microsoft.com/office/drawing/2014/main" id="{8A379864-B97C-4F3A-A611-C8EB20ABFD96}"/>
              </a:ext>
            </a:extLst>
          </p:cNvPr>
          <p:cNvSpPr>
            <a:spLocks noGrp="1"/>
          </p:cNvSpPr>
          <p:nvPr>
            <p:ph type="sldNum" sz="quarter" idx="12"/>
          </p:nvPr>
        </p:nvSpPr>
        <p:spPr/>
        <p:txBody>
          <a:bodyPr/>
          <a:lstStyle/>
          <a:p>
            <a:r>
              <a:rPr lang="en-GB" dirty="0"/>
              <a:t>Slide </a:t>
            </a:r>
            <a:fld id="{566D8EC2-00B7-4DEC-8348-941BB5C1523A}" type="slidenum">
              <a:rPr lang="en-GB" smtClean="0"/>
              <a:t>37</a:t>
            </a:fld>
            <a:endParaRPr lang="en-GB" dirty="0"/>
          </a:p>
        </p:txBody>
      </p:sp>
      <p:pic>
        <p:nvPicPr>
          <p:cNvPr id="7" name="Picture 6">
            <a:extLst>
              <a:ext uri="{FF2B5EF4-FFF2-40B4-BE49-F238E27FC236}">
                <a16:creationId xmlns:a16="http://schemas.microsoft.com/office/drawing/2014/main" id="{17DDD0B1-5EB1-F544-BCFD-A108F0C33F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1107556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551C76-B4EB-442E-A3C2-FF47BD3DD47A}"/>
              </a:ext>
            </a:extLst>
          </p:cNvPr>
          <p:cNvSpPr>
            <a:spLocks noGrp="1"/>
          </p:cNvSpPr>
          <p:nvPr>
            <p:ph type="title" idx="4294967295"/>
          </p:nvPr>
        </p:nvSpPr>
        <p:spPr>
          <a:xfrm>
            <a:off x="457918" y="289932"/>
            <a:ext cx="8987166" cy="793424"/>
          </a:xfrm>
        </p:spPr>
        <p:txBody>
          <a:bodyPr>
            <a:normAutofit/>
          </a:bodyPr>
          <a:lstStyle/>
          <a:p>
            <a:pPr marL="0" marR="0" algn="r">
              <a:lnSpc>
                <a:spcPct val="115000"/>
              </a:lnSpc>
              <a:spcBef>
                <a:spcPts val="0"/>
              </a:spcBef>
              <a:spcAft>
                <a:spcPts val="1000"/>
              </a:spcAft>
            </a:pPr>
            <a:r>
              <a:rPr lang="ar-LB" sz="4000" b="1" dirty="0">
                <a:effectLst/>
                <a:latin typeface="Calibri" panose="020F0502020204030204" pitchFamily="34" charset="0"/>
                <a:ea typeface="Calibri" panose="020F0502020204030204" pitchFamily="34" charset="0"/>
                <a:cs typeface="Arial" panose="020B0604020202020204" pitchFamily="34" charset="0"/>
              </a:rPr>
              <a:t>التنسيق الوطني</a:t>
            </a:r>
            <a:endParaRPr lang="en-US" sz="40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B11A6F81-CE5A-49D0-B71D-9389A2D6E80D}"/>
              </a:ext>
            </a:extLst>
          </p:cNvPr>
          <p:cNvSpPr txBox="1"/>
          <p:nvPr/>
        </p:nvSpPr>
        <p:spPr>
          <a:xfrm>
            <a:off x="201820" y="1214483"/>
            <a:ext cx="11340793" cy="46905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algn="r" rtl="1">
              <a:lnSpc>
                <a:spcPct val="115000"/>
              </a:lnSpc>
              <a:spcBef>
                <a:spcPts val="0"/>
              </a:spcBef>
              <a:spcAft>
                <a:spcPts val="1000"/>
              </a:spcAft>
            </a:pPr>
            <a:r>
              <a:rPr lang="ar-LB" sz="1800" dirty="0">
                <a:effectLst/>
                <a:latin typeface="Calibri" panose="020F0502020204030204" pitchFamily="34" charset="0"/>
                <a:ea typeface="Calibri" panose="020F0502020204030204" pitchFamily="34" charset="0"/>
                <a:cs typeface="Arial" panose="020B0604020202020204" pitchFamily="34" charset="0"/>
              </a:rPr>
              <a:t>*</a:t>
            </a:r>
            <a:r>
              <a:rPr lang="ar-LB" sz="2400" dirty="0">
                <a:effectLst/>
                <a:latin typeface="Calibri" panose="020F0502020204030204" pitchFamily="34" charset="0"/>
                <a:ea typeface="Calibri" panose="020F0502020204030204" pitchFamily="34" charset="0"/>
                <a:cs typeface="Arial" panose="020B0604020202020204" pitchFamily="34" charset="0"/>
              </a:rPr>
              <a:t>تعتبر فرق التنسيق القطري الهيئات الرئيسية للتنسيق على الصعيد الوطني، وهي تتخذ قرارات استراتيجية وعملياتية</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2400" dirty="0">
                <a:effectLst/>
                <a:latin typeface="Calibri" panose="020F0502020204030204" pitchFamily="34" charset="0"/>
                <a:ea typeface="Calibri" panose="020F0502020204030204" pitchFamily="34" charset="0"/>
                <a:cs typeface="Arial" panose="020B0604020202020204" pitchFamily="34" charset="0"/>
              </a:rPr>
              <a:t>*يقود فرق التنسيق القطرية المنسق الإنساني</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2400" dirty="0">
                <a:effectLst/>
                <a:latin typeface="Calibri" panose="020F0502020204030204" pitchFamily="34" charset="0"/>
                <a:ea typeface="Calibri" panose="020F0502020204030204" pitchFamily="34" charset="0"/>
                <a:cs typeface="Arial" panose="020B0604020202020204" pitchFamily="34" charset="0"/>
              </a:rPr>
              <a:t>*لعل ثمة فريق تنسيق قطري في بلادك. أما لو لم يكن ثمة فريق، فإن منسق الأمم المتحدة المقيم هو المسؤول عن تأسيسه  حين تنشأ أزمة وتطلب السلطات الوطنية الدعم والمساندة</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2400" dirty="0">
                <a:effectLst/>
                <a:latin typeface="Calibri" panose="020F0502020204030204" pitchFamily="34" charset="0"/>
                <a:ea typeface="Calibri" panose="020F0502020204030204" pitchFamily="34" charset="0"/>
                <a:cs typeface="Arial" panose="020B0604020202020204" pitchFamily="34" charset="0"/>
              </a:rPr>
              <a:t>*تتكون فرق التنسيق القطرية من ممثلي الهيئات والمؤسسات الإنسانية العاملة في البلاد، بما في ذلك وكالات الأمم المتحدة والمنظمات غير الحكومية الدولية وحركة الصليب والهلال الأحمر.</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2400" dirty="0">
                <a:effectLst/>
                <a:latin typeface="Calibri" panose="020F0502020204030204" pitchFamily="34" charset="0"/>
                <a:ea typeface="Calibri" panose="020F0502020204030204" pitchFamily="34" charset="0"/>
                <a:cs typeface="Arial" panose="020B0604020202020204" pitchFamily="34" charset="0"/>
              </a:rPr>
              <a:t>*ربما صار إلى إشراك جمعيات/منظمات الأشخاص ذوي الإعاقة بفعالية في فرق التنسيق القطرية</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2400" dirty="0">
                <a:effectLst/>
                <a:latin typeface="Calibri" panose="020F0502020204030204" pitchFamily="34" charset="0"/>
                <a:ea typeface="Calibri" panose="020F0502020204030204" pitchFamily="34" charset="0"/>
                <a:cs typeface="Arial" panose="020B0604020202020204" pitchFamily="34" charset="0"/>
              </a:rPr>
              <a:t>*في بعض البلدان يتم اعتماد نقطة محورية (مسؤول اتصال) و/أو فريق عامل للعمر والإعاقة</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457200" indent="-457200">
              <a:buFont typeface="Arial" panose="020B0604020202020204" pitchFamily="34" charset="0"/>
              <a:buChar char="•"/>
            </a:pPr>
            <a:endParaRPr lang="en-GB" sz="2800" b="1" dirty="0">
              <a:solidFill>
                <a:srgbClr val="C00000"/>
              </a:solidFill>
              <a:latin typeface="Calibri" panose="020F0502020204030204" pitchFamily="34" charset="0"/>
              <a:cs typeface="Calibri" panose="020F0502020204030204" pitchFamily="34" charset="0"/>
            </a:endParaRPr>
          </a:p>
        </p:txBody>
      </p:sp>
      <p:pic>
        <p:nvPicPr>
          <p:cNvPr id="2" name="Picture 1" descr="drg logo - three rounded triangles  intertwined in blue, purple and red representing UN, DPOs and Humanitarian actors as the three main partners in the Reference Group on inclusion of Persons with Disabilities in Humanitarian Action">
            <a:extLst>
              <a:ext uri="{FF2B5EF4-FFF2-40B4-BE49-F238E27FC236}">
                <a16:creationId xmlns:a16="http://schemas.microsoft.com/office/drawing/2014/main" id="{12F4BB75-0E43-F0F0-69C2-2E5A830162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3533" y="161485"/>
            <a:ext cx="2246647" cy="1171882"/>
          </a:xfrm>
          <a:prstGeom prst="rect">
            <a:avLst/>
          </a:prstGeom>
        </p:spPr>
      </p:pic>
      <p:sp>
        <p:nvSpPr>
          <p:cNvPr id="17" name="Footer Placeholder 4">
            <a:extLst>
              <a:ext uri="{FF2B5EF4-FFF2-40B4-BE49-F238E27FC236}">
                <a16:creationId xmlns:a16="http://schemas.microsoft.com/office/drawing/2014/main" id="{46C26DA7-8945-41B8-3FC6-1AE68D44F7EC}"/>
              </a:ext>
            </a:extLst>
          </p:cNvPr>
          <p:cNvSpPr txBox="1">
            <a:spLocks/>
          </p:cNvSpPr>
          <p:nvPr/>
        </p:nvSpPr>
        <p:spPr>
          <a:xfrm>
            <a:off x="4512710" y="6416345"/>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tx1">
                    <a:lumMod val="50000"/>
                    <a:lumOff val="50000"/>
                  </a:schemeClr>
                </a:solidFill>
              </a:rPr>
              <a:t>DRG Working Group 6</a:t>
            </a:r>
          </a:p>
        </p:txBody>
      </p:sp>
      <p:sp>
        <p:nvSpPr>
          <p:cNvPr id="18" name="Slide Number Placeholder 5">
            <a:extLst>
              <a:ext uri="{FF2B5EF4-FFF2-40B4-BE49-F238E27FC236}">
                <a16:creationId xmlns:a16="http://schemas.microsoft.com/office/drawing/2014/main" id="{E130AEBE-44AF-0947-C17E-3B74F7DF941F}"/>
              </a:ext>
            </a:extLst>
          </p:cNvPr>
          <p:cNvSpPr txBox="1">
            <a:spLocks/>
          </p:cNvSpPr>
          <p:nvPr/>
        </p:nvSpPr>
        <p:spPr>
          <a:xfrm>
            <a:off x="8757837" y="64163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200" dirty="0">
                <a:solidFill>
                  <a:schemeClr val="tx1">
                    <a:lumMod val="50000"/>
                    <a:lumOff val="50000"/>
                  </a:schemeClr>
                </a:solidFill>
              </a:rPr>
              <a:t>Slide </a:t>
            </a:r>
            <a:fld id="{566D8EC2-00B7-4DEC-8348-941BB5C1523A}" type="slidenum">
              <a:rPr lang="en-GB" sz="1200" smtClean="0">
                <a:solidFill>
                  <a:schemeClr val="tx1">
                    <a:lumMod val="50000"/>
                    <a:lumOff val="50000"/>
                  </a:schemeClr>
                </a:solidFill>
              </a:rPr>
              <a:pPr algn="r"/>
              <a:t>38</a:t>
            </a:fld>
            <a:endParaRPr lang="en-GB" sz="1200" dirty="0">
              <a:solidFill>
                <a:schemeClr val="tx1">
                  <a:lumMod val="50000"/>
                  <a:lumOff val="50000"/>
                </a:schemeClr>
              </a:solidFill>
            </a:endParaRPr>
          </a:p>
        </p:txBody>
      </p:sp>
      <p:sp>
        <p:nvSpPr>
          <p:cNvPr id="4" name="Date Placeholder 3">
            <a:extLst>
              <a:ext uri="{FF2B5EF4-FFF2-40B4-BE49-F238E27FC236}">
                <a16:creationId xmlns:a16="http://schemas.microsoft.com/office/drawing/2014/main" id="{65647B43-8BB4-2097-CEF5-0BD85E56B0E4}"/>
              </a:ext>
            </a:extLst>
          </p:cNvPr>
          <p:cNvSpPr txBox="1">
            <a:spLocks/>
          </p:cNvSpPr>
          <p:nvPr/>
        </p:nvSpPr>
        <p:spPr>
          <a:xfrm>
            <a:off x="690963" y="6416343"/>
            <a:ext cx="2743200" cy="36512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bg2">
                    <a:lumMod val="20000"/>
                    <a:lumOff val="8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fld id="{AE20C70E-732B-A94E-8AE6-2FA96FC9CDCE}" type="datetime1">
              <a:rPr lang="en-US" sz="1200" smtClean="0">
                <a:solidFill>
                  <a:schemeClr val="tx1">
                    <a:lumMod val="50000"/>
                    <a:lumOff val="50000"/>
                  </a:schemeClr>
                </a:solidFill>
              </a:rPr>
              <a:pPr algn="l"/>
              <a:t>1/23/24</a:t>
            </a:fld>
            <a:endParaRPr lang="en-GB" sz="1200" dirty="0">
              <a:solidFill>
                <a:schemeClr val="tx1">
                  <a:lumMod val="50000"/>
                  <a:lumOff val="50000"/>
                </a:schemeClr>
              </a:solidFill>
            </a:endParaRPr>
          </a:p>
        </p:txBody>
      </p:sp>
      <p:pic>
        <p:nvPicPr>
          <p:cNvPr id="8" name="Picture 7">
            <a:extLst>
              <a:ext uri="{FF2B5EF4-FFF2-40B4-BE49-F238E27FC236}">
                <a16:creationId xmlns:a16="http://schemas.microsoft.com/office/drawing/2014/main" id="{8764AB90-E3FC-A242-A830-7CA05C44C3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23688217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36746-2421-4CF8-80DB-290B13AD7EE2}"/>
              </a:ext>
            </a:extLst>
          </p:cNvPr>
          <p:cNvSpPr>
            <a:spLocks noGrp="1"/>
          </p:cNvSpPr>
          <p:nvPr>
            <p:ph type="title"/>
          </p:nvPr>
        </p:nvSpPr>
        <p:spPr>
          <a:xfrm>
            <a:off x="831850" y="1709738"/>
            <a:ext cx="10349294" cy="2202505"/>
          </a:xfrm>
        </p:spPr>
        <p:txBody>
          <a:bodyPr/>
          <a:lstStyle/>
          <a:p>
            <a:pPr marL="0" marR="0" algn="ctr">
              <a:lnSpc>
                <a:spcPct val="115000"/>
              </a:lnSpc>
              <a:spcBef>
                <a:spcPts val="0"/>
              </a:spcBef>
              <a:spcAft>
                <a:spcPts val="1000"/>
              </a:spcAft>
            </a:pPr>
            <a:r>
              <a:rPr lang="ar-LB" sz="5400" b="1" dirty="0">
                <a:effectLst/>
                <a:latin typeface="Calibri" panose="020F0502020204030204" pitchFamily="34" charset="0"/>
                <a:ea typeface="Calibri" panose="020F0502020204030204" pitchFamily="34" charset="0"/>
                <a:cs typeface="Arial" panose="020B0604020202020204" pitchFamily="34" charset="0"/>
              </a:rPr>
              <a:t>منظومة التنسيق الإنساني الدولية</a:t>
            </a:r>
            <a:br>
              <a:rPr lang="en-US" sz="1800" dirty="0">
                <a:effectLst/>
                <a:latin typeface="Calibri" panose="020F0502020204030204" pitchFamily="34" charset="0"/>
                <a:ea typeface="Calibri" panose="020F0502020204030204" pitchFamily="34" charset="0"/>
                <a:cs typeface="Arial" panose="020B0604020202020204" pitchFamily="34" charset="0"/>
              </a:rPr>
            </a:b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BDAF4B4F-7E35-49C6-9510-B58856E0DA2B}"/>
              </a:ext>
            </a:extLst>
          </p:cNvPr>
          <p:cNvSpPr>
            <a:spLocks noGrp="1"/>
          </p:cNvSpPr>
          <p:nvPr>
            <p:ph type="body" idx="1"/>
          </p:nvPr>
        </p:nvSpPr>
        <p:spPr>
          <a:xfrm>
            <a:off x="831850" y="4589463"/>
            <a:ext cx="10515600" cy="1288823"/>
          </a:xfrm>
        </p:spPr>
        <p:txBody>
          <a:bodyPr>
            <a:normAutofit/>
          </a:bodyPr>
          <a:lstStyle/>
          <a:p>
            <a:pPr algn="ctr"/>
            <a:r>
              <a:rPr lang="ar-LB" sz="3600" dirty="0">
                <a:effectLst/>
                <a:latin typeface="Calibri" panose="020F0502020204030204" pitchFamily="34" charset="0"/>
                <a:ea typeface="Calibri" panose="020F0502020204030204" pitchFamily="34" charset="0"/>
                <a:cs typeface="Arial" panose="020B0604020202020204" pitchFamily="34" charset="0"/>
              </a:rPr>
              <a:t>المنظومة العنقودية ونموذج تنسيق اللاجئين؛</a:t>
            </a:r>
            <a:br>
              <a:rPr lang="en-US" sz="3600" dirty="0">
                <a:effectLst/>
                <a:latin typeface="Calibri" panose="020F0502020204030204" pitchFamily="34" charset="0"/>
                <a:ea typeface="Calibri" panose="020F0502020204030204" pitchFamily="34" charset="0"/>
                <a:cs typeface="Arial" panose="020B0604020202020204" pitchFamily="34" charset="0"/>
              </a:rPr>
            </a:br>
            <a:r>
              <a:rPr lang="ar-LB" sz="3600" dirty="0">
                <a:effectLst/>
                <a:latin typeface="Calibri" panose="020F0502020204030204" pitchFamily="34" charset="0"/>
                <a:ea typeface="Calibri" panose="020F0502020204030204" pitchFamily="34" charset="0"/>
                <a:cs typeface="Arial" panose="020B0604020202020204" pitchFamily="34" charset="0"/>
              </a:rPr>
              <a:t>العمل باتجاه التنسيق الفعال والمزيد من المساءلة</a:t>
            </a:r>
            <a:endParaRPr lang="en-GB" sz="3600" dirty="0"/>
          </a:p>
        </p:txBody>
      </p:sp>
      <p:sp>
        <p:nvSpPr>
          <p:cNvPr id="3" name="Date Placeholder 2">
            <a:extLst>
              <a:ext uri="{FF2B5EF4-FFF2-40B4-BE49-F238E27FC236}">
                <a16:creationId xmlns:a16="http://schemas.microsoft.com/office/drawing/2014/main" id="{49663E36-0036-5EF5-48EA-E687272E665B}"/>
              </a:ext>
            </a:extLst>
          </p:cNvPr>
          <p:cNvSpPr>
            <a:spLocks noGrp="1"/>
          </p:cNvSpPr>
          <p:nvPr>
            <p:ph type="dt" sz="half" idx="10"/>
          </p:nvPr>
        </p:nvSpPr>
        <p:spPr/>
        <p:txBody>
          <a:bodyPr/>
          <a:lstStyle/>
          <a:p>
            <a:fld id="{A0112AA2-3748-124F-9465-5CFE6DA23C31}" type="datetime1">
              <a:rPr lang="en-US" smtClean="0"/>
              <a:t>1/23/24</a:t>
            </a:fld>
            <a:endParaRPr lang="en-GB" dirty="0"/>
          </a:p>
        </p:txBody>
      </p:sp>
      <p:sp>
        <p:nvSpPr>
          <p:cNvPr id="4" name="Footer Placeholder 3">
            <a:extLst>
              <a:ext uri="{FF2B5EF4-FFF2-40B4-BE49-F238E27FC236}">
                <a16:creationId xmlns:a16="http://schemas.microsoft.com/office/drawing/2014/main" id="{8A1B5269-6BE5-8588-4146-79B742F41FF7}"/>
              </a:ext>
            </a:extLst>
          </p:cNvPr>
          <p:cNvSpPr>
            <a:spLocks noGrp="1"/>
          </p:cNvSpPr>
          <p:nvPr>
            <p:ph type="ftr" sz="quarter" idx="11"/>
          </p:nvPr>
        </p:nvSpPr>
        <p:spPr/>
        <p:txBody>
          <a:bodyPr/>
          <a:lstStyle/>
          <a:p>
            <a:r>
              <a:rPr lang="en-GB" dirty="0"/>
              <a:t>DRG Working Group 6</a:t>
            </a:r>
          </a:p>
        </p:txBody>
      </p:sp>
      <p:sp>
        <p:nvSpPr>
          <p:cNvPr id="6" name="Slide Number Placeholder 5">
            <a:extLst>
              <a:ext uri="{FF2B5EF4-FFF2-40B4-BE49-F238E27FC236}">
                <a16:creationId xmlns:a16="http://schemas.microsoft.com/office/drawing/2014/main" id="{4A826E80-81B1-DDCE-F140-555FD9482E3E}"/>
              </a:ext>
            </a:extLst>
          </p:cNvPr>
          <p:cNvSpPr>
            <a:spLocks noGrp="1"/>
          </p:cNvSpPr>
          <p:nvPr>
            <p:ph type="sldNum" sz="quarter" idx="12"/>
          </p:nvPr>
        </p:nvSpPr>
        <p:spPr/>
        <p:txBody>
          <a:bodyPr/>
          <a:lstStyle/>
          <a:p>
            <a:fld id="{566D8EC2-00B7-4DEC-8348-941BB5C1523A}" type="slidenum">
              <a:rPr lang="en-GB" smtClean="0"/>
              <a:t>39</a:t>
            </a:fld>
            <a:endParaRPr lang="en-GB" dirty="0"/>
          </a:p>
        </p:txBody>
      </p:sp>
      <p:pic>
        <p:nvPicPr>
          <p:cNvPr id="7" name="Picture 6">
            <a:extLst>
              <a:ext uri="{FF2B5EF4-FFF2-40B4-BE49-F238E27FC236}">
                <a16:creationId xmlns:a16="http://schemas.microsoft.com/office/drawing/2014/main" id="{99C00DDF-7693-0847-891F-116F74FFD6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3548392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551C76-B4EB-442E-A3C2-FF47BD3DD47A}"/>
              </a:ext>
            </a:extLst>
          </p:cNvPr>
          <p:cNvSpPr>
            <a:spLocks noGrp="1"/>
          </p:cNvSpPr>
          <p:nvPr>
            <p:ph type="title" idx="4294967295"/>
          </p:nvPr>
        </p:nvSpPr>
        <p:spPr>
          <a:xfrm>
            <a:off x="307728" y="434383"/>
            <a:ext cx="10014832" cy="1171882"/>
          </a:xfrm>
        </p:spPr>
        <p:txBody>
          <a:bodyPr>
            <a:normAutofit fontScale="90000"/>
          </a:bodyPr>
          <a:lstStyle/>
          <a:p>
            <a:pPr algn="ctr"/>
            <a:r>
              <a:rPr lang="ar-LB" sz="3600" b="1" dirty="0">
                <a:solidFill>
                  <a:srgbClr val="7030A0"/>
                </a:solidFill>
                <a:latin typeface="Calibri" panose="020F0502020204030204" pitchFamily="34" charset="0"/>
                <a:cs typeface="Calibri" panose="020F0502020204030204" pitchFamily="34" charset="0"/>
              </a:rPr>
              <a:t>الجلسة الأولى</a:t>
            </a:r>
            <a:br>
              <a:rPr lang="en-GB" sz="3600" b="1" dirty="0">
                <a:solidFill>
                  <a:srgbClr val="7030A0"/>
                </a:solidFill>
                <a:latin typeface="Calibri" panose="020F0502020204030204" pitchFamily="34" charset="0"/>
                <a:cs typeface="Calibri" panose="020F0502020204030204" pitchFamily="34" charset="0"/>
              </a:rPr>
            </a:br>
            <a:r>
              <a:rPr lang="ar-LB" sz="3100" b="1" dirty="0">
                <a:effectLst/>
                <a:latin typeface="Calibri" panose="020F0502020204030204" pitchFamily="34" charset="0"/>
                <a:ea typeface="Calibri" panose="020F0502020204030204" pitchFamily="34" charset="0"/>
                <a:cs typeface="Arial" panose="020B0604020202020204" pitchFamily="34" charset="0"/>
              </a:rPr>
              <a:t>التعريف بالعمل الإنساني</a:t>
            </a:r>
            <a:br>
              <a:rPr lang="en-US" sz="1800" dirty="0">
                <a:effectLst/>
                <a:latin typeface="Calibri" panose="020F0502020204030204" pitchFamily="34" charset="0"/>
                <a:ea typeface="Calibri" panose="020F0502020204030204" pitchFamily="34" charset="0"/>
                <a:cs typeface="Arial" panose="020B0604020202020204" pitchFamily="34" charset="0"/>
              </a:rPr>
            </a:br>
            <a:endParaRPr lang="en-US" sz="3600" dirty="0">
              <a:solidFill>
                <a:srgbClr val="7030A0"/>
              </a:solidFill>
            </a:endParaRPr>
          </a:p>
        </p:txBody>
      </p:sp>
      <p:pic>
        <p:nvPicPr>
          <p:cNvPr id="2" name="Picture 1" descr="drg logo - three rounded triangles  intertwined in blue, purple and red representing UN, DPOs and Humanitarian actors as the three main partners in the Reference Group on inclusion of Persons with Disabilities in Humanitarian Action">
            <a:extLst>
              <a:ext uri="{FF2B5EF4-FFF2-40B4-BE49-F238E27FC236}">
                <a16:creationId xmlns:a16="http://schemas.microsoft.com/office/drawing/2014/main" id="{12F4BB75-0E43-F0F0-69C2-2E5A830162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3533" y="161485"/>
            <a:ext cx="2246647" cy="1171882"/>
          </a:xfrm>
          <a:prstGeom prst="rect">
            <a:avLst/>
          </a:prstGeom>
        </p:spPr>
      </p:pic>
      <p:sp>
        <p:nvSpPr>
          <p:cNvPr id="17" name="Footer Placeholder 4">
            <a:extLst>
              <a:ext uri="{FF2B5EF4-FFF2-40B4-BE49-F238E27FC236}">
                <a16:creationId xmlns:a16="http://schemas.microsoft.com/office/drawing/2014/main" id="{46C26DA7-8945-41B8-3FC6-1AE68D44F7EC}"/>
              </a:ext>
            </a:extLst>
          </p:cNvPr>
          <p:cNvSpPr txBox="1">
            <a:spLocks/>
          </p:cNvSpPr>
          <p:nvPr/>
        </p:nvSpPr>
        <p:spPr>
          <a:xfrm>
            <a:off x="4512710" y="6416345"/>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tx1">
                    <a:lumMod val="50000"/>
                    <a:lumOff val="50000"/>
                  </a:schemeClr>
                </a:solidFill>
              </a:rPr>
              <a:t>DRG Working Group 6</a:t>
            </a:r>
          </a:p>
        </p:txBody>
      </p:sp>
      <p:sp>
        <p:nvSpPr>
          <p:cNvPr id="18" name="Slide Number Placeholder 5">
            <a:extLst>
              <a:ext uri="{FF2B5EF4-FFF2-40B4-BE49-F238E27FC236}">
                <a16:creationId xmlns:a16="http://schemas.microsoft.com/office/drawing/2014/main" id="{E130AEBE-44AF-0947-C17E-3B74F7DF941F}"/>
              </a:ext>
            </a:extLst>
          </p:cNvPr>
          <p:cNvSpPr txBox="1">
            <a:spLocks/>
          </p:cNvSpPr>
          <p:nvPr/>
        </p:nvSpPr>
        <p:spPr>
          <a:xfrm>
            <a:off x="8757837" y="64163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200" dirty="0">
                <a:solidFill>
                  <a:schemeClr val="tx1">
                    <a:lumMod val="50000"/>
                    <a:lumOff val="50000"/>
                  </a:schemeClr>
                </a:solidFill>
              </a:rPr>
              <a:t>Slide </a:t>
            </a:r>
            <a:fld id="{566D8EC2-00B7-4DEC-8348-941BB5C1523A}" type="slidenum">
              <a:rPr lang="en-GB" sz="1200" smtClean="0">
                <a:solidFill>
                  <a:schemeClr val="tx1">
                    <a:lumMod val="50000"/>
                    <a:lumOff val="50000"/>
                  </a:schemeClr>
                </a:solidFill>
              </a:rPr>
              <a:pPr algn="r"/>
              <a:t>4</a:t>
            </a:fld>
            <a:endParaRPr lang="en-GB" sz="1200" dirty="0">
              <a:solidFill>
                <a:schemeClr val="tx1">
                  <a:lumMod val="50000"/>
                  <a:lumOff val="50000"/>
                </a:schemeClr>
              </a:solidFill>
            </a:endParaRPr>
          </a:p>
        </p:txBody>
      </p:sp>
      <p:graphicFrame>
        <p:nvGraphicFramePr>
          <p:cNvPr id="4" name="Table 11">
            <a:extLst>
              <a:ext uri="{FF2B5EF4-FFF2-40B4-BE49-F238E27FC236}">
                <a16:creationId xmlns:a16="http://schemas.microsoft.com/office/drawing/2014/main" id="{7511BFC3-732C-9806-A125-847E090D383B}"/>
              </a:ext>
            </a:extLst>
          </p:cNvPr>
          <p:cNvGraphicFramePr>
            <a:graphicFrameLocks/>
          </p:cNvGraphicFramePr>
          <p:nvPr>
            <p:extLst>
              <p:ext uri="{D42A27DB-BD31-4B8C-83A1-F6EECF244321}">
                <p14:modId xmlns:p14="http://schemas.microsoft.com/office/powerpoint/2010/main" val="2397358105"/>
              </p:ext>
            </p:extLst>
          </p:nvPr>
        </p:nvGraphicFramePr>
        <p:xfrm rot="10800000" flipV="1">
          <a:off x="526995" y="1879166"/>
          <a:ext cx="11533809" cy="4264280"/>
        </p:xfrm>
        <a:graphic>
          <a:graphicData uri="http://schemas.openxmlformats.org/drawingml/2006/table">
            <a:tbl>
              <a:tblPr firstRow="1" bandRow="1">
                <a:tableStyleId>{5C22544A-7EE6-4342-B048-85BDC9FD1C3A}</a:tableStyleId>
              </a:tblPr>
              <a:tblGrid>
                <a:gridCol w="9743278">
                  <a:extLst>
                    <a:ext uri="{9D8B030D-6E8A-4147-A177-3AD203B41FA5}">
                      <a16:colId xmlns:a16="http://schemas.microsoft.com/office/drawing/2014/main" val="4272346427"/>
                    </a:ext>
                  </a:extLst>
                </a:gridCol>
                <a:gridCol w="1790531">
                  <a:extLst>
                    <a:ext uri="{9D8B030D-6E8A-4147-A177-3AD203B41FA5}">
                      <a16:colId xmlns:a16="http://schemas.microsoft.com/office/drawing/2014/main" val="3153108137"/>
                    </a:ext>
                  </a:extLst>
                </a:gridCol>
              </a:tblGrid>
              <a:tr h="462341">
                <a:tc>
                  <a:txBody>
                    <a:bodyPr/>
                    <a:lstStyle/>
                    <a:p>
                      <a:pPr algn="ctr"/>
                      <a:r>
                        <a:rPr lang="ar-LB" sz="2400" dirty="0">
                          <a:latin typeface="Calibri" panose="020F0502020204030204" pitchFamily="34" charset="0"/>
                          <a:cs typeface="Calibri" panose="020F0502020204030204" pitchFamily="34" charset="0"/>
                        </a:rPr>
                        <a:t>ملخص الجلسة</a:t>
                      </a:r>
                      <a:endParaRPr lang="en-GB" sz="2400" dirty="0">
                        <a:latin typeface="Calibri" panose="020F0502020204030204" pitchFamily="34" charset="0"/>
                        <a:cs typeface="Calibri" panose="020F0502020204030204" pitchFamily="34" charset="0"/>
                      </a:endParaRPr>
                    </a:p>
                  </a:txBody>
                  <a:tcPr/>
                </a:tc>
                <a:tc>
                  <a:txBody>
                    <a:bodyPr/>
                    <a:lstStyle/>
                    <a:p>
                      <a:pPr algn="r"/>
                      <a:r>
                        <a:rPr lang="ar-LB" sz="2400" dirty="0">
                          <a:latin typeface="Calibri" panose="020F0502020204030204" pitchFamily="34" charset="0"/>
                          <a:cs typeface="Calibri" panose="020F0502020204030204" pitchFamily="34" charset="0"/>
                        </a:rPr>
                        <a:t>الوقت</a:t>
                      </a:r>
                      <a:endParaRPr lang="en-GB" sz="2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842653386"/>
                  </a:ext>
                </a:extLst>
              </a:tr>
              <a:tr h="462341">
                <a:tc>
                  <a:txBody>
                    <a:bodyPr/>
                    <a:lstStyle/>
                    <a:p>
                      <a:pPr algn="r"/>
                      <a:r>
                        <a:rPr lang="ar-LB" sz="2400" kern="1200" dirty="0">
                          <a:solidFill>
                            <a:schemeClr val="dk1"/>
                          </a:solidFill>
                          <a:effectLst/>
                          <a:latin typeface="+mn-lt"/>
                          <a:ea typeface="+mn-ea"/>
                          <a:cs typeface="+mn-cs"/>
                        </a:rPr>
                        <a:t>الترحيب والافتتاح من قبل منظمة الأشخاص ذوي الإعاقة الإقليمية</a:t>
                      </a:r>
                      <a:endParaRPr lang="en-GB" sz="2400" dirty="0">
                        <a:latin typeface="Calibri" panose="020F0502020204030204" pitchFamily="34" charset="0"/>
                        <a:cs typeface="Calibri" panose="020F0502020204030204" pitchFamily="34" charset="0"/>
                      </a:endParaRPr>
                    </a:p>
                  </a:txBody>
                  <a:tcPr/>
                </a:tc>
                <a:tc>
                  <a:txBody>
                    <a:bodyPr/>
                    <a:lstStyle/>
                    <a:p>
                      <a:pPr algn="r"/>
                      <a:r>
                        <a:rPr lang="ar-LB" sz="2400" dirty="0">
                          <a:latin typeface="Calibri" panose="020F0502020204030204" pitchFamily="34" charset="0"/>
                          <a:cs typeface="Calibri" panose="020F0502020204030204" pitchFamily="34" charset="0"/>
                        </a:rPr>
                        <a:t>5 دقائق</a:t>
                      </a:r>
                      <a:endParaRPr lang="en-GB" sz="2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679225963"/>
                  </a:ext>
                </a:extLst>
              </a:tr>
              <a:tr h="462341">
                <a:tc>
                  <a:txBody>
                    <a:bodyPr/>
                    <a:lstStyle/>
                    <a:p>
                      <a:pPr algn="r"/>
                      <a:r>
                        <a:rPr lang="ar-LB" sz="2400" kern="1200" dirty="0">
                          <a:solidFill>
                            <a:schemeClr val="dk1"/>
                          </a:solidFill>
                          <a:effectLst/>
                          <a:latin typeface="+mn-lt"/>
                          <a:ea typeface="+mn-ea"/>
                          <a:cs typeface="+mn-cs"/>
                        </a:rPr>
                        <a:t>ترحيب وتقديم وتعارف وتوضيح الأهداف والتوقعات</a:t>
                      </a:r>
                      <a:endParaRPr lang="en-GB" sz="2400" dirty="0">
                        <a:latin typeface="Calibri" panose="020F0502020204030204" pitchFamily="34" charset="0"/>
                        <a:cs typeface="Calibri" panose="020F0502020204030204" pitchFamily="34" charset="0"/>
                      </a:endParaRPr>
                    </a:p>
                  </a:txBody>
                  <a:tcPr/>
                </a:tc>
                <a:tc>
                  <a:txBody>
                    <a:bodyPr/>
                    <a:lstStyle/>
                    <a:p>
                      <a:pPr algn="r"/>
                      <a:r>
                        <a:rPr lang="ar-LB" sz="2400" dirty="0">
                          <a:latin typeface="Calibri" panose="020F0502020204030204" pitchFamily="34" charset="0"/>
                          <a:cs typeface="Calibri" panose="020F0502020204030204" pitchFamily="34" charset="0"/>
                        </a:rPr>
                        <a:t>25 دقيقة</a:t>
                      </a:r>
                      <a:endParaRPr lang="en-GB" sz="2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056776071"/>
                  </a:ext>
                </a:extLst>
              </a:tr>
              <a:tr h="475021">
                <a:tc>
                  <a:txBody>
                    <a:bodyPr/>
                    <a:lstStyle/>
                    <a:p>
                      <a:pPr algn="r"/>
                      <a:r>
                        <a:rPr lang="ar-LB" sz="2400" kern="1200" dirty="0">
                          <a:solidFill>
                            <a:schemeClr val="dk1"/>
                          </a:solidFill>
                          <a:effectLst/>
                          <a:latin typeface="+mn-lt"/>
                          <a:ea typeface="+mn-ea"/>
                          <a:cs typeface="+mn-cs"/>
                        </a:rPr>
                        <a:t>مناقشة أنواع الأزمات—عمل فريقي يدرس الحواجز</a:t>
                      </a:r>
                      <a:endParaRPr lang="en-GB" sz="2400" dirty="0">
                        <a:latin typeface="Calibri" panose="020F0502020204030204" pitchFamily="34" charset="0"/>
                        <a:cs typeface="Calibri" panose="020F0502020204030204" pitchFamily="34" charset="0"/>
                      </a:endParaRPr>
                    </a:p>
                  </a:txBody>
                  <a:tcPr/>
                </a:tc>
                <a:tc>
                  <a:txBody>
                    <a:bodyPr/>
                    <a:lstStyle/>
                    <a:p>
                      <a:pPr algn="r"/>
                      <a:r>
                        <a:rPr lang="ar-LB" sz="2400" dirty="0">
                          <a:latin typeface="Calibri" panose="020F0502020204030204" pitchFamily="34" charset="0"/>
                          <a:cs typeface="Calibri" panose="020F0502020204030204" pitchFamily="34" charset="0"/>
                        </a:rPr>
                        <a:t>35 دقيقة</a:t>
                      </a:r>
                      <a:endParaRPr lang="en-GB" sz="2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837678760"/>
                  </a:ext>
                </a:extLst>
              </a:tr>
              <a:tr h="462341">
                <a:tc>
                  <a:txBody>
                    <a:bodyPr/>
                    <a:lstStyle/>
                    <a:p>
                      <a:pPr marL="0" marR="0" lvl="0" indent="0" algn="r" defTabSz="914400" rtl="0" eaLnBrk="1" fontAlgn="auto" latinLnBrk="0" hangingPunct="1">
                        <a:lnSpc>
                          <a:spcPct val="100000"/>
                        </a:lnSpc>
                        <a:spcBef>
                          <a:spcPts val="600"/>
                        </a:spcBef>
                        <a:spcAft>
                          <a:spcPts val="0"/>
                        </a:spcAft>
                        <a:buClrTx/>
                        <a:buSzTx/>
                        <a:buFontTx/>
                        <a:buNone/>
                        <a:tabLst/>
                        <a:defRPr/>
                      </a:pPr>
                      <a:r>
                        <a:rPr lang="ar-LB" sz="2400" kern="1200" dirty="0">
                          <a:solidFill>
                            <a:schemeClr val="dk1"/>
                          </a:solidFill>
                          <a:effectLst/>
                          <a:latin typeface="+mn-lt"/>
                          <a:ea typeface="+mn-ea"/>
                          <a:cs typeface="+mn-cs"/>
                        </a:rPr>
                        <a:t>تعريف بالأدوات / السياسات ذات الصلة والأهمية لأنواع الأزمات</a:t>
                      </a:r>
                      <a:endParaRPr lang="en-GB" sz="2400" dirty="0">
                        <a:latin typeface="Calibri" panose="020F0502020204030204" pitchFamily="34" charset="0"/>
                        <a:cs typeface="Calibri" panose="020F0502020204030204" pitchFamily="34" charset="0"/>
                      </a:endParaRPr>
                    </a:p>
                  </a:txBody>
                  <a:tcPr/>
                </a:tc>
                <a:tc>
                  <a:txBody>
                    <a:bodyPr/>
                    <a:lstStyle/>
                    <a:p>
                      <a:pPr algn="r"/>
                      <a:r>
                        <a:rPr lang="ar-LB" sz="2400" dirty="0">
                          <a:latin typeface="Calibri" panose="020F0502020204030204" pitchFamily="34" charset="0"/>
                          <a:cs typeface="Calibri" panose="020F0502020204030204" pitchFamily="34" charset="0"/>
                        </a:rPr>
                        <a:t>15 دقيقة</a:t>
                      </a:r>
                      <a:endParaRPr lang="en-GB" sz="2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520856232"/>
                  </a:ext>
                </a:extLst>
              </a:tr>
              <a:tr h="46234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LB" sz="2400" b="1" kern="1200" dirty="0">
                          <a:solidFill>
                            <a:schemeClr val="dk1"/>
                          </a:solidFill>
                          <a:effectLst/>
                          <a:latin typeface="+mn-lt"/>
                          <a:ea typeface="+mn-ea"/>
                          <a:cs typeface="+mn-cs"/>
                        </a:rPr>
                        <a:t>استراحة</a:t>
                      </a:r>
                      <a:endParaRPr lang="en-GB" sz="2400" b="1" dirty="0">
                        <a:latin typeface="Calibri" panose="020F0502020204030204" pitchFamily="34" charset="0"/>
                        <a:cs typeface="Calibri" panose="020F0502020204030204" pitchFamily="34" charset="0"/>
                      </a:endParaRPr>
                    </a:p>
                  </a:txBody>
                  <a:tcPr/>
                </a:tc>
                <a:tc>
                  <a:txBody>
                    <a:bodyPr/>
                    <a:lstStyle/>
                    <a:p>
                      <a:pPr algn="r"/>
                      <a:r>
                        <a:rPr lang="ar-LB" sz="2400" b="1" dirty="0">
                          <a:latin typeface="Calibri" panose="020F0502020204030204" pitchFamily="34" charset="0"/>
                          <a:cs typeface="Calibri" panose="020F0502020204030204" pitchFamily="34" charset="0"/>
                        </a:rPr>
                        <a:t>10 دقائق </a:t>
                      </a:r>
                      <a:endParaRPr lang="en-GB" sz="2400" b="1"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288431263"/>
                  </a:ext>
                </a:extLst>
              </a:tr>
              <a:tr h="49459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LB" sz="2400" kern="1200" dirty="0">
                          <a:solidFill>
                            <a:schemeClr val="dk1"/>
                          </a:solidFill>
                          <a:effectLst/>
                          <a:latin typeface="+mn-lt"/>
                          <a:ea typeface="+mn-ea"/>
                          <a:cs typeface="+mn-cs"/>
                        </a:rPr>
                        <a:t>تعريف موجز </a:t>
                      </a:r>
                      <a:r>
                        <a:rPr lang="ar-SA" sz="2400" kern="1200" dirty="0">
                          <a:solidFill>
                            <a:schemeClr val="dk1"/>
                          </a:solidFill>
                          <a:effectLst/>
                          <a:latin typeface="+mn-lt"/>
                          <a:ea typeface="+mn-ea"/>
                          <a:cs typeface="+mn-cs"/>
                        </a:rPr>
                        <a:t>لإرشادات اللجنة الدائمة المشتركة بين الوكالات يتبعها تدريب جماعي عملي</a:t>
                      </a:r>
                      <a:endParaRPr lang="en-GB" sz="2400" dirty="0">
                        <a:latin typeface="Calibri" panose="020F0502020204030204" pitchFamily="34" charset="0"/>
                        <a:cs typeface="Calibri" panose="020F0502020204030204" pitchFamily="34" charset="0"/>
                      </a:endParaRPr>
                    </a:p>
                  </a:txBody>
                  <a:tcPr/>
                </a:tc>
                <a:tc>
                  <a:txBody>
                    <a:bodyPr/>
                    <a:lstStyle/>
                    <a:p>
                      <a:pPr algn="r"/>
                      <a:r>
                        <a:rPr lang="ar-SA" sz="2400" dirty="0">
                          <a:latin typeface="Calibri" panose="020F0502020204030204" pitchFamily="34" charset="0"/>
                          <a:cs typeface="Calibri" panose="020F0502020204030204" pitchFamily="34" charset="0"/>
                        </a:rPr>
                        <a:t>40</a:t>
                      </a:r>
                      <a:r>
                        <a:rPr lang="ar-LB" sz="2400" dirty="0">
                          <a:latin typeface="Calibri" panose="020F0502020204030204" pitchFamily="34" charset="0"/>
                          <a:cs typeface="Calibri" panose="020F0502020204030204" pitchFamily="34" charset="0"/>
                        </a:rPr>
                        <a:t> دقيقة</a:t>
                      </a:r>
                      <a:endParaRPr lang="en-GB" sz="2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815008066"/>
                  </a:ext>
                </a:extLst>
              </a:tr>
              <a:tr h="462341">
                <a:tc>
                  <a:txBody>
                    <a:bodyPr/>
                    <a:lstStyle/>
                    <a:p>
                      <a:pPr algn="r"/>
                      <a:r>
                        <a:rPr lang="ar-LB" sz="2400" dirty="0">
                          <a:latin typeface="Calibri" panose="020F0502020204030204" pitchFamily="34" charset="0"/>
                          <a:cs typeface="Calibri" panose="020F0502020204030204" pitchFamily="34" charset="0"/>
                        </a:rPr>
                        <a:t>تأملات أخيرة وتعريف بالواجب المنزلي </a:t>
                      </a:r>
                      <a:r>
                        <a:rPr lang="ar-SA" sz="2400" dirty="0">
                          <a:latin typeface="Calibri" panose="020F0502020204030204" pitchFamily="34" charset="0"/>
                          <a:cs typeface="Calibri" panose="020F0502020204030204" pitchFamily="34" charset="0"/>
                        </a:rPr>
                        <a:t>والأسئلة والأجوبة المتعلقة به</a:t>
                      </a:r>
                      <a:endParaRPr lang="en-GB" sz="2400" dirty="0">
                        <a:latin typeface="Calibri" panose="020F0502020204030204" pitchFamily="34" charset="0"/>
                        <a:cs typeface="Calibri" panose="020F0502020204030204" pitchFamily="34"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400" dirty="0">
                          <a:latin typeface="Calibri" panose="020F0502020204030204" pitchFamily="34" charset="0"/>
                          <a:cs typeface="Calibri" panose="020F0502020204030204" pitchFamily="34" charset="0"/>
                        </a:rPr>
                        <a:t>15</a:t>
                      </a:r>
                      <a:r>
                        <a:rPr lang="ar-LB" sz="2400" dirty="0">
                          <a:latin typeface="Calibri" panose="020F0502020204030204" pitchFamily="34" charset="0"/>
                          <a:cs typeface="Calibri" panose="020F0502020204030204" pitchFamily="34" charset="0"/>
                        </a:rPr>
                        <a:t> دقيقة</a:t>
                      </a:r>
                      <a:endParaRPr lang="en-GB" sz="2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523779916"/>
                  </a:ext>
                </a:extLst>
              </a:tr>
              <a:tr h="520615">
                <a:tc>
                  <a:txBody>
                    <a:bodyPr/>
                    <a:lstStyle/>
                    <a:p>
                      <a:pPr algn="r"/>
                      <a:r>
                        <a:rPr lang="ar-LB" sz="2400" kern="1200" dirty="0">
                          <a:solidFill>
                            <a:schemeClr val="dk1"/>
                          </a:solidFill>
                          <a:effectLst/>
                          <a:latin typeface="+mn-lt"/>
                          <a:ea typeface="+mn-ea"/>
                          <a:cs typeface="+mn-cs"/>
                        </a:rPr>
                        <a:t>اختتام الجلسة واستبيان </a:t>
                      </a:r>
                      <a:r>
                        <a:rPr lang="ar-SA" sz="2400" kern="1200" dirty="0">
                          <a:solidFill>
                            <a:schemeClr val="dk1"/>
                          </a:solidFill>
                          <a:effectLst/>
                          <a:latin typeface="+mn-lt"/>
                          <a:ea typeface="+mn-ea"/>
                          <a:cs typeface="+mn-cs"/>
                        </a:rPr>
                        <a:t>التعليقات والملاحظات</a:t>
                      </a:r>
                      <a:endParaRPr lang="en-GB" sz="2400" dirty="0">
                        <a:latin typeface="Calibri" panose="020F0502020204030204" pitchFamily="34" charset="0"/>
                        <a:cs typeface="Calibri" panose="020F0502020204030204" pitchFamily="34"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LB" sz="2400" dirty="0">
                          <a:latin typeface="Calibri" panose="020F0502020204030204" pitchFamily="34" charset="0"/>
                          <a:cs typeface="Calibri" panose="020F0502020204030204" pitchFamily="34" charset="0"/>
                        </a:rPr>
                        <a:t>5 دقائق</a:t>
                      </a:r>
                      <a:endParaRPr lang="en-GB" sz="2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301018186"/>
                  </a:ext>
                </a:extLst>
              </a:tr>
            </a:tbl>
          </a:graphicData>
        </a:graphic>
      </p:graphicFrame>
      <p:sp>
        <p:nvSpPr>
          <p:cNvPr id="5" name="Date Placeholder 3">
            <a:extLst>
              <a:ext uri="{FF2B5EF4-FFF2-40B4-BE49-F238E27FC236}">
                <a16:creationId xmlns:a16="http://schemas.microsoft.com/office/drawing/2014/main" id="{C182E96C-E916-E908-2C6A-BB08215BB87F}"/>
              </a:ext>
              <a:ext uri="{C183D7F6-B498-43B3-948B-1728B52AA6E4}">
                <adec:decorative xmlns:adec="http://schemas.microsoft.com/office/drawing/2017/decorative" val="1"/>
              </a:ext>
            </a:extLst>
          </p:cNvPr>
          <p:cNvSpPr txBox="1">
            <a:spLocks/>
          </p:cNvSpPr>
          <p:nvPr/>
        </p:nvSpPr>
        <p:spPr>
          <a:xfrm>
            <a:off x="690963" y="6398609"/>
            <a:ext cx="2743200" cy="36512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bg2">
                    <a:lumMod val="20000"/>
                    <a:lumOff val="8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fld id="{F8870BDD-1078-3042-BFF8-A77E08F8C860}" type="datetime1">
              <a:rPr lang="en-US" sz="1200" smtClean="0">
                <a:solidFill>
                  <a:schemeClr val="tx1">
                    <a:lumMod val="50000"/>
                    <a:lumOff val="50000"/>
                  </a:schemeClr>
                </a:solidFill>
              </a:rPr>
              <a:pPr algn="l"/>
              <a:t>1/23/24</a:t>
            </a:fld>
            <a:endParaRPr lang="en-GB" sz="1200" dirty="0">
              <a:solidFill>
                <a:schemeClr val="tx1">
                  <a:lumMod val="50000"/>
                  <a:lumOff val="50000"/>
                </a:schemeClr>
              </a:solidFill>
            </a:endParaRPr>
          </a:p>
        </p:txBody>
      </p:sp>
      <p:pic>
        <p:nvPicPr>
          <p:cNvPr id="8" name="Picture 7">
            <a:extLst>
              <a:ext uri="{FF2B5EF4-FFF2-40B4-BE49-F238E27FC236}">
                <a16:creationId xmlns:a16="http://schemas.microsoft.com/office/drawing/2014/main" id="{2208D6AD-77A6-0840-966F-869018F109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40471672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C7BCA-9DFE-4614-AD90-BA712BFBDB17}"/>
              </a:ext>
            </a:extLst>
          </p:cNvPr>
          <p:cNvSpPr>
            <a:spLocks noGrp="1"/>
          </p:cNvSpPr>
          <p:nvPr>
            <p:ph type="title"/>
          </p:nvPr>
        </p:nvSpPr>
        <p:spPr>
          <a:xfrm>
            <a:off x="566548" y="136525"/>
            <a:ext cx="8044052" cy="1368184"/>
          </a:xfrm>
        </p:spPr>
        <p:txBody>
          <a:bodyPr>
            <a:noAutofit/>
          </a:bodyPr>
          <a:lstStyle/>
          <a:p>
            <a:pPr marL="0" marR="0" algn="r">
              <a:lnSpc>
                <a:spcPct val="115000"/>
              </a:lnSpc>
              <a:spcBef>
                <a:spcPts val="0"/>
              </a:spcBef>
              <a:spcAft>
                <a:spcPts val="1000"/>
              </a:spcAft>
            </a:pPr>
            <a:r>
              <a:rPr lang="ar-LB" sz="3200" b="1" dirty="0">
                <a:effectLst/>
                <a:latin typeface="Calibri" panose="020F0502020204030204" pitchFamily="34" charset="0"/>
                <a:ea typeface="Calibri" panose="020F0502020204030204" pitchFamily="34" charset="0"/>
                <a:cs typeface="Arial" panose="020B0604020202020204" pitchFamily="34" charset="0"/>
              </a:rPr>
              <a:t>نقاط تلخيص توجيهية للمنسقين لتقديم عروض منهجية عن المنظومة العنقودية ونموذج تنسيق اللاجئين</a:t>
            </a:r>
            <a:endParaRPr lang="en-US" sz="32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5FE0779C-BA1F-4D52-AA52-3797D0BE7EF5}"/>
              </a:ext>
              <a:ext uri="{C183D7F6-B498-43B3-948B-1728B52AA6E4}">
                <adec:decorative xmlns:adec="http://schemas.microsoft.com/office/drawing/2017/decorative" val="1"/>
              </a:ext>
            </a:extLst>
          </p:cNvPr>
          <p:cNvSpPr>
            <a:spLocks noGrp="1"/>
          </p:cNvSpPr>
          <p:nvPr>
            <p:ph type="dt" sz="half" idx="10"/>
          </p:nvPr>
        </p:nvSpPr>
        <p:spPr/>
        <p:txBody>
          <a:bodyPr/>
          <a:lstStyle/>
          <a:p>
            <a:fld id="{C0223B5C-EA9A-C540-9BFF-A0B22ACE7DF2}" type="datetime1">
              <a:rPr lang="en-US" smtClean="0"/>
              <a:t>1/23/24</a:t>
            </a:fld>
            <a:endParaRPr lang="en-GB" dirty="0"/>
          </a:p>
        </p:txBody>
      </p:sp>
      <p:sp>
        <p:nvSpPr>
          <p:cNvPr id="5" name="Footer Placeholder 4">
            <a:extLst>
              <a:ext uri="{FF2B5EF4-FFF2-40B4-BE49-F238E27FC236}">
                <a16:creationId xmlns:a16="http://schemas.microsoft.com/office/drawing/2014/main" id="{5B3316DB-6AED-4207-91A4-A8CA0E96793E}"/>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dirty="0"/>
              <a:t>DRG Working Group 6</a:t>
            </a:r>
          </a:p>
        </p:txBody>
      </p:sp>
      <p:sp>
        <p:nvSpPr>
          <p:cNvPr id="6" name="Slide Number Placeholder 5">
            <a:extLst>
              <a:ext uri="{FF2B5EF4-FFF2-40B4-BE49-F238E27FC236}">
                <a16:creationId xmlns:a16="http://schemas.microsoft.com/office/drawing/2014/main" id="{4C03A2F1-7810-41C1-B6B5-FBE7918D70E3}"/>
              </a:ext>
            </a:extLst>
          </p:cNvPr>
          <p:cNvSpPr>
            <a:spLocks noGrp="1"/>
          </p:cNvSpPr>
          <p:nvPr>
            <p:ph type="sldNum" sz="quarter" idx="12"/>
          </p:nvPr>
        </p:nvSpPr>
        <p:spPr/>
        <p:txBody>
          <a:bodyPr/>
          <a:lstStyle/>
          <a:p>
            <a:r>
              <a:rPr lang="en-GB" dirty="0"/>
              <a:t>Slide </a:t>
            </a:r>
            <a:fld id="{566D8EC2-00B7-4DEC-8348-941BB5C1523A}" type="slidenum">
              <a:rPr lang="en-GB" smtClean="0"/>
              <a:t>40</a:t>
            </a:fld>
            <a:endParaRPr lang="en-GB" dirty="0"/>
          </a:p>
        </p:txBody>
      </p:sp>
      <p:sp>
        <p:nvSpPr>
          <p:cNvPr id="7" name="Content Placeholder 6">
            <a:extLst>
              <a:ext uri="{FF2B5EF4-FFF2-40B4-BE49-F238E27FC236}">
                <a16:creationId xmlns:a16="http://schemas.microsoft.com/office/drawing/2014/main" id="{5CB104C6-9338-94E8-C9DF-077F67ACE1DC}"/>
              </a:ext>
            </a:extLst>
          </p:cNvPr>
          <p:cNvSpPr>
            <a:spLocks noGrp="1"/>
          </p:cNvSpPr>
          <p:nvPr>
            <p:ph idx="1"/>
          </p:nvPr>
        </p:nvSpPr>
        <p:spPr>
          <a:xfrm rot="10800000" flipV="1">
            <a:off x="748844" y="1865046"/>
            <a:ext cx="10778760" cy="3611080"/>
          </a:xfrm>
        </p:spPr>
        <p:txBody>
          <a:bodyPr>
            <a:normAutofit/>
          </a:bodyPr>
          <a:lstStyle/>
          <a:p>
            <a:pPr marL="0" marR="0" indent="0" algn="r" rtl="1">
              <a:lnSpc>
                <a:spcPct val="115000"/>
              </a:lnSpc>
              <a:spcBef>
                <a:spcPts val="0"/>
              </a:spcBef>
              <a:spcAft>
                <a:spcPts val="1000"/>
              </a:spcAft>
              <a:buNone/>
            </a:pPr>
            <a:r>
              <a:rPr lang="ar-LB" b="1" dirty="0">
                <a:effectLst/>
                <a:latin typeface="Calibri" panose="020F0502020204030204" pitchFamily="34" charset="0"/>
                <a:ea typeface="Calibri" panose="020F0502020204030204" pitchFamily="34" charset="0"/>
                <a:cs typeface="Arial" panose="020B0604020202020204" pitchFamily="34" charset="0"/>
              </a:rPr>
              <a:t>سوف نناقش آليتين رئيسيتين للتنسيق بالاعتماد على نوع الأزمة</a:t>
            </a:r>
            <a:endParaRPr lang="en-US" b="1" dirty="0">
              <a:effectLst/>
              <a:latin typeface="Calibri" panose="020F0502020204030204" pitchFamily="34" charset="0"/>
              <a:ea typeface="Calibri" panose="020F0502020204030204" pitchFamily="34" charset="0"/>
              <a:cs typeface="Arial" panose="020B0604020202020204" pitchFamily="34" charset="0"/>
            </a:endParaRPr>
          </a:p>
          <a:p>
            <a:pPr marL="0" marR="0" indent="0" algn="r">
              <a:lnSpc>
                <a:spcPct val="115000"/>
              </a:lnSpc>
              <a:spcBef>
                <a:spcPts val="0"/>
              </a:spcBef>
              <a:spcAft>
                <a:spcPts val="1000"/>
              </a:spcAft>
              <a:buNone/>
            </a:pPr>
            <a:r>
              <a:rPr lang="ar-LB" dirty="0">
                <a:effectLst/>
                <a:latin typeface="Calibri" panose="020F0502020204030204" pitchFamily="34" charset="0"/>
                <a:ea typeface="Calibri" panose="020F0502020204030204" pitchFamily="34" charset="0"/>
                <a:cs typeface="Arial" panose="020B0604020202020204" pitchFamily="34" charset="0"/>
              </a:rPr>
              <a:t>*المنظومة العنقودية</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indent="0" algn="r">
              <a:lnSpc>
                <a:spcPct val="115000"/>
              </a:lnSpc>
              <a:spcBef>
                <a:spcPts val="0"/>
              </a:spcBef>
              <a:spcAft>
                <a:spcPts val="1000"/>
              </a:spcAft>
              <a:buNone/>
            </a:pPr>
            <a:r>
              <a:rPr lang="ar-LB" dirty="0">
                <a:effectLst/>
                <a:latin typeface="Calibri" panose="020F0502020204030204" pitchFamily="34" charset="0"/>
                <a:ea typeface="Calibri" panose="020F0502020204030204" pitchFamily="34" charset="0"/>
                <a:cs typeface="Arial" panose="020B0604020202020204" pitchFamily="34" charset="0"/>
              </a:rPr>
              <a:t>*نموذج تنسيق اللاجئين</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indent="0" algn="r">
              <a:lnSpc>
                <a:spcPct val="115000"/>
              </a:lnSpc>
              <a:spcBef>
                <a:spcPts val="0"/>
              </a:spcBef>
              <a:spcAft>
                <a:spcPts val="1000"/>
              </a:spcAft>
              <a:buNone/>
            </a:pPr>
            <a:r>
              <a:rPr lang="ar-LB" dirty="0">
                <a:effectLst/>
                <a:latin typeface="Calibri" panose="020F0502020204030204" pitchFamily="34" charset="0"/>
                <a:ea typeface="Calibri" panose="020F0502020204030204" pitchFamily="34" charset="0"/>
                <a:cs typeface="Arial" panose="020B0604020202020204" pitchFamily="34" charset="0"/>
              </a:rPr>
              <a:t>*تقديم المنسقين نظرة إجمالية موجزة عن تاريخ طريقة وأسباب نشوء آليات التنسيق هذه</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indent="0" algn="r">
              <a:lnSpc>
                <a:spcPct val="115000"/>
              </a:lnSpc>
              <a:spcBef>
                <a:spcPts val="0"/>
              </a:spcBef>
              <a:spcAft>
                <a:spcPts val="1000"/>
              </a:spcAft>
              <a:buNone/>
            </a:pPr>
            <a:r>
              <a:rPr lang="ar-LB" dirty="0">
                <a:effectLst/>
                <a:latin typeface="Calibri" panose="020F0502020204030204" pitchFamily="34" charset="0"/>
                <a:ea typeface="Calibri" panose="020F0502020204030204" pitchFamily="34" charset="0"/>
                <a:cs typeface="Arial" panose="020B0604020202020204" pitchFamily="34" charset="0"/>
              </a:rPr>
              <a:t>*ما هي الطرق العملية لانهماك جمعيات/منظمات الأشخاص ذوي الإعاقة في آليات التنسيق</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2774C52C-C795-AF45-A1F9-69A1875B51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18869010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A72F0-3B12-4E3E-A798-A7A9ECF78CFC}"/>
              </a:ext>
            </a:extLst>
          </p:cNvPr>
          <p:cNvSpPr>
            <a:spLocks noGrp="1"/>
          </p:cNvSpPr>
          <p:nvPr>
            <p:ph type="title"/>
          </p:nvPr>
        </p:nvSpPr>
        <p:spPr/>
        <p:txBody>
          <a:bodyPr>
            <a:normAutofit fontScale="90000"/>
          </a:bodyPr>
          <a:lstStyle/>
          <a:p>
            <a:pPr marL="0" marR="0" algn="r">
              <a:lnSpc>
                <a:spcPct val="115000"/>
              </a:lnSpc>
              <a:spcBef>
                <a:spcPts val="0"/>
              </a:spcBef>
              <a:spcAft>
                <a:spcPts val="1000"/>
              </a:spcAft>
            </a:pPr>
            <a:r>
              <a:rPr lang="ar-LB" sz="4800" b="1" dirty="0">
                <a:effectLst/>
                <a:latin typeface="Calibri" panose="020F0502020204030204" pitchFamily="34" charset="0"/>
                <a:ea typeface="Calibri" panose="020F0502020204030204" pitchFamily="34" charset="0"/>
                <a:cs typeface="Arial" panose="020B0604020202020204" pitchFamily="34" charset="0"/>
              </a:rPr>
              <a:t>اعرف حقوقك</a:t>
            </a:r>
            <a:br>
              <a:rPr lang="en-US" sz="1800" dirty="0">
                <a:effectLst/>
                <a:latin typeface="Calibri" panose="020F0502020204030204" pitchFamily="34" charset="0"/>
                <a:ea typeface="Calibri" panose="020F0502020204030204" pitchFamily="34" charset="0"/>
                <a:cs typeface="Arial" panose="020B0604020202020204" pitchFamily="34" charset="0"/>
              </a:rPr>
            </a:br>
            <a:r>
              <a:rPr lang="ar-LB" sz="3600" b="1" dirty="0">
                <a:effectLst/>
                <a:latin typeface="Calibri" panose="020F0502020204030204" pitchFamily="34" charset="0"/>
                <a:ea typeface="Calibri" panose="020F0502020204030204" pitchFamily="34" charset="0"/>
                <a:cs typeface="Arial" panose="020B0604020202020204" pitchFamily="34" charset="0"/>
              </a:rPr>
              <a:t>العاملون المحليون/الوطنيون في شراكات للتنسيق الإنساني</a:t>
            </a:r>
            <a:endParaRPr lang="en-US" sz="36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4FAE93E-6645-4D1D-93CF-AA38233C2B07}"/>
              </a:ext>
            </a:extLst>
          </p:cNvPr>
          <p:cNvSpPr>
            <a:spLocks noGrp="1"/>
          </p:cNvSpPr>
          <p:nvPr>
            <p:ph idx="1"/>
          </p:nvPr>
        </p:nvSpPr>
        <p:spPr>
          <a:xfrm rot="10800000" flipV="1">
            <a:off x="748844" y="1865046"/>
            <a:ext cx="10754898" cy="3958811"/>
          </a:xfrm>
        </p:spPr>
        <p:txBody>
          <a:bodyPr>
            <a:normAutofit fontScale="92500" lnSpcReduction="20000"/>
          </a:bodyPr>
          <a:lstStyle/>
          <a:p>
            <a:pPr marL="0" marR="0" algn="r" rtl="1">
              <a:lnSpc>
                <a:spcPct val="115000"/>
              </a:lnSpc>
              <a:spcBef>
                <a:spcPts val="0"/>
              </a:spcBef>
              <a:spcAft>
                <a:spcPts val="1000"/>
              </a:spcAft>
            </a:pPr>
            <a:r>
              <a:rPr lang="ar-LB" sz="3900" dirty="0">
                <a:effectLst/>
                <a:latin typeface="Calibri" panose="020F0502020204030204" pitchFamily="34" charset="0"/>
                <a:ea typeface="Calibri" panose="020F0502020204030204" pitchFamily="34" charset="0"/>
                <a:cs typeface="Arial" panose="020B0604020202020204" pitchFamily="34" charset="0"/>
              </a:rPr>
              <a:t>*</a:t>
            </a:r>
            <a:r>
              <a:rPr lang="ar-LB" sz="3500" dirty="0">
                <a:effectLst/>
                <a:latin typeface="Calibri" panose="020F0502020204030204" pitchFamily="34" charset="0"/>
                <a:ea typeface="Calibri" panose="020F0502020204030204" pitchFamily="34" charset="0"/>
                <a:cs typeface="Arial" panose="020B0604020202020204" pitchFamily="34" charset="0"/>
              </a:rPr>
              <a:t>لك الحق وأنت العامل المحلي في:</a:t>
            </a:r>
            <a:endParaRPr lang="en-US" sz="3500" dirty="0">
              <a:effectLst/>
              <a:latin typeface="Calibri" panose="020F0502020204030204" pitchFamily="34" charset="0"/>
              <a:ea typeface="Calibri" panose="020F0502020204030204" pitchFamily="34" charset="0"/>
              <a:cs typeface="Arial" panose="020B0604020202020204" pitchFamily="34" charset="0"/>
            </a:endParaRPr>
          </a:p>
          <a:p>
            <a:pPr marL="0" marR="0" indent="0" algn="r" rtl="1">
              <a:lnSpc>
                <a:spcPct val="115000"/>
              </a:lnSpc>
              <a:spcBef>
                <a:spcPts val="0"/>
              </a:spcBef>
              <a:spcAft>
                <a:spcPts val="1000"/>
              </a:spcAft>
              <a:buNone/>
            </a:pPr>
            <a:r>
              <a:rPr lang="ar-LB" sz="3000" dirty="0">
                <a:effectLst/>
                <a:latin typeface="Calibri" panose="020F0502020204030204" pitchFamily="34" charset="0"/>
                <a:ea typeface="Calibri" panose="020F0502020204030204" pitchFamily="34" charset="0"/>
                <a:cs typeface="Arial" panose="020B0604020202020204" pitchFamily="34" charset="0"/>
              </a:rPr>
              <a:t>1</a:t>
            </a:r>
            <a:r>
              <a:rPr lang="ar-LB" sz="1800" dirty="0">
                <a:effectLst/>
                <a:latin typeface="Calibri" panose="020F0502020204030204" pitchFamily="34" charset="0"/>
                <a:ea typeface="Calibri" panose="020F0502020204030204" pitchFamily="34" charset="0"/>
                <a:cs typeface="Arial" panose="020B0604020202020204" pitchFamily="34" charset="0"/>
              </a:rPr>
              <a:t> </a:t>
            </a:r>
            <a:r>
              <a:rPr lang="ar-LB" sz="3000" dirty="0">
                <a:effectLst/>
                <a:latin typeface="Calibri" panose="020F0502020204030204" pitchFamily="34" charset="0"/>
                <a:ea typeface="Calibri" panose="020F0502020204030204" pitchFamily="34" charset="0"/>
                <a:cs typeface="Arial" panose="020B0604020202020204" pitchFamily="34" charset="0"/>
              </a:rPr>
              <a:t>المشاركة في بنى وهيكليات التنسيق الإنساني والتأثير في آليات تنسيق القرارات</a:t>
            </a:r>
            <a:endParaRPr lang="en-US" sz="3000" dirty="0">
              <a:effectLst/>
              <a:latin typeface="Calibri" panose="020F0502020204030204" pitchFamily="34" charset="0"/>
              <a:ea typeface="Calibri" panose="020F0502020204030204" pitchFamily="34" charset="0"/>
              <a:cs typeface="Arial" panose="020B0604020202020204" pitchFamily="34" charset="0"/>
            </a:endParaRPr>
          </a:p>
          <a:p>
            <a:pPr marL="0" marR="0" indent="0" algn="r">
              <a:lnSpc>
                <a:spcPct val="115000"/>
              </a:lnSpc>
              <a:spcBef>
                <a:spcPts val="0"/>
              </a:spcBef>
              <a:spcAft>
                <a:spcPts val="1000"/>
              </a:spcAft>
              <a:buNone/>
            </a:pPr>
            <a:r>
              <a:rPr lang="ar-LB" sz="3000" dirty="0">
                <a:effectLst/>
                <a:latin typeface="Calibri" panose="020F0502020204030204" pitchFamily="34" charset="0"/>
                <a:ea typeface="Calibri" panose="020F0502020204030204" pitchFamily="34" charset="0"/>
                <a:cs typeface="Arial" panose="020B0604020202020204" pitchFamily="34" charset="0"/>
              </a:rPr>
              <a:t>2 انتهاز الفرص لأدا أدوار قيادية وقيادية مساعدة على المستويات الوطنية وما دون الوطنية</a:t>
            </a:r>
            <a:endParaRPr lang="en-US" sz="3000" dirty="0">
              <a:effectLst/>
              <a:latin typeface="Calibri" panose="020F0502020204030204" pitchFamily="34" charset="0"/>
              <a:ea typeface="Calibri" panose="020F0502020204030204" pitchFamily="34" charset="0"/>
              <a:cs typeface="Arial" panose="020B0604020202020204" pitchFamily="34" charset="0"/>
            </a:endParaRPr>
          </a:p>
          <a:p>
            <a:pPr marL="0" marR="0" indent="0" algn="r">
              <a:lnSpc>
                <a:spcPct val="115000"/>
              </a:lnSpc>
              <a:spcBef>
                <a:spcPts val="0"/>
              </a:spcBef>
              <a:spcAft>
                <a:spcPts val="1000"/>
              </a:spcAft>
              <a:buNone/>
            </a:pPr>
            <a:r>
              <a:rPr lang="ar-LB" sz="3000" dirty="0">
                <a:effectLst/>
                <a:latin typeface="Calibri" panose="020F0502020204030204" pitchFamily="34" charset="0"/>
                <a:ea typeface="Calibri" panose="020F0502020204030204" pitchFamily="34" charset="0"/>
                <a:cs typeface="Arial" panose="020B0604020202020204" pitchFamily="34" charset="0"/>
              </a:rPr>
              <a:t>3 الانضمام إلى الاجتماعات الشخصية والافتراضية للتنسيق (والحصول على مواده) مع استعمال لغة تتيح لك المشاركة بصورة كاملة في مواقع مؤهلة ومقبولة لديكم</a:t>
            </a:r>
            <a:endParaRPr lang="en-US" sz="3000" dirty="0">
              <a:effectLst/>
              <a:latin typeface="Calibri" panose="020F0502020204030204" pitchFamily="34" charset="0"/>
              <a:ea typeface="Calibri" panose="020F0502020204030204" pitchFamily="34" charset="0"/>
              <a:cs typeface="Arial" panose="020B0604020202020204" pitchFamily="34" charset="0"/>
            </a:endParaRPr>
          </a:p>
          <a:p>
            <a:pPr marL="0" marR="0" indent="0" algn="r">
              <a:lnSpc>
                <a:spcPct val="115000"/>
              </a:lnSpc>
              <a:spcBef>
                <a:spcPts val="0"/>
              </a:spcBef>
              <a:spcAft>
                <a:spcPts val="1000"/>
              </a:spcAft>
              <a:buNone/>
            </a:pPr>
            <a:r>
              <a:rPr lang="ar-LB" sz="3000" dirty="0">
                <a:effectLst/>
                <a:latin typeface="Calibri" panose="020F0502020204030204" pitchFamily="34" charset="0"/>
                <a:ea typeface="Calibri" panose="020F0502020204030204" pitchFamily="34" charset="0"/>
                <a:cs typeface="Arial" panose="020B0604020202020204" pitchFamily="34" charset="0"/>
              </a:rPr>
              <a:t>4 بروز مساهماتك في الاستجابة الإنسانية والاعتراف بها.</a:t>
            </a:r>
            <a:endParaRPr lang="en-US" sz="3000" dirty="0">
              <a:effectLst/>
              <a:latin typeface="Calibri" panose="020F0502020204030204" pitchFamily="34" charset="0"/>
              <a:ea typeface="Calibri" panose="020F0502020204030204" pitchFamily="34" charset="0"/>
              <a:cs typeface="Arial" panose="020B0604020202020204" pitchFamily="34" charset="0"/>
            </a:endParaRPr>
          </a:p>
          <a:p>
            <a:pPr marL="0" marR="0" indent="0" algn="r">
              <a:lnSpc>
                <a:spcPct val="115000"/>
              </a:lnSpc>
              <a:spcBef>
                <a:spcPts val="0"/>
              </a:spcBef>
              <a:spcAft>
                <a:spcPts val="1000"/>
              </a:spcAft>
              <a:buNone/>
            </a:pPr>
            <a:r>
              <a:rPr lang="ar-LB" sz="3000" dirty="0">
                <a:effectLst/>
                <a:latin typeface="Calibri" panose="020F0502020204030204" pitchFamily="34" charset="0"/>
                <a:ea typeface="Calibri" panose="020F0502020204030204" pitchFamily="34" charset="0"/>
                <a:cs typeface="Arial" panose="020B0604020202020204" pitchFamily="34" charset="0"/>
              </a:rPr>
              <a:t> </a:t>
            </a:r>
            <a:endParaRPr lang="en-US" sz="30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Date Placeholder 3">
            <a:extLst>
              <a:ext uri="{FF2B5EF4-FFF2-40B4-BE49-F238E27FC236}">
                <a16:creationId xmlns:a16="http://schemas.microsoft.com/office/drawing/2014/main" id="{AB292180-0E99-4C99-975E-6F5D6FABF283}"/>
              </a:ext>
            </a:extLst>
          </p:cNvPr>
          <p:cNvSpPr>
            <a:spLocks noGrp="1"/>
          </p:cNvSpPr>
          <p:nvPr>
            <p:ph type="dt" sz="half" idx="10"/>
          </p:nvPr>
        </p:nvSpPr>
        <p:spPr/>
        <p:txBody>
          <a:bodyPr/>
          <a:lstStyle/>
          <a:p>
            <a:fld id="{3BC0D4E5-26FA-764B-B2A8-A8DB4481BE9B}" type="datetime1">
              <a:rPr lang="en-US" smtClean="0"/>
              <a:t>1/23/24</a:t>
            </a:fld>
            <a:endParaRPr lang="en-GB" dirty="0"/>
          </a:p>
        </p:txBody>
      </p:sp>
      <p:sp>
        <p:nvSpPr>
          <p:cNvPr id="5" name="Footer Placeholder 4">
            <a:extLst>
              <a:ext uri="{FF2B5EF4-FFF2-40B4-BE49-F238E27FC236}">
                <a16:creationId xmlns:a16="http://schemas.microsoft.com/office/drawing/2014/main" id="{76B4DCBA-49D5-4FC2-852E-4BAB4BF7B957}"/>
              </a:ext>
            </a:extLst>
          </p:cNvPr>
          <p:cNvSpPr>
            <a:spLocks noGrp="1"/>
          </p:cNvSpPr>
          <p:nvPr>
            <p:ph type="ftr" sz="quarter" idx="11"/>
          </p:nvPr>
        </p:nvSpPr>
        <p:spPr/>
        <p:txBody>
          <a:bodyPr/>
          <a:lstStyle/>
          <a:p>
            <a:r>
              <a:rPr lang="en-GB" dirty="0"/>
              <a:t>DRG Working Group 6</a:t>
            </a:r>
          </a:p>
        </p:txBody>
      </p:sp>
      <p:sp>
        <p:nvSpPr>
          <p:cNvPr id="6" name="Slide Number Placeholder 5">
            <a:extLst>
              <a:ext uri="{FF2B5EF4-FFF2-40B4-BE49-F238E27FC236}">
                <a16:creationId xmlns:a16="http://schemas.microsoft.com/office/drawing/2014/main" id="{23655359-F18E-43A3-8694-911F149FB313}"/>
              </a:ext>
            </a:extLst>
          </p:cNvPr>
          <p:cNvSpPr>
            <a:spLocks noGrp="1"/>
          </p:cNvSpPr>
          <p:nvPr>
            <p:ph type="sldNum" sz="quarter" idx="12"/>
          </p:nvPr>
        </p:nvSpPr>
        <p:spPr/>
        <p:txBody>
          <a:bodyPr/>
          <a:lstStyle/>
          <a:p>
            <a:r>
              <a:rPr lang="en-GB" dirty="0"/>
              <a:t>Slide </a:t>
            </a:r>
            <a:fld id="{566D8EC2-00B7-4DEC-8348-941BB5C1523A}" type="slidenum">
              <a:rPr lang="en-GB" smtClean="0"/>
              <a:t>41</a:t>
            </a:fld>
            <a:endParaRPr lang="en-GB" dirty="0"/>
          </a:p>
        </p:txBody>
      </p:sp>
      <p:pic>
        <p:nvPicPr>
          <p:cNvPr id="7" name="Picture 6">
            <a:extLst>
              <a:ext uri="{FF2B5EF4-FFF2-40B4-BE49-F238E27FC236}">
                <a16:creationId xmlns:a16="http://schemas.microsoft.com/office/drawing/2014/main" id="{FE95D6BF-E45A-E046-A425-C19F6B1B6B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36186900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A72F0-3B12-4E3E-A798-A7A9ECF78CFC}"/>
              </a:ext>
            </a:extLst>
          </p:cNvPr>
          <p:cNvSpPr>
            <a:spLocks noGrp="1"/>
          </p:cNvSpPr>
          <p:nvPr>
            <p:ph type="title"/>
          </p:nvPr>
        </p:nvSpPr>
        <p:spPr/>
        <p:txBody>
          <a:bodyPr>
            <a:normAutofit fontScale="90000"/>
          </a:bodyPr>
          <a:lstStyle/>
          <a:p>
            <a:pPr marL="0" marR="0" algn="r">
              <a:lnSpc>
                <a:spcPct val="115000"/>
              </a:lnSpc>
              <a:spcBef>
                <a:spcPts val="0"/>
              </a:spcBef>
              <a:spcAft>
                <a:spcPts val="1000"/>
              </a:spcAft>
            </a:pPr>
            <a:r>
              <a:rPr lang="ar-LB" b="1" dirty="0">
                <a:effectLst/>
                <a:latin typeface="Calibri" panose="020F0502020204030204" pitchFamily="34" charset="0"/>
                <a:ea typeface="Calibri" panose="020F0502020204030204" pitchFamily="34" charset="0"/>
                <a:cs typeface="Arial" panose="020B0604020202020204" pitchFamily="34" charset="0"/>
              </a:rPr>
              <a:t>تابع—اعرف حقوقك</a:t>
            </a:r>
            <a:br>
              <a:rPr lang="en-US" b="1" dirty="0">
                <a:effectLst/>
                <a:latin typeface="Calibri" panose="020F0502020204030204" pitchFamily="34" charset="0"/>
                <a:ea typeface="Calibri" panose="020F0502020204030204" pitchFamily="34" charset="0"/>
                <a:cs typeface="Arial" panose="020B0604020202020204" pitchFamily="34" charset="0"/>
              </a:rPr>
            </a:br>
            <a:r>
              <a:rPr lang="ar-LB" sz="3600" b="1" dirty="0">
                <a:effectLst/>
                <a:latin typeface="Calibri" panose="020F0502020204030204" pitchFamily="34" charset="0"/>
                <a:ea typeface="Calibri" panose="020F0502020204030204" pitchFamily="34" charset="0"/>
                <a:cs typeface="Arial" panose="020B0604020202020204" pitchFamily="34" charset="0"/>
              </a:rPr>
              <a:t>العاملون المحليون / الوطنيون في شراكات للتنسيق الإنساني</a:t>
            </a:r>
            <a:endParaRPr lang="en-US" sz="36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4FAE93E-6645-4D1D-93CF-AA38233C2B07}"/>
              </a:ext>
            </a:extLst>
          </p:cNvPr>
          <p:cNvSpPr>
            <a:spLocks noGrp="1"/>
          </p:cNvSpPr>
          <p:nvPr>
            <p:ph idx="1"/>
          </p:nvPr>
        </p:nvSpPr>
        <p:spPr>
          <a:xfrm rot="10800000" flipV="1">
            <a:off x="748844" y="1865046"/>
            <a:ext cx="10754898" cy="3958811"/>
          </a:xfrm>
        </p:spPr>
        <p:txBody>
          <a:bodyPr>
            <a:normAutofit/>
          </a:bodyPr>
          <a:lstStyle/>
          <a:p>
            <a:pPr marL="0" marR="0" indent="0" algn="r">
              <a:lnSpc>
                <a:spcPct val="115000"/>
              </a:lnSpc>
              <a:spcBef>
                <a:spcPts val="0"/>
              </a:spcBef>
              <a:spcAft>
                <a:spcPts val="1000"/>
              </a:spcAft>
              <a:buNone/>
            </a:pPr>
            <a:r>
              <a:rPr lang="ar-LB" sz="2400" dirty="0">
                <a:effectLst/>
                <a:latin typeface="Calibri" panose="020F0502020204030204" pitchFamily="34" charset="0"/>
                <a:ea typeface="Calibri" panose="020F0502020204030204" pitchFamily="34" charset="0"/>
                <a:cs typeface="Arial" panose="020B0604020202020204" pitchFamily="34" charset="0"/>
              </a:rPr>
              <a:t>لكم الحق وأنتم العاملون المحليون في:</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indent="0" algn="r">
              <a:lnSpc>
                <a:spcPct val="115000"/>
              </a:lnSpc>
              <a:spcBef>
                <a:spcPts val="0"/>
              </a:spcBef>
              <a:spcAft>
                <a:spcPts val="1000"/>
              </a:spcAft>
              <a:buNone/>
            </a:pPr>
            <a:r>
              <a:rPr lang="ar-LB" sz="2400" dirty="0">
                <a:effectLst/>
                <a:latin typeface="Calibri" panose="020F0502020204030204" pitchFamily="34" charset="0"/>
                <a:ea typeface="Calibri" panose="020F0502020204030204" pitchFamily="34" charset="0"/>
                <a:cs typeface="Arial" panose="020B0604020202020204" pitchFamily="34" charset="0"/>
              </a:rPr>
              <a:t>5 .  أخذ دور في بنى التنسيق الدولية، حيث يظهر الفاعلون/العاملون الدوليون الحساسية تجاه المخاطر المحتمل أن تسفر عنها مشاركتكم</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indent="0" algn="r">
              <a:lnSpc>
                <a:spcPct val="115000"/>
              </a:lnSpc>
              <a:spcBef>
                <a:spcPts val="0"/>
              </a:spcBef>
              <a:spcAft>
                <a:spcPts val="1000"/>
              </a:spcAft>
              <a:buNone/>
            </a:pPr>
            <a:r>
              <a:rPr lang="ar-LB" sz="2400" dirty="0">
                <a:effectLst/>
                <a:latin typeface="Calibri" panose="020F0502020204030204" pitchFamily="34" charset="0"/>
                <a:ea typeface="Calibri" panose="020F0502020204030204" pitchFamily="34" charset="0"/>
                <a:cs typeface="Arial" panose="020B0604020202020204" pitchFamily="34" charset="0"/>
              </a:rPr>
              <a:t>6 .  المشاركة في بنى / هيكليات التنسيق الإنساني الخالية من مظاهر عدم المساواة الجندرية والعرقية</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indent="0" algn="r">
              <a:lnSpc>
                <a:spcPct val="115000"/>
              </a:lnSpc>
              <a:spcBef>
                <a:spcPts val="0"/>
              </a:spcBef>
              <a:spcAft>
                <a:spcPts val="1000"/>
              </a:spcAft>
              <a:buNone/>
            </a:pPr>
            <a:r>
              <a:rPr lang="ar-LB" sz="2400" dirty="0">
                <a:effectLst/>
                <a:latin typeface="Calibri" panose="020F0502020204030204" pitchFamily="34" charset="0"/>
                <a:ea typeface="Calibri" panose="020F0502020204030204" pitchFamily="34" charset="0"/>
                <a:cs typeface="Arial" panose="020B0604020202020204" pitchFamily="34" charset="0"/>
              </a:rPr>
              <a:t>7 .  السعي إلى تقوية القدرات المؤسسية والتقنية بغية الانخراط في بنى التنسيق الإنساني</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indent="0" algn="r">
              <a:lnSpc>
                <a:spcPct val="115000"/>
              </a:lnSpc>
              <a:spcBef>
                <a:spcPts val="0"/>
              </a:spcBef>
              <a:spcAft>
                <a:spcPts val="1000"/>
              </a:spcAft>
              <a:buNone/>
            </a:pPr>
            <a:r>
              <a:rPr lang="ar-LB" sz="2400" dirty="0">
                <a:effectLst/>
                <a:latin typeface="Calibri" panose="020F0502020204030204" pitchFamily="34" charset="0"/>
                <a:ea typeface="Calibri" panose="020F0502020204030204" pitchFamily="34" charset="0"/>
                <a:cs typeface="Arial" panose="020B0604020202020204" pitchFamily="34" charset="0"/>
              </a:rPr>
              <a:t>8 .  المشاركة في التنسيق الإنساني مع العاملين الدوليين المستعدين لمعالجة الفجوات في قدراتهم</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AB292180-0E99-4C99-975E-6F5D6FABF283}"/>
              </a:ext>
            </a:extLst>
          </p:cNvPr>
          <p:cNvSpPr>
            <a:spLocks noGrp="1"/>
          </p:cNvSpPr>
          <p:nvPr>
            <p:ph type="dt" sz="half" idx="10"/>
          </p:nvPr>
        </p:nvSpPr>
        <p:spPr/>
        <p:txBody>
          <a:bodyPr/>
          <a:lstStyle/>
          <a:p>
            <a:fld id="{3BC0D4E5-26FA-764B-B2A8-A8DB4481BE9B}" type="datetime1">
              <a:rPr lang="en-US" smtClean="0"/>
              <a:t>1/23/24</a:t>
            </a:fld>
            <a:endParaRPr lang="en-GB" dirty="0"/>
          </a:p>
        </p:txBody>
      </p:sp>
      <p:sp>
        <p:nvSpPr>
          <p:cNvPr id="5" name="Footer Placeholder 4">
            <a:extLst>
              <a:ext uri="{FF2B5EF4-FFF2-40B4-BE49-F238E27FC236}">
                <a16:creationId xmlns:a16="http://schemas.microsoft.com/office/drawing/2014/main" id="{76B4DCBA-49D5-4FC2-852E-4BAB4BF7B957}"/>
              </a:ext>
            </a:extLst>
          </p:cNvPr>
          <p:cNvSpPr>
            <a:spLocks noGrp="1"/>
          </p:cNvSpPr>
          <p:nvPr>
            <p:ph type="ftr" sz="quarter" idx="11"/>
          </p:nvPr>
        </p:nvSpPr>
        <p:spPr/>
        <p:txBody>
          <a:bodyPr/>
          <a:lstStyle/>
          <a:p>
            <a:r>
              <a:rPr lang="en-GB" dirty="0"/>
              <a:t>DRG Working Group 6</a:t>
            </a:r>
          </a:p>
        </p:txBody>
      </p:sp>
      <p:sp>
        <p:nvSpPr>
          <p:cNvPr id="6" name="Slide Number Placeholder 5">
            <a:extLst>
              <a:ext uri="{FF2B5EF4-FFF2-40B4-BE49-F238E27FC236}">
                <a16:creationId xmlns:a16="http://schemas.microsoft.com/office/drawing/2014/main" id="{23655359-F18E-43A3-8694-911F149FB313}"/>
              </a:ext>
            </a:extLst>
          </p:cNvPr>
          <p:cNvSpPr>
            <a:spLocks noGrp="1"/>
          </p:cNvSpPr>
          <p:nvPr>
            <p:ph type="sldNum" sz="quarter" idx="12"/>
          </p:nvPr>
        </p:nvSpPr>
        <p:spPr/>
        <p:txBody>
          <a:bodyPr/>
          <a:lstStyle/>
          <a:p>
            <a:r>
              <a:rPr lang="en-GB" dirty="0"/>
              <a:t>Slide </a:t>
            </a:r>
            <a:fld id="{566D8EC2-00B7-4DEC-8348-941BB5C1523A}" type="slidenum">
              <a:rPr lang="en-GB" smtClean="0"/>
              <a:t>42</a:t>
            </a:fld>
            <a:endParaRPr lang="en-GB" dirty="0"/>
          </a:p>
        </p:txBody>
      </p:sp>
      <p:pic>
        <p:nvPicPr>
          <p:cNvPr id="7" name="Picture 6">
            <a:extLst>
              <a:ext uri="{FF2B5EF4-FFF2-40B4-BE49-F238E27FC236}">
                <a16:creationId xmlns:a16="http://schemas.microsoft.com/office/drawing/2014/main" id="{7E22EBDE-501C-3442-AEB4-B1E7B7CAAE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17651351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2" name="Title 1">
            <a:extLst>
              <a:ext uri="{FF2B5EF4-FFF2-40B4-BE49-F238E27FC236}">
                <a16:creationId xmlns:a16="http://schemas.microsoft.com/office/drawing/2014/main" id="{A1597157-A836-41B6-87B2-31F259FCDD45}"/>
              </a:ext>
            </a:extLst>
          </p:cNvPr>
          <p:cNvSpPr>
            <a:spLocks noGrp="1"/>
          </p:cNvSpPr>
          <p:nvPr>
            <p:ph type="title"/>
          </p:nvPr>
        </p:nvSpPr>
        <p:spPr>
          <a:xfrm>
            <a:off x="4043821" y="-629066"/>
            <a:ext cx="5813857" cy="2106808"/>
          </a:xfrm>
        </p:spPr>
        <p:txBody>
          <a:bodyPr>
            <a:normAutofit/>
          </a:bodyPr>
          <a:lstStyle/>
          <a:p>
            <a:pPr algn="r"/>
            <a:br>
              <a:rPr lang="en-GB" b="1" dirty="0">
                <a:solidFill>
                  <a:srgbClr val="7030A0"/>
                </a:solidFill>
                <a:latin typeface="Calibri" panose="020F0502020204030204" pitchFamily="34" charset="0"/>
                <a:cs typeface="Calibri" panose="020F0502020204030204" pitchFamily="34" charset="0"/>
              </a:rPr>
            </a:br>
            <a:r>
              <a:rPr lang="ar-LB"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المنظومة العنقودية</a:t>
            </a:r>
            <a:br>
              <a:rPr lang="en-US" sz="1800" dirty="0">
                <a:solidFill>
                  <a:srgbClr val="7030A0"/>
                </a:solidFill>
                <a:effectLst/>
                <a:latin typeface="Calibri" panose="020F0502020204030204" pitchFamily="34" charset="0"/>
                <a:ea typeface="Calibri" panose="020F0502020204030204" pitchFamily="34" charset="0"/>
                <a:cs typeface="Arial" panose="020B0604020202020204" pitchFamily="34" charset="0"/>
              </a:rPr>
            </a:br>
            <a:endParaRPr lang="en-US" dirty="0">
              <a:solidFill>
                <a:srgbClr val="7030A0"/>
              </a:solidFill>
            </a:endParaRPr>
          </a:p>
        </p:txBody>
      </p:sp>
      <p:sp>
        <p:nvSpPr>
          <p:cNvPr id="8" name="Content Placeholder 7">
            <a:extLst>
              <a:ext uri="{FF2B5EF4-FFF2-40B4-BE49-F238E27FC236}">
                <a16:creationId xmlns:a16="http://schemas.microsoft.com/office/drawing/2014/main" id="{FD243AAE-E7A1-4AE8-9183-5A66BC84A8FC}"/>
              </a:ext>
            </a:extLst>
          </p:cNvPr>
          <p:cNvSpPr>
            <a:spLocks noGrp="1"/>
          </p:cNvSpPr>
          <p:nvPr>
            <p:ph sz="half" idx="2"/>
          </p:nvPr>
        </p:nvSpPr>
        <p:spPr>
          <a:xfrm>
            <a:off x="6347027" y="1477742"/>
            <a:ext cx="5540173" cy="4613341"/>
          </a:xfrm>
        </p:spPr>
        <p:txBody>
          <a:bodyPr>
            <a:normAutofit/>
          </a:bodyPr>
          <a:lstStyle/>
          <a:p>
            <a:pPr marL="0" marR="0" indent="0" algn="r" rtl="1">
              <a:lnSpc>
                <a:spcPct val="115000"/>
              </a:lnSpc>
              <a:spcBef>
                <a:spcPts val="0"/>
              </a:spcBef>
              <a:spcAft>
                <a:spcPts val="1000"/>
              </a:spcAft>
              <a:buNone/>
            </a:pPr>
            <a:r>
              <a:rPr lang="ar-LB" dirty="0">
                <a:effectLst/>
                <a:latin typeface="Calibri" panose="020F0502020204030204" pitchFamily="34" charset="0"/>
                <a:ea typeface="Calibri" panose="020F0502020204030204" pitchFamily="34" charset="0"/>
                <a:cs typeface="Arial" panose="020B0604020202020204" pitchFamily="34" charset="0"/>
              </a:rPr>
              <a:t>*تُظهِر الصورة العناقيد الأحد عشر والوكالة/الوكالات التي تقود هذا العنقود أو ذاك</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indent="0" algn="r">
              <a:lnSpc>
                <a:spcPct val="115000"/>
              </a:lnSpc>
              <a:spcBef>
                <a:spcPts val="0"/>
              </a:spcBef>
              <a:spcAft>
                <a:spcPts val="1000"/>
              </a:spcAft>
              <a:buNone/>
            </a:pPr>
            <a:r>
              <a:rPr lang="ar-LB" dirty="0">
                <a:effectLst/>
                <a:latin typeface="Calibri" panose="020F0502020204030204" pitchFamily="34" charset="0"/>
                <a:ea typeface="Calibri" panose="020F0502020204030204" pitchFamily="34" charset="0"/>
                <a:cs typeface="Arial" panose="020B0604020202020204" pitchFamily="34" charset="0"/>
              </a:rPr>
              <a:t>*لكل عنقود وكالة أو منظمة قائدة. تنسق الوكالة القائدة جهود هذا القطاع في أثناء حالة الطوارئ</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indent="0" algn="r">
              <a:lnSpc>
                <a:spcPct val="115000"/>
              </a:lnSpc>
              <a:spcBef>
                <a:spcPts val="0"/>
              </a:spcBef>
              <a:spcAft>
                <a:spcPts val="1000"/>
              </a:spcAft>
              <a:buNone/>
            </a:pPr>
            <a:r>
              <a:rPr lang="ar-LB" dirty="0">
                <a:effectLst/>
                <a:latin typeface="Calibri" panose="020F0502020204030204" pitchFamily="34" charset="0"/>
                <a:ea typeface="Calibri" panose="020F0502020204030204" pitchFamily="34" charset="0"/>
                <a:cs typeface="Arial" panose="020B0604020202020204" pitchFamily="34" charset="0"/>
              </a:rPr>
              <a:t>*ثمة الكثير من العناقيد الفرعية والمجموعات العاملة على مسائل محددة، كتلك الخاصة بالعنف الجنسي والقائم على الجندر وحماية الأطفال، التي تندرج تحت </a:t>
            </a:r>
            <a:r>
              <a:rPr lang="ar-LB" u="sng" dirty="0">
                <a:effectLst/>
                <a:latin typeface="Calibri" panose="020F0502020204030204" pitchFamily="34" charset="0"/>
                <a:ea typeface="Calibri" panose="020F0502020204030204" pitchFamily="34" charset="0"/>
                <a:cs typeface="Arial" panose="020B0604020202020204" pitchFamily="34" charset="0"/>
              </a:rPr>
              <a:t>عنقود الحماية</a:t>
            </a:r>
            <a:endParaRPr lang="en-US" u="sng"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1000"/>
              </a:spcBef>
              <a:spcAft>
                <a:spcPts val="2400"/>
              </a:spcAft>
              <a:buClr>
                <a:srgbClr val="00AEEF"/>
              </a:buClr>
              <a:buSzPts val="2400"/>
              <a:buNone/>
              <a:tabLst/>
              <a:defRPr/>
            </a:pPr>
            <a:endParaRPr kumimoji="0" lang="en-US" b="1" i="0" u="none" strike="noStrike" kern="0" cap="none" spc="0" normalizeH="0" baseline="0" noProof="0" dirty="0">
              <a:ln>
                <a:noFill/>
              </a:ln>
              <a:solidFill>
                <a:srgbClr val="000000"/>
              </a:solidFill>
              <a:effectLst/>
              <a:uLnTx/>
              <a:uFillTx/>
              <a:latin typeface="Arial"/>
              <a:cs typeface="Arial"/>
              <a:sym typeface="Arial"/>
            </a:endParaRPr>
          </a:p>
        </p:txBody>
      </p:sp>
      <p:sp>
        <p:nvSpPr>
          <p:cNvPr id="359" name="Google Shape;359;p61">
            <a:extLst>
              <a:ext uri="{C183D7F6-B498-43B3-948B-1728B52AA6E4}">
                <adec:decorative xmlns:adec="http://schemas.microsoft.com/office/drawing/2017/decorative" val="1"/>
              </a:ext>
            </a:extLst>
          </p:cNvPr>
          <p:cNvSpPr txBox="1"/>
          <p:nvPr/>
        </p:nvSpPr>
        <p:spPr>
          <a:xfrm rot="-5400000">
            <a:off x="11049000" y="5230001"/>
            <a:ext cx="1905000" cy="2286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900"/>
              <a:buFont typeface="Arial"/>
              <a:buNone/>
              <a:tabLst/>
              <a:defRPr/>
            </a:pPr>
            <a:r>
              <a:rPr kumimoji="0" lang="en-US" sz="900" b="0" i="0" u="none" strike="noStrike" kern="0" cap="none" spc="0" normalizeH="0" baseline="0" noProof="0" dirty="0">
                <a:ln>
                  <a:noFill/>
                </a:ln>
                <a:solidFill>
                  <a:srgbClr val="FFFFFF"/>
                </a:solidFill>
                <a:effectLst/>
                <a:uLnTx/>
                <a:uFillTx/>
                <a:latin typeface="Arial"/>
                <a:ea typeface="Arial"/>
                <a:cs typeface="Arial"/>
                <a:sym typeface="Arial"/>
              </a:rPr>
              <a:t>© UNICEF/PHOTO CREDIT</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 name="Date Placeholder 3">
            <a:extLst>
              <a:ext uri="{FF2B5EF4-FFF2-40B4-BE49-F238E27FC236}">
                <a16:creationId xmlns:a16="http://schemas.microsoft.com/office/drawing/2014/main" id="{EA2C9AEA-7FE2-4067-9A86-4B1299AB14E2}"/>
              </a:ext>
            </a:extLst>
          </p:cNvPr>
          <p:cNvSpPr>
            <a:spLocks noGrp="1"/>
          </p:cNvSpPr>
          <p:nvPr>
            <p:ph type="dt" sz="half" idx="10"/>
          </p:nvPr>
        </p:nvSpPr>
        <p:spPr>
          <a:xfrm>
            <a:off x="838200" y="6356350"/>
            <a:ext cx="2743200" cy="365125"/>
          </a:xfrm>
        </p:spPr>
        <p:txBody>
          <a:bodyPr/>
          <a:lstStyle/>
          <a:p>
            <a:fld id="{737677CE-4981-014C-9822-FAD170ACDB5A}" type="datetime1">
              <a:rPr lang="en-US" smtClean="0"/>
              <a:t>1/23/24</a:t>
            </a:fld>
            <a:endParaRPr lang="en-GB" dirty="0"/>
          </a:p>
        </p:txBody>
      </p:sp>
      <p:sp>
        <p:nvSpPr>
          <p:cNvPr id="4" name="Footer Placeholder 4">
            <a:extLst>
              <a:ext uri="{FF2B5EF4-FFF2-40B4-BE49-F238E27FC236}">
                <a16:creationId xmlns:a16="http://schemas.microsoft.com/office/drawing/2014/main" id="{429C44D0-24AC-FE83-DA4D-9600D74C0A23}"/>
              </a:ext>
            </a:extLst>
          </p:cNvPr>
          <p:cNvSpPr>
            <a:spLocks noGrp="1"/>
          </p:cNvSpPr>
          <p:nvPr>
            <p:ph type="ftr" sz="quarter" idx="11"/>
          </p:nvPr>
        </p:nvSpPr>
        <p:spPr>
          <a:xfrm>
            <a:off x="4038600" y="6356350"/>
            <a:ext cx="4114800" cy="365125"/>
          </a:xfrm>
        </p:spPr>
        <p:txBody>
          <a:bodyPr/>
          <a:lstStyle/>
          <a:p>
            <a:r>
              <a:rPr lang="en-GB" dirty="0"/>
              <a:t>DRG Working Group 6</a:t>
            </a:r>
          </a:p>
        </p:txBody>
      </p:sp>
      <p:sp>
        <p:nvSpPr>
          <p:cNvPr id="5" name="Slide Number Placeholder 5">
            <a:extLst>
              <a:ext uri="{FF2B5EF4-FFF2-40B4-BE49-F238E27FC236}">
                <a16:creationId xmlns:a16="http://schemas.microsoft.com/office/drawing/2014/main" id="{408A6718-28FB-4D73-95B5-E9834DA7D332}"/>
              </a:ext>
            </a:extLst>
          </p:cNvPr>
          <p:cNvSpPr>
            <a:spLocks noGrp="1"/>
          </p:cNvSpPr>
          <p:nvPr>
            <p:ph type="sldNum" sz="quarter" idx="12"/>
          </p:nvPr>
        </p:nvSpPr>
        <p:spPr>
          <a:xfrm>
            <a:off x="8610600" y="6356350"/>
            <a:ext cx="2743200" cy="365125"/>
          </a:xfrm>
        </p:spPr>
        <p:txBody>
          <a:bodyPr/>
          <a:lstStyle/>
          <a:p>
            <a:r>
              <a:rPr lang="en-GB" dirty="0"/>
              <a:t>Slide </a:t>
            </a:r>
            <a:fld id="{566D8EC2-00B7-4DEC-8348-941BB5C1523A}" type="slidenum">
              <a:rPr lang="en-GB" smtClean="0"/>
              <a:t>43</a:t>
            </a:fld>
            <a:endParaRPr lang="en-GB" dirty="0"/>
          </a:p>
        </p:txBody>
      </p:sp>
      <p:pic>
        <p:nvPicPr>
          <p:cNvPr id="9" name="Picture 8" descr="drg logo - three rounded triangles  intertwined in blue, purple and red representing UN, DPOs and Humanitarian actors as the three main partners in the Reference Group on inclusion of Persons with Disabilities in Humanitarian Action">
            <a:extLst>
              <a:ext uri="{FF2B5EF4-FFF2-40B4-BE49-F238E27FC236}">
                <a16:creationId xmlns:a16="http://schemas.microsoft.com/office/drawing/2014/main" id="{190CDADC-26A2-87AB-D42A-C085E12985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5353" y="-24742"/>
            <a:ext cx="2246647" cy="1171882"/>
          </a:xfrm>
          <a:prstGeom prst="rect">
            <a:avLst/>
          </a:prstGeom>
        </p:spPr>
      </p:pic>
      <p:pic>
        <p:nvPicPr>
          <p:cNvPr id="7" name="Picture 2" descr="Image of the Cluster system. At the centre is the Humanitarian adn Emergency Relief Coordinator. Around this is a circle with 11 clusters: Camp coordination and Camp management led by IOM adn UNHCR, Early Recovery led by UNDP, Education led by UNICEF &amp; Save the Children. Emergency telecommunications led by WFP, Food security led by WFP &amp; FAO, Health led by WO, Logistics led by WFP, Nutrition led by UNICEF, Protection led by UNHCR, Shelter led by IFRC &amp; UNHCR, and water Sanitation and Hygiene led by UNICEF. Around the circle forming a semi-circle are Prevention, mitigation, Preparedness, Disaster, Response, Recover and Reconstruction. Preparedness, Disaster, response and recovery are all in pink, the same colour as the Humanitarian coordinator in the middle to show these are the 4 stages that the Humanitarian Country Coordination team are responsible for.">
            <a:extLst>
              <a:ext uri="{FF2B5EF4-FFF2-40B4-BE49-F238E27FC236}">
                <a16:creationId xmlns:a16="http://schemas.microsoft.com/office/drawing/2014/main" id="{98B4CCA2-B20B-617E-4F66-D98194772D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33273"/>
            <a:ext cx="6225564" cy="54414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92147D3C-B2FD-9947-BFD1-2154DE5DE1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1917729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C7BCA-9DFE-4614-AD90-BA712BFBDB17}"/>
              </a:ext>
            </a:extLst>
          </p:cNvPr>
          <p:cNvSpPr>
            <a:spLocks noGrp="1"/>
          </p:cNvSpPr>
          <p:nvPr>
            <p:ph type="title"/>
          </p:nvPr>
        </p:nvSpPr>
        <p:spPr>
          <a:xfrm>
            <a:off x="391886" y="365125"/>
            <a:ext cx="8741840" cy="1325563"/>
          </a:xfrm>
        </p:spPr>
        <p:txBody>
          <a:bodyPr>
            <a:noAutofit/>
          </a:bodyPr>
          <a:lstStyle/>
          <a:p>
            <a:pPr marL="0" marR="0" algn="r">
              <a:lnSpc>
                <a:spcPct val="115000"/>
              </a:lnSpc>
              <a:spcBef>
                <a:spcPts val="0"/>
              </a:spcBef>
              <a:spcAft>
                <a:spcPts val="1000"/>
              </a:spcAft>
            </a:pPr>
            <a:r>
              <a:rPr lang="ar-LB" sz="4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وظيفة العنقود/المنظومة العنقودية على الصعيد الوطني</a:t>
            </a:r>
            <a:endParaRPr lang="en-US" sz="40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96B92F0-E46F-4FE2-AAC4-1C60EB3C7214}"/>
              </a:ext>
            </a:extLst>
          </p:cNvPr>
          <p:cNvSpPr>
            <a:spLocks noGrp="1"/>
          </p:cNvSpPr>
          <p:nvPr>
            <p:ph idx="1"/>
          </p:nvPr>
        </p:nvSpPr>
        <p:spPr>
          <a:xfrm rot="10800000" flipV="1">
            <a:off x="391886" y="1794076"/>
            <a:ext cx="11599486" cy="4089065"/>
          </a:xfrm>
        </p:spPr>
        <p:txBody>
          <a:bodyPr>
            <a:noAutofit/>
          </a:bodyPr>
          <a:lstStyle/>
          <a:p>
            <a:pPr marL="0" indent="0" algn="r" rtl="1">
              <a:buNone/>
            </a:pPr>
            <a:r>
              <a:rPr lang="ar-LB" dirty="0"/>
              <a:t>*تشجيع </a:t>
            </a:r>
            <a:r>
              <a:rPr lang="ar-LB" b="1" dirty="0">
                <a:solidFill>
                  <a:srgbClr val="0070C0"/>
                </a:solidFill>
              </a:rPr>
              <a:t>استراتيجية مشتركة، وتجنب التكرار</a:t>
            </a:r>
            <a:r>
              <a:rPr lang="ar-LB" dirty="0"/>
              <a:t>، والتصدي </a:t>
            </a:r>
            <a:r>
              <a:rPr lang="ar-LB" b="1" dirty="0">
                <a:solidFill>
                  <a:srgbClr val="0070C0"/>
                </a:solidFill>
              </a:rPr>
              <a:t>للفجوات</a:t>
            </a:r>
            <a:r>
              <a:rPr lang="ar-LB" dirty="0"/>
              <a:t> وتشارك </a:t>
            </a:r>
            <a:r>
              <a:rPr lang="ar-LB" b="1" dirty="0">
                <a:solidFill>
                  <a:srgbClr val="0070C0"/>
                </a:solidFill>
              </a:rPr>
              <a:t>المعلومات</a:t>
            </a:r>
            <a:r>
              <a:rPr lang="ar-LB" dirty="0"/>
              <a:t>.</a:t>
            </a:r>
            <a:endParaRPr lang="en-US" dirty="0"/>
          </a:p>
          <a:p>
            <a:pPr marL="0" indent="0" algn="r">
              <a:buNone/>
            </a:pPr>
            <a:r>
              <a:rPr lang="ar-LB" dirty="0"/>
              <a:t>*دعم تسليم الخدمات عن طريق تأمين منصة لتوفير </a:t>
            </a:r>
            <a:r>
              <a:rPr lang="ar-LB" b="1" dirty="0">
                <a:solidFill>
                  <a:srgbClr val="0070C0"/>
                </a:solidFill>
              </a:rPr>
              <a:t>خطة الاستجابة الإنسانية</a:t>
            </a:r>
            <a:endParaRPr lang="en-US" b="1" dirty="0">
              <a:solidFill>
                <a:srgbClr val="0070C0"/>
              </a:solidFill>
            </a:endParaRPr>
          </a:p>
          <a:p>
            <a:pPr marL="0" indent="0" algn="r">
              <a:buNone/>
            </a:pPr>
            <a:r>
              <a:rPr lang="ar-LB" dirty="0"/>
              <a:t>*</a:t>
            </a:r>
            <a:r>
              <a:rPr lang="ar-LB" b="1" dirty="0">
                <a:solidFill>
                  <a:srgbClr val="0070C0"/>
                </a:solidFill>
              </a:rPr>
              <a:t>إعلام صناعة القرار من قبل المنسق الإنساني/فريق التنسيق الإنساني، بما في ذلك إعداد تقويمات للاحتياجات وتحليل للفجوات وتولي إدارة الفجوات</a:t>
            </a:r>
            <a:endParaRPr lang="en-US" b="1" dirty="0">
              <a:solidFill>
                <a:srgbClr val="0070C0"/>
              </a:solidFill>
            </a:endParaRPr>
          </a:p>
          <a:p>
            <a:pPr marL="0" indent="0" algn="r">
              <a:buNone/>
            </a:pPr>
            <a:r>
              <a:rPr lang="ar-LB" dirty="0"/>
              <a:t>*</a:t>
            </a:r>
            <a:r>
              <a:rPr lang="ar-LB" b="1" dirty="0">
                <a:solidFill>
                  <a:srgbClr val="0070C0"/>
                </a:solidFill>
              </a:rPr>
              <a:t>تخطيط استراتيجيات المنظومات العنقودية وتنفيذها</a:t>
            </a:r>
            <a:r>
              <a:rPr lang="ar-LB" dirty="0">
                <a:solidFill>
                  <a:srgbClr val="0070C0"/>
                </a:solidFill>
              </a:rPr>
              <a:t> </a:t>
            </a:r>
            <a:r>
              <a:rPr lang="ar-LB" dirty="0"/>
              <a:t>والخطط، بما في ذلك متطلبات التمويل ومقترحاته</a:t>
            </a:r>
            <a:endParaRPr lang="en-US" dirty="0"/>
          </a:p>
          <a:p>
            <a:pPr marL="0" indent="0" algn="r">
              <a:buNone/>
            </a:pPr>
            <a:r>
              <a:rPr lang="ar-LB" dirty="0"/>
              <a:t>*</a:t>
            </a:r>
            <a:r>
              <a:rPr lang="ar-LB" b="1" dirty="0">
                <a:solidFill>
                  <a:srgbClr val="0070C0"/>
                </a:solidFill>
              </a:rPr>
              <a:t>مراقبة التقدم وتقويمه</a:t>
            </a:r>
            <a:endParaRPr lang="en-US" b="1" dirty="0">
              <a:solidFill>
                <a:srgbClr val="0070C0"/>
              </a:solidFill>
            </a:endParaRPr>
          </a:p>
          <a:p>
            <a:pPr marL="0" indent="0" algn="r">
              <a:buNone/>
            </a:pPr>
            <a:r>
              <a:rPr lang="ar-LB" dirty="0"/>
              <a:t>*</a:t>
            </a:r>
            <a:r>
              <a:rPr lang="ar-LB" b="1" dirty="0">
                <a:solidFill>
                  <a:srgbClr val="0070C0"/>
                </a:solidFill>
              </a:rPr>
              <a:t>بناء القدرة الوطنية</a:t>
            </a:r>
            <a:r>
              <a:rPr lang="ar-LB" dirty="0">
                <a:solidFill>
                  <a:srgbClr val="0070C0"/>
                </a:solidFill>
              </a:rPr>
              <a:t> </a:t>
            </a:r>
            <a:r>
              <a:rPr lang="ar-LB" dirty="0"/>
              <a:t>في التهيؤ والتخطيط لحالات الطوارئ</a:t>
            </a:r>
            <a:endParaRPr lang="en-US" dirty="0"/>
          </a:p>
          <a:p>
            <a:pPr marL="0" indent="0" algn="r">
              <a:buNone/>
            </a:pPr>
            <a:r>
              <a:rPr lang="ar-LB" dirty="0"/>
              <a:t>*أنشطة </a:t>
            </a:r>
            <a:r>
              <a:rPr lang="ar-LB" b="1" dirty="0">
                <a:solidFill>
                  <a:srgbClr val="0070C0"/>
                </a:solidFill>
              </a:rPr>
              <a:t>المناصرة</a:t>
            </a:r>
            <a:r>
              <a:rPr lang="ar-LB" dirty="0"/>
              <a:t> والمدافعة</a:t>
            </a:r>
            <a:endParaRPr lang="en-US" dirty="0"/>
          </a:p>
        </p:txBody>
      </p:sp>
      <p:sp>
        <p:nvSpPr>
          <p:cNvPr id="4" name="Date Placeholder 3">
            <a:extLst>
              <a:ext uri="{FF2B5EF4-FFF2-40B4-BE49-F238E27FC236}">
                <a16:creationId xmlns:a16="http://schemas.microsoft.com/office/drawing/2014/main" id="{5FE0779C-BA1F-4D52-AA52-3797D0BE7EF5}"/>
              </a:ext>
            </a:extLst>
          </p:cNvPr>
          <p:cNvSpPr>
            <a:spLocks noGrp="1"/>
          </p:cNvSpPr>
          <p:nvPr>
            <p:ph type="dt" sz="half" idx="10"/>
          </p:nvPr>
        </p:nvSpPr>
        <p:spPr/>
        <p:txBody>
          <a:bodyPr/>
          <a:lstStyle/>
          <a:p>
            <a:fld id="{80F03ACA-BE34-AA48-AAAC-4A65D484B37F}" type="datetime1">
              <a:rPr lang="en-US" smtClean="0"/>
              <a:t>1/23/24</a:t>
            </a:fld>
            <a:endParaRPr lang="en-GB" dirty="0"/>
          </a:p>
        </p:txBody>
      </p:sp>
      <p:sp>
        <p:nvSpPr>
          <p:cNvPr id="5" name="Footer Placeholder 4">
            <a:extLst>
              <a:ext uri="{FF2B5EF4-FFF2-40B4-BE49-F238E27FC236}">
                <a16:creationId xmlns:a16="http://schemas.microsoft.com/office/drawing/2014/main" id="{5B3316DB-6AED-4207-91A4-A8CA0E96793E}"/>
              </a:ext>
            </a:extLst>
          </p:cNvPr>
          <p:cNvSpPr>
            <a:spLocks noGrp="1"/>
          </p:cNvSpPr>
          <p:nvPr>
            <p:ph type="ftr" sz="quarter" idx="11"/>
          </p:nvPr>
        </p:nvSpPr>
        <p:spPr/>
        <p:txBody>
          <a:bodyPr/>
          <a:lstStyle/>
          <a:p>
            <a:r>
              <a:rPr lang="en-GB" dirty="0"/>
              <a:t>DRG Working Group 6</a:t>
            </a:r>
          </a:p>
        </p:txBody>
      </p:sp>
      <p:sp>
        <p:nvSpPr>
          <p:cNvPr id="6" name="Slide Number Placeholder 5">
            <a:extLst>
              <a:ext uri="{FF2B5EF4-FFF2-40B4-BE49-F238E27FC236}">
                <a16:creationId xmlns:a16="http://schemas.microsoft.com/office/drawing/2014/main" id="{4C03A2F1-7810-41C1-B6B5-FBE7918D70E3}"/>
              </a:ext>
            </a:extLst>
          </p:cNvPr>
          <p:cNvSpPr>
            <a:spLocks noGrp="1"/>
          </p:cNvSpPr>
          <p:nvPr>
            <p:ph type="sldNum" sz="quarter" idx="12"/>
          </p:nvPr>
        </p:nvSpPr>
        <p:spPr/>
        <p:txBody>
          <a:bodyPr/>
          <a:lstStyle/>
          <a:p>
            <a:r>
              <a:rPr lang="en-GB" dirty="0"/>
              <a:t>Slide </a:t>
            </a:r>
            <a:fld id="{566D8EC2-00B7-4DEC-8348-941BB5C1523A}" type="slidenum">
              <a:rPr lang="en-GB" smtClean="0"/>
              <a:t>44</a:t>
            </a:fld>
            <a:endParaRPr lang="en-GB" dirty="0"/>
          </a:p>
        </p:txBody>
      </p:sp>
      <p:pic>
        <p:nvPicPr>
          <p:cNvPr id="7" name="Picture 6">
            <a:extLst>
              <a:ext uri="{FF2B5EF4-FFF2-40B4-BE49-F238E27FC236}">
                <a16:creationId xmlns:a16="http://schemas.microsoft.com/office/drawing/2014/main" id="{9B5D45F4-2136-554B-AAA2-C5AB0912D1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3904000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C7BCA-9DFE-4614-AD90-BA712BFBDB17}"/>
              </a:ext>
            </a:extLst>
          </p:cNvPr>
          <p:cNvSpPr>
            <a:spLocks noGrp="1"/>
          </p:cNvSpPr>
          <p:nvPr>
            <p:ph type="title"/>
          </p:nvPr>
        </p:nvSpPr>
        <p:spPr>
          <a:xfrm>
            <a:off x="465220" y="365125"/>
            <a:ext cx="8668506" cy="1325563"/>
          </a:xfrm>
        </p:spPr>
        <p:txBody>
          <a:bodyPr>
            <a:normAutofit/>
          </a:bodyPr>
          <a:lstStyle/>
          <a:p>
            <a:pPr marL="0" marR="0" algn="r">
              <a:lnSpc>
                <a:spcPct val="115000"/>
              </a:lnSpc>
              <a:spcBef>
                <a:spcPts val="0"/>
              </a:spcBef>
              <a:spcAft>
                <a:spcPts val="1000"/>
              </a:spcAft>
            </a:pPr>
            <a:r>
              <a:rPr lang="ar-LB" sz="36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لماذا يجدر بجمعيات الأشخاص ذوي الإعاقة الانخراط في المنظومات العنقودية</a:t>
            </a:r>
            <a:r>
              <a:rPr lang="ar-SA" sz="36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a:t>
            </a:r>
            <a:endParaRPr lang="en-US" sz="36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96B92F0-E46F-4FE2-AAC4-1C60EB3C7214}"/>
              </a:ext>
            </a:extLst>
          </p:cNvPr>
          <p:cNvSpPr>
            <a:spLocks noGrp="1"/>
          </p:cNvSpPr>
          <p:nvPr>
            <p:ph idx="1"/>
          </p:nvPr>
        </p:nvSpPr>
        <p:spPr>
          <a:xfrm rot="10800000" flipV="1">
            <a:off x="385118" y="2013994"/>
            <a:ext cx="11536806" cy="3647443"/>
          </a:xfrm>
        </p:spPr>
        <p:txBody>
          <a:bodyPr>
            <a:noAutofit/>
          </a:bodyPr>
          <a:lstStyle/>
          <a:p>
            <a:pPr marL="0" indent="0" algn="r" rtl="1">
              <a:buNone/>
            </a:pPr>
            <a:r>
              <a:rPr lang="ar-LB" dirty="0"/>
              <a:t>*يلتزم القطاع الإنساني ب"تكريس الطابع المحلي"، وهذا يعني الاشتغال والاستماع والعمل بنجاعة وفعالية مع المجتمعات المحلية والعاملين المحليين باعتبارهم شركاء في العمل الإنساني</a:t>
            </a:r>
            <a:endParaRPr lang="en-US" dirty="0"/>
          </a:p>
          <a:p>
            <a:pPr marL="0" indent="0" algn="r">
              <a:buNone/>
            </a:pPr>
            <a:r>
              <a:rPr lang="ar-LB" dirty="0"/>
              <a:t>*يشمل ذلك جمعيات/منظمات الأشخاص ذوي الإعاقة</a:t>
            </a:r>
            <a:endParaRPr lang="en-US" dirty="0"/>
          </a:p>
          <a:p>
            <a:pPr marL="0" indent="0" algn="r">
              <a:buNone/>
            </a:pPr>
            <a:r>
              <a:rPr lang="ar-LB" dirty="0"/>
              <a:t>*يساعد انهماك العاملين المحليين في تحقيق استعداد واستجابة وتعافٍ أفضل في الأطر والأوضاع الإنسانية، وتحسين النتائج بالنسبة إلى السكان المتضررين</a:t>
            </a:r>
            <a:endParaRPr lang="en-US" dirty="0"/>
          </a:p>
          <a:p>
            <a:pPr marL="0" indent="0" algn="r">
              <a:buNone/>
            </a:pPr>
            <a:r>
              <a:rPr lang="ar-LB" dirty="0"/>
              <a:t>*التمتع بفهم جيد ومتين للظروف والسياسة والثقافة المحلية، وهذا بالغ الأهمية لتطوير البرامج الإنسانية وتنفيذها</a:t>
            </a:r>
            <a:endParaRPr lang="en-US" dirty="0"/>
          </a:p>
          <a:p>
            <a:pPr>
              <a:spcBef>
                <a:spcPts val="600"/>
              </a:spcBef>
            </a:pPr>
            <a:endParaRPr lang="en-US" dirty="0"/>
          </a:p>
          <a:p>
            <a:pPr>
              <a:spcBef>
                <a:spcPts val="600"/>
              </a:spcBef>
            </a:pPr>
            <a:endParaRPr lang="en-US" dirty="0"/>
          </a:p>
        </p:txBody>
      </p:sp>
      <p:sp>
        <p:nvSpPr>
          <p:cNvPr id="4" name="Date Placeholder 3">
            <a:extLst>
              <a:ext uri="{FF2B5EF4-FFF2-40B4-BE49-F238E27FC236}">
                <a16:creationId xmlns:a16="http://schemas.microsoft.com/office/drawing/2014/main" id="{5FE0779C-BA1F-4D52-AA52-3797D0BE7EF5}"/>
              </a:ext>
            </a:extLst>
          </p:cNvPr>
          <p:cNvSpPr>
            <a:spLocks noGrp="1"/>
          </p:cNvSpPr>
          <p:nvPr>
            <p:ph type="dt" sz="half" idx="10"/>
          </p:nvPr>
        </p:nvSpPr>
        <p:spPr/>
        <p:txBody>
          <a:bodyPr/>
          <a:lstStyle/>
          <a:p>
            <a:fld id="{3B9EDBFD-3397-7047-9962-103E23FECEEB}" type="datetime1">
              <a:rPr lang="en-US" smtClean="0"/>
              <a:t>1/23/24</a:t>
            </a:fld>
            <a:endParaRPr lang="en-GB" dirty="0"/>
          </a:p>
        </p:txBody>
      </p:sp>
      <p:sp>
        <p:nvSpPr>
          <p:cNvPr id="5" name="Footer Placeholder 4">
            <a:extLst>
              <a:ext uri="{FF2B5EF4-FFF2-40B4-BE49-F238E27FC236}">
                <a16:creationId xmlns:a16="http://schemas.microsoft.com/office/drawing/2014/main" id="{5B3316DB-6AED-4207-91A4-A8CA0E96793E}"/>
              </a:ext>
            </a:extLst>
          </p:cNvPr>
          <p:cNvSpPr>
            <a:spLocks noGrp="1"/>
          </p:cNvSpPr>
          <p:nvPr>
            <p:ph type="ftr" sz="quarter" idx="11"/>
          </p:nvPr>
        </p:nvSpPr>
        <p:spPr/>
        <p:txBody>
          <a:bodyPr/>
          <a:lstStyle/>
          <a:p>
            <a:r>
              <a:rPr lang="en-GB" dirty="0"/>
              <a:t>DRG Working Group 6</a:t>
            </a:r>
          </a:p>
        </p:txBody>
      </p:sp>
      <p:sp>
        <p:nvSpPr>
          <p:cNvPr id="6" name="Slide Number Placeholder 5">
            <a:extLst>
              <a:ext uri="{FF2B5EF4-FFF2-40B4-BE49-F238E27FC236}">
                <a16:creationId xmlns:a16="http://schemas.microsoft.com/office/drawing/2014/main" id="{4C03A2F1-7810-41C1-B6B5-FBE7918D70E3}"/>
              </a:ext>
            </a:extLst>
          </p:cNvPr>
          <p:cNvSpPr>
            <a:spLocks noGrp="1"/>
          </p:cNvSpPr>
          <p:nvPr>
            <p:ph type="sldNum" sz="quarter" idx="12"/>
          </p:nvPr>
        </p:nvSpPr>
        <p:spPr/>
        <p:txBody>
          <a:bodyPr/>
          <a:lstStyle/>
          <a:p>
            <a:r>
              <a:rPr lang="en-GB" dirty="0"/>
              <a:t>Slide </a:t>
            </a:r>
            <a:fld id="{566D8EC2-00B7-4DEC-8348-941BB5C1523A}" type="slidenum">
              <a:rPr lang="en-GB" smtClean="0"/>
              <a:t>45</a:t>
            </a:fld>
            <a:endParaRPr lang="en-GB" dirty="0"/>
          </a:p>
        </p:txBody>
      </p:sp>
      <p:pic>
        <p:nvPicPr>
          <p:cNvPr id="7" name="Picture 6">
            <a:extLst>
              <a:ext uri="{FF2B5EF4-FFF2-40B4-BE49-F238E27FC236}">
                <a16:creationId xmlns:a16="http://schemas.microsoft.com/office/drawing/2014/main" id="{A82FC3CA-8F98-8E4E-9997-30DF94152F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6314588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2" name="Title 1">
            <a:extLst>
              <a:ext uri="{FF2B5EF4-FFF2-40B4-BE49-F238E27FC236}">
                <a16:creationId xmlns:a16="http://schemas.microsoft.com/office/drawing/2014/main" id="{A1597157-A836-41B6-87B2-31F259FCDD45}"/>
              </a:ext>
            </a:extLst>
          </p:cNvPr>
          <p:cNvSpPr>
            <a:spLocks noGrp="1"/>
          </p:cNvSpPr>
          <p:nvPr>
            <p:ph type="title"/>
          </p:nvPr>
        </p:nvSpPr>
        <p:spPr>
          <a:xfrm>
            <a:off x="9054790" y="1516566"/>
            <a:ext cx="2932772" cy="2787805"/>
          </a:xfrm>
        </p:spPr>
        <p:txBody>
          <a:bodyPr>
            <a:normAutofit fontScale="90000"/>
          </a:bodyPr>
          <a:lstStyle/>
          <a:p>
            <a:pPr algn="r"/>
            <a:br>
              <a:rPr lang="en-GB" b="1" dirty="0">
                <a:solidFill>
                  <a:srgbClr val="7030A0"/>
                </a:solidFill>
                <a:latin typeface="Calibri" panose="020F0502020204030204" pitchFamily="34" charset="0"/>
                <a:cs typeface="Calibri" panose="020F0502020204030204" pitchFamily="34" charset="0"/>
              </a:rPr>
            </a:br>
            <a:r>
              <a:rPr lang="ar-LB" sz="36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كيف تقارب جمعيات/منظمات الأشخاص ذوي الإعاقة المنظومات العنقودية</a:t>
            </a:r>
            <a:br>
              <a:rPr lang="en-US" sz="3600" dirty="0">
                <a:solidFill>
                  <a:srgbClr val="7030A0"/>
                </a:solidFill>
                <a:effectLst/>
                <a:latin typeface="Calibri" panose="020F0502020204030204" pitchFamily="34" charset="0"/>
                <a:ea typeface="Calibri" panose="020F0502020204030204" pitchFamily="34" charset="0"/>
                <a:cs typeface="Arial" panose="020B0604020202020204" pitchFamily="34" charset="0"/>
              </a:rPr>
            </a:br>
            <a:endParaRPr lang="en-US" sz="3600" dirty="0">
              <a:solidFill>
                <a:srgbClr val="7030A0"/>
              </a:solidFill>
            </a:endParaRPr>
          </a:p>
        </p:txBody>
      </p:sp>
      <p:sp>
        <p:nvSpPr>
          <p:cNvPr id="8" name="Content Placeholder 7">
            <a:extLst>
              <a:ext uri="{FF2B5EF4-FFF2-40B4-BE49-F238E27FC236}">
                <a16:creationId xmlns:a16="http://schemas.microsoft.com/office/drawing/2014/main" id="{FD243AAE-E7A1-4AE8-9183-5A66BC84A8FC}"/>
              </a:ext>
            </a:extLst>
          </p:cNvPr>
          <p:cNvSpPr>
            <a:spLocks noGrp="1"/>
          </p:cNvSpPr>
          <p:nvPr>
            <p:ph sz="half" idx="2"/>
          </p:nvPr>
        </p:nvSpPr>
        <p:spPr>
          <a:xfrm>
            <a:off x="204438" y="986643"/>
            <a:ext cx="8406162" cy="5734832"/>
          </a:xfrm>
        </p:spPr>
        <p:txBody>
          <a:bodyPr>
            <a:normAutofit lnSpcReduction="10000"/>
          </a:bodyPr>
          <a:lstStyle/>
          <a:p>
            <a:pPr marL="0" marR="0" indent="0" algn="r" rtl="1">
              <a:lnSpc>
                <a:spcPct val="115000"/>
              </a:lnSpc>
              <a:spcBef>
                <a:spcPts val="0"/>
              </a:spcBef>
              <a:spcAft>
                <a:spcPts val="1000"/>
              </a:spcAft>
              <a:buNone/>
            </a:pPr>
            <a:r>
              <a:rPr lang="ar-LB" sz="2400" dirty="0">
                <a:effectLst/>
                <a:latin typeface="Calibri" panose="020F0502020204030204" pitchFamily="34" charset="0"/>
                <a:ea typeface="Calibri" panose="020F0502020204030204" pitchFamily="34" charset="0"/>
                <a:cs typeface="Arial" panose="020B0604020202020204" pitchFamily="34" charset="0"/>
              </a:rPr>
              <a:t>*اكتشاف ما إذا كان ثمة مجموعة عمل خاصة بالإعاقة تستطيع المشاركة فيها</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indent="0" algn="r">
              <a:lnSpc>
                <a:spcPct val="115000"/>
              </a:lnSpc>
              <a:spcBef>
                <a:spcPts val="0"/>
              </a:spcBef>
              <a:spcAft>
                <a:spcPts val="1000"/>
              </a:spcAft>
              <a:buNone/>
            </a:pPr>
            <a:r>
              <a:rPr lang="ar-LB" sz="2400" dirty="0">
                <a:effectLst/>
                <a:latin typeface="Calibri" panose="020F0502020204030204" pitchFamily="34" charset="0"/>
                <a:ea typeface="Calibri" panose="020F0502020204030204" pitchFamily="34" charset="0"/>
                <a:cs typeface="Arial" panose="020B0604020202020204" pitchFamily="34" charset="0"/>
              </a:rPr>
              <a:t>*الاتصال بالوكالات الإنسانية في محلتكم واكتشاف ما إذا كان لديها ضابط اتصال أو نقطة محورية بخصوص الإعاقة وإضفاء الطابع المحلي</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indent="0" algn="r">
              <a:lnSpc>
                <a:spcPct val="115000"/>
              </a:lnSpc>
              <a:spcBef>
                <a:spcPts val="0"/>
              </a:spcBef>
              <a:spcAft>
                <a:spcPts val="1000"/>
              </a:spcAft>
              <a:buNone/>
            </a:pPr>
            <a:r>
              <a:rPr lang="ar-LB" sz="2400" dirty="0">
                <a:effectLst/>
                <a:latin typeface="Calibri" panose="020F0502020204030204" pitchFamily="34" charset="0"/>
                <a:ea typeface="Calibri" panose="020F0502020204030204" pitchFamily="34" charset="0"/>
                <a:cs typeface="Arial" panose="020B0604020202020204" pitchFamily="34" charset="0"/>
              </a:rPr>
              <a:t>*الاتصال بمكتب الشؤون الإنسانية الأممي لاكتشاف كيف يمكن لجمعيتكم/منظمتكم المشاركة في آليات التنسيق</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indent="0" algn="r">
              <a:lnSpc>
                <a:spcPct val="115000"/>
              </a:lnSpc>
              <a:spcBef>
                <a:spcPts val="0"/>
              </a:spcBef>
              <a:spcAft>
                <a:spcPts val="1000"/>
              </a:spcAft>
              <a:buNone/>
            </a:pPr>
            <a:r>
              <a:rPr lang="ar-LB" sz="2400" dirty="0">
                <a:effectLst/>
                <a:latin typeface="Calibri" panose="020F0502020204030204" pitchFamily="34" charset="0"/>
                <a:ea typeface="Calibri" panose="020F0502020204030204" pitchFamily="34" charset="0"/>
                <a:cs typeface="Arial" panose="020B0604020202020204" pitchFamily="34" charset="0"/>
              </a:rPr>
              <a:t>*القيام بِزيارة</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indent="0" algn="r">
              <a:lnSpc>
                <a:spcPct val="115000"/>
              </a:lnSpc>
              <a:spcBef>
                <a:spcPts val="0"/>
              </a:spcBef>
              <a:spcAft>
                <a:spcPts val="1000"/>
              </a:spcAft>
              <a:buNone/>
            </a:pPr>
            <a:r>
              <a:rPr lang="en-US" sz="2400" dirty="0">
                <a:effectLst/>
                <a:latin typeface="Calibri" panose="020F0502020204030204" pitchFamily="34" charset="0"/>
                <a:ea typeface="Calibri" panose="020F0502020204030204" pitchFamily="34" charset="0"/>
                <a:cs typeface="Arial" panose="020B0604020202020204" pitchFamily="34" charset="0"/>
              </a:rPr>
              <a:t>www.humanitarianresponse.info</a:t>
            </a:r>
          </a:p>
          <a:p>
            <a:pPr marL="0" marR="0" indent="0" algn="r">
              <a:lnSpc>
                <a:spcPct val="115000"/>
              </a:lnSpc>
              <a:spcBef>
                <a:spcPts val="0"/>
              </a:spcBef>
              <a:spcAft>
                <a:spcPts val="1000"/>
              </a:spcAft>
              <a:buNone/>
            </a:pPr>
            <a:r>
              <a:rPr lang="ar-LB" sz="2400" dirty="0">
                <a:effectLst/>
                <a:latin typeface="Calibri" panose="020F0502020204030204" pitchFamily="34" charset="0"/>
                <a:ea typeface="Calibri" panose="020F0502020204030204" pitchFamily="34" charset="0"/>
                <a:cs typeface="Arial" panose="020B0604020202020204" pitchFamily="34" charset="0"/>
              </a:rPr>
              <a:t>للعثور على معلومات وتفاصيل الاتصال حول الاشتراك في قوائم البريد ذات الصلة بالضغط على رابط بلادكم</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indent="0" algn="r">
              <a:lnSpc>
                <a:spcPct val="115000"/>
              </a:lnSpc>
              <a:spcBef>
                <a:spcPts val="0"/>
              </a:spcBef>
              <a:spcAft>
                <a:spcPts val="1000"/>
              </a:spcAft>
              <a:buNone/>
            </a:pPr>
            <a:r>
              <a:rPr lang="ar-LB" sz="2400" dirty="0">
                <a:effectLst/>
                <a:latin typeface="Calibri" panose="020F0502020204030204" pitchFamily="34" charset="0"/>
                <a:ea typeface="Calibri" panose="020F0502020204030204" pitchFamily="34" charset="0"/>
                <a:cs typeface="Arial" panose="020B0604020202020204" pitchFamily="34" charset="0"/>
              </a:rPr>
              <a:t>*مشاركة المعلومات مع العاملين الإنسانيين بخصوص تفويض جمعيتكم/منظمتكم وعضويتها</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indent="0" algn="r">
              <a:lnSpc>
                <a:spcPct val="115000"/>
              </a:lnSpc>
              <a:spcBef>
                <a:spcPts val="0"/>
              </a:spcBef>
              <a:spcAft>
                <a:spcPts val="1000"/>
              </a:spcAft>
              <a:buNone/>
            </a:pPr>
            <a:r>
              <a:rPr lang="ar-LB" sz="2400" dirty="0">
                <a:effectLst/>
                <a:latin typeface="Calibri" panose="020F0502020204030204" pitchFamily="34" charset="0"/>
                <a:ea typeface="Calibri" panose="020F0502020204030204" pitchFamily="34" charset="0"/>
                <a:cs typeface="Arial" panose="020B0604020202020204" pitchFamily="34" charset="0"/>
              </a:rPr>
              <a:t>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1000"/>
              </a:spcBef>
              <a:spcAft>
                <a:spcPts val="2400"/>
              </a:spcAft>
              <a:buClr>
                <a:srgbClr val="00AEEF"/>
              </a:buClr>
              <a:buSzPts val="2400"/>
              <a:buNone/>
              <a:tabLst/>
              <a:defRPr/>
            </a:pPr>
            <a:endParaRPr kumimoji="0" lang="en-US" b="1" i="0" u="none" strike="noStrike" kern="0" cap="none" spc="0" normalizeH="0" baseline="0" noProof="0" dirty="0">
              <a:ln>
                <a:noFill/>
              </a:ln>
              <a:solidFill>
                <a:srgbClr val="000000"/>
              </a:solidFill>
              <a:effectLst/>
              <a:uLnTx/>
              <a:uFillTx/>
              <a:latin typeface="Arial"/>
              <a:cs typeface="Arial"/>
              <a:sym typeface="Arial"/>
            </a:endParaRPr>
          </a:p>
        </p:txBody>
      </p:sp>
      <p:sp>
        <p:nvSpPr>
          <p:cNvPr id="359" name="Google Shape;359;p61">
            <a:extLst>
              <a:ext uri="{C183D7F6-B498-43B3-948B-1728B52AA6E4}">
                <adec:decorative xmlns:adec="http://schemas.microsoft.com/office/drawing/2017/decorative" val="1"/>
              </a:ext>
            </a:extLst>
          </p:cNvPr>
          <p:cNvSpPr txBox="1"/>
          <p:nvPr/>
        </p:nvSpPr>
        <p:spPr>
          <a:xfrm rot="-5400000">
            <a:off x="11049000" y="5230001"/>
            <a:ext cx="1905000" cy="2286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900"/>
              <a:buFont typeface="Arial"/>
              <a:buNone/>
              <a:tabLst/>
              <a:defRPr/>
            </a:pPr>
            <a:r>
              <a:rPr kumimoji="0" lang="en-US" sz="900" b="0" i="0" u="none" strike="noStrike" kern="0" cap="none" spc="0" normalizeH="0" baseline="0" noProof="0" dirty="0">
                <a:ln>
                  <a:noFill/>
                </a:ln>
                <a:solidFill>
                  <a:srgbClr val="FFFFFF"/>
                </a:solidFill>
                <a:effectLst/>
                <a:uLnTx/>
                <a:uFillTx/>
                <a:latin typeface="Arial"/>
                <a:ea typeface="Arial"/>
                <a:cs typeface="Arial"/>
                <a:sym typeface="Arial"/>
              </a:rPr>
              <a:t>© UNICEF/PHOTO CREDIT</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 name="Date Placeholder 3">
            <a:extLst>
              <a:ext uri="{FF2B5EF4-FFF2-40B4-BE49-F238E27FC236}">
                <a16:creationId xmlns:a16="http://schemas.microsoft.com/office/drawing/2014/main" id="{EA2C9AEA-7FE2-4067-9A86-4B1299AB14E2}"/>
              </a:ext>
            </a:extLst>
          </p:cNvPr>
          <p:cNvSpPr>
            <a:spLocks noGrp="1"/>
          </p:cNvSpPr>
          <p:nvPr>
            <p:ph type="dt" sz="half" idx="10"/>
          </p:nvPr>
        </p:nvSpPr>
        <p:spPr>
          <a:xfrm>
            <a:off x="838200" y="6356350"/>
            <a:ext cx="2743200" cy="365125"/>
          </a:xfrm>
        </p:spPr>
        <p:txBody>
          <a:bodyPr/>
          <a:lstStyle/>
          <a:p>
            <a:fld id="{737677CE-4981-014C-9822-FAD170ACDB5A}" type="datetime1">
              <a:rPr lang="en-US" smtClean="0"/>
              <a:t>1/23/24</a:t>
            </a:fld>
            <a:endParaRPr lang="en-GB" dirty="0"/>
          </a:p>
        </p:txBody>
      </p:sp>
      <p:sp>
        <p:nvSpPr>
          <p:cNvPr id="4" name="Footer Placeholder 4">
            <a:extLst>
              <a:ext uri="{FF2B5EF4-FFF2-40B4-BE49-F238E27FC236}">
                <a16:creationId xmlns:a16="http://schemas.microsoft.com/office/drawing/2014/main" id="{429C44D0-24AC-FE83-DA4D-9600D74C0A23}"/>
              </a:ext>
            </a:extLst>
          </p:cNvPr>
          <p:cNvSpPr>
            <a:spLocks noGrp="1"/>
          </p:cNvSpPr>
          <p:nvPr>
            <p:ph type="ftr" sz="quarter" idx="11"/>
          </p:nvPr>
        </p:nvSpPr>
        <p:spPr>
          <a:xfrm>
            <a:off x="4038600" y="6317813"/>
            <a:ext cx="4114800" cy="365125"/>
          </a:xfrm>
        </p:spPr>
        <p:txBody>
          <a:bodyPr/>
          <a:lstStyle/>
          <a:p>
            <a:r>
              <a:rPr lang="en-GB" dirty="0"/>
              <a:t>DRG Working Group 6</a:t>
            </a:r>
          </a:p>
        </p:txBody>
      </p:sp>
      <p:sp>
        <p:nvSpPr>
          <p:cNvPr id="5" name="Slide Number Placeholder 5">
            <a:extLst>
              <a:ext uri="{FF2B5EF4-FFF2-40B4-BE49-F238E27FC236}">
                <a16:creationId xmlns:a16="http://schemas.microsoft.com/office/drawing/2014/main" id="{408A6718-28FB-4D73-95B5-E9834DA7D332}"/>
              </a:ext>
            </a:extLst>
          </p:cNvPr>
          <p:cNvSpPr>
            <a:spLocks noGrp="1"/>
          </p:cNvSpPr>
          <p:nvPr>
            <p:ph type="sldNum" sz="quarter" idx="12"/>
          </p:nvPr>
        </p:nvSpPr>
        <p:spPr>
          <a:xfrm>
            <a:off x="8610600" y="6356350"/>
            <a:ext cx="2743200" cy="365125"/>
          </a:xfrm>
        </p:spPr>
        <p:txBody>
          <a:bodyPr/>
          <a:lstStyle/>
          <a:p>
            <a:r>
              <a:rPr lang="en-GB" dirty="0"/>
              <a:t>Slide </a:t>
            </a:r>
            <a:fld id="{566D8EC2-00B7-4DEC-8348-941BB5C1523A}" type="slidenum">
              <a:rPr lang="en-GB" smtClean="0"/>
              <a:t>46</a:t>
            </a:fld>
            <a:endParaRPr lang="en-GB" dirty="0"/>
          </a:p>
        </p:txBody>
      </p:sp>
      <p:pic>
        <p:nvPicPr>
          <p:cNvPr id="9" name="Picture 8" descr="drg logo - three rounded triangles  intertwined in blue, purple and red representing UN, DPOs and Humanitarian actors as the three main partners in the Reference Group on inclusion of Persons with Disabilities in Humanitarian Action">
            <a:extLst>
              <a:ext uri="{FF2B5EF4-FFF2-40B4-BE49-F238E27FC236}">
                <a16:creationId xmlns:a16="http://schemas.microsoft.com/office/drawing/2014/main" id="{190CDADC-26A2-87AB-D42A-C085E12985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4280" y="0"/>
            <a:ext cx="1891520" cy="986643"/>
          </a:xfrm>
          <a:prstGeom prst="rect">
            <a:avLst/>
          </a:prstGeom>
        </p:spPr>
      </p:pic>
      <p:pic>
        <p:nvPicPr>
          <p:cNvPr id="10" name="Picture 9">
            <a:extLst>
              <a:ext uri="{FF2B5EF4-FFF2-40B4-BE49-F238E27FC236}">
                <a16:creationId xmlns:a16="http://schemas.microsoft.com/office/drawing/2014/main" id="{D7DDC3B9-8B46-8043-98A0-E5C9A6C450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904822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0B0A10-6C9B-487D-8C1F-5B1E7E39E774}"/>
              </a:ext>
            </a:extLst>
          </p:cNvPr>
          <p:cNvSpPr>
            <a:spLocks noGrp="1"/>
          </p:cNvSpPr>
          <p:nvPr>
            <p:ph type="title"/>
          </p:nvPr>
        </p:nvSpPr>
        <p:spPr>
          <a:xfrm>
            <a:off x="9824224" y="1271239"/>
            <a:ext cx="2207942" cy="1984917"/>
          </a:xfrm>
        </p:spPr>
        <p:txBody>
          <a:bodyPr anchor="b">
            <a:noAutofit/>
          </a:bodyPr>
          <a:lstStyle/>
          <a:p>
            <a:r>
              <a:rPr lang="ar-LB" sz="4800" b="1" dirty="0">
                <a:solidFill>
                  <a:srgbClr val="7030A0"/>
                </a:solidFill>
                <a:latin typeface="+mn-lt"/>
              </a:rPr>
              <a:t>بإيجاز</a:t>
            </a:r>
            <a:endParaRPr lang="en-US" sz="4800" b="1" dirty="0">
              <a:solidFill>
                <a:srgbClr val="7030A0"/>
              </a:solidFill>
              <a:latin typeface="+mn-lt"/>
            </a:endParaRPr>
          </a:p>
        </p:txBody>
      </p:sp>
      <p:graphicFrame>
        <p:nvGraphicFramePr>
          <p:cNvPr id="6" name="Content Placeholder 3">
            <a:extLst>
              <a:ext uri="{FF2B5EF4-FFF2-40B4-BE49-F238E27FC236}">
                <a16:creationId xmlns:a16="http://schemas.microsoft.com/office/drawing/2014/main" id="{BDD0648F-7F33-44D9-2EBB-D8483E878E75}"/>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329463610"/>
              </p:ext>
            </p:extLst>
          </p:nvPr>
        </p:nvGraphicFramePr>
        <p:xfrm>
          <a:off x="367990" y="446048"/>
          <a:ext cx="9054790" cy="59908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Date Placeholder 3">
            <a:extLst>
              <a:ext uri="{FF2B5EF4-FFF2-40B4-BE49-F238E27FC236}">
                <a16:creationId xmlns:a16="http://schemas.microsoft.com/office/drawing/2014/main" id="{66919985-2366-F545-E96C-8E1F4D3C45C7}"/>
              </a:ext>
            </a:extLst>
          </p:cNvPr>
          <p:cNvSpPr>
            <a:spLocks noGrp="1"/>
          </p:cNvSpPr>
          <p:nvPr>
            <p:ph type="dt" sz="half" idx="10"/>
          </p:nvPr>
        </p:nvSpPr>
        <p:spPr>
          <a:xfrm>
            <a:off x="838200" y="6356350"/>
            <a:ext cx="2743200" cy="365125"/>
          </a:xfrm>
        </p:spPr>
        <p:txBody>
          <a:bodyPr/>
          <a:lstStyle/>
          <a:p>
            <a:fld id="{1AF1697C-DBF2-2649-B9D9-9E6BBEE1B29C}" type="datetime1">
              <a:rPr lang="en-US" smtClean="0"/>
              <a:t>1/23/24</a:t>
            </a:fld>
            <a:endParaRPr lang="en-GB" dirty="0"/>
          </a:p>
        </p:txBody>
      </p:sp>
      <p:sp>
        <p:nvSpPr>
          <p:cNvPr id="4" name="Footer Placeholder 4">
            <a:extLst>
              <a:ext uri="{FF2B5EF4-FFF2-40B4-BE49-F238E27FC236}">
                <a16:creationId xmlns:a16="http://schemas.microsoft.com/office/drawing/2014/main" id="{D8AB9649-0288-5A5C-FCD5-2EE815F107BA}"/>
              </a:ext>
            </a:extLst>
          </p:cNvPr>
          <p:cNvSpPr>
            <a:spLocks noGrp="1"/>
          </p:cNvSpPr>
          <p:nvPr>
            <p:ph type="ftr" sz="quarter" idx="11"/>
          </p:nvPr>
        </p:nvSpPr>
        <p:spPr>
          <a:xfrm>
            <a:off x="4038600" y="6356350"/>
            <a:ext cx="4114800" cy="365125"/>
          </a:xfrm>
        </p:spPr>
        <p:txBody>
          <a:bodyPr/>
          <a:lstStyle/>
          <a:p>
            <a:r>
              <a:rPr lang="en-GB" dirty="0"/>
              <a:t>DRG Working Group 6</a:t>
            </a:r>
          </a:p>
        </p:txBody>
      </p:sp>
      <p:sp>
        <p:nvSpPr>
          <p:cNvPr id="5" name="Slide Number Placeholder 5">
            <a:extLst>
              <a:ext uri="{FF2B5EF4-FFF2-40B4-BE49-F238E27FC236}">
                <a16:creationId xmlns:a16="http://schemas.microsoft.com/office/drawing/2014/main" id="{9D3ED328-7D8D-C722-CAF5-FCA5B3010D58}"/>
              </a:ext>
            </a:extLst>
          </p:cNvPr>
          <p:cNvSpPr>
            <a:spLocks noGrp="1"/>
          </p:cNvSpPr>
          <p:nvPr>
            <p:ph type="sldNum" sz="quarter" idx="12"/>
          </p:nvPr>
        </p:nvSpPr>
        <p:spPr>
          <a:xfrm>
            <a:off x="8610600" y="6356350"/>
            <a:ext cx="2743200" cy="365125"/>
          </a:xfrm>
        </p:spPr>
        <p:txBody>
          <a:bodyPr/>
          <a:lstStyle/>
          <a:p>
            <a:r>
              <a:rPr lang="en-GB" dirty="0"/>
              <a:t>Slide </a:t>
            </a:r>
            <a:fld id="{566D8EC2-00B7-4DEC-8348-941BB5C1523A}" type="slidenum">
              <a:rPr lang="en-GB" smtClean="0"/>
              <a:t>47</a:t>
            </a:fld>
            <a:endParaRPr lang="en-GB" dirty="0"/>
          </a:p>
        </p:txBody>
      </p:sp>
      <p:pic>
        <p:nvPicPr>
          <p:cNvPr id="7" name="Picture 6">
            <a:extLst>
              <a:ext uri="{FF2B5EF4-FFF2-40B4-BE49-F238E27FC236}">
                <a16:creationId xmlns:a16="http://schemas.microsoft.com/office/drawing/2014/main" id="{2A2E0AE1-7D45-D344-AEB4-3DACEB40870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17815869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36746-2421-4CF8-80DB-290B13AD7EE2}"/>
              </a:ext>
            </a:extLst>
          </p:cNvPr>
          <p:cNvSpPr>
            <a:spLocks noGrp="1"/>
          </p:cNvSpPr>
          <p:nvPr>
            <p:ph type="title"/>
          </p:nvPr>
        </p:nvSpPr>
        <p:spPr>
          <a:xfrm>
            <a:off x="838200" y="1346483"/>
            <a:ext cx="10515600" cy="2507887"/>
          </a:xfrm>
        </p:spPr>
        <p:txBody>
          <a:bodyPr>
            <a:normAutofit/>
          </a:bodyPr>
          <a:lstStyle/>
          <a:p>
            <a:pPr marL="0" marR="0" algn="ctr">
              <a:lnSpc>
                <a:spcPct val="115000"/>
              </a:lnSpc>
              <a:spcBef>
                <a:spcPts val="0"/>
              </a:spcBef>
              <a:spcAft>
                <a:spcPts val="1000"/>
              </a:spcAft>
            </a:pPr>
            <a:r>
              <a:rPr lang="ar-LB" b="1" dirty="0">
                <a:effectLst/>
                <a:latin typeface="Calibri" panose="020F0502020204030204" pitchFamily="34" charset="0"/>
                <a:ea typeface="Calibri" panose="020F0502020204030204" pitchFamily="34" charset="0"/>
                <a:cs typeface="Arial" panose="020B0604020202020204" pitchFamily="34" charset="0"/>
              </a:rPr>
              <a:t>نموذج تنسيق اللاجئين</a:t>
            </a:r>
            <a:endParaRPr lang="en-US"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Date Placeholder 2">
            <a:extLst>
              <a:ext uri="{FF2B5EF4-FFF2-40B4-BE49-F238E27FC236}">
                <a16:creationId xmlns:a16="http://schemas.microsoft.com/office/drawing/2014/main" id="{F6138BAC-B4BD-9332-E3D9-479CF758CC16}"/>
              </a:ext>
            </a:extLst>
          </p:cNvPr>
          <p:cNvSpPr>
            <a:spLocks noGrp="1"/>
          </p:cNvSpPr>
          <p:nvPr>
            <p:ph type="dt" sz="half" idx="10"/>
          </p:nvPr>
        </p:nvSpPr>
        <p:spPr/>
        <p:txBody>
          <a:bodyPr/>
          <a:lstStyle/>
          <a:p>
            <a:fld id="{55A8471E-E66C-5F41-9D8F-97B630A2EDFA}" type="datetime1">
              <a:rPr lang="en-US" smtClean="0"/>
              <a:t>1/23/24</a:t>
            </a:fld>
            <a:endParaRPr lang="en-GB" dirty="0"/>
          </a:p>
        </p:txBody>
      </p:sp>
      <p:sp>
        <p:nvSpPr>
          <p:cNvPr id="4" name="Footer Placeholder 3">
            <a:extLst>
              <a:ext uri="{FF2B5EF4-FFF2-40B4-BE49-F238E27FC236}">
                <a16:creationId xmlns:a16="http://schemas.microsoft.com/office/drawing/2014/main" id="{0EE892B1-34E1-8DDA-0B08-8647151EB65C}"/>
              </a:ext>
            </a:extLst>
          </p:cNvPr>
          <p:cNvSpPr>
            <a:spLocks noGrp="1"/>
          </p:cNvSpPr>
          <p:nvPr>
            <p:ph type="ftr" sz="quarter" idx="11"/>
          </p:nvPr>
        </p:nvSpPr>
        <p:spPr/>
        <p:txBody>
          <a:bodyPr/>
          <a:lstStyle/>
          <a:p>
            <a:r>
              <a:rPr lang="en-GB" dirty="0"/>
              <a:t>DRG Working Group 6</a:t>
            </a:r>
          </a:p>
        </p:txBody>
      </p:sp>
      <p:sp>
        <p:nvSpPr>
          <p:cNvPr id="5" name="Slide Number Placeholder 4">
            <a:extLst>
              <a:ext uri="{FF2B5EF4-FFF2-40B4-BE49-F238E27FC236}">
                <a16:creationId xmlns:a16="http://schemas.microsoft.com/office/drawing/2014/main" id="{48F548BC-D945-CB75-AA04-459E434154B4}"/>
              </a:ext>
            </a:extLst>
          </p:cNvPr>
          <p:cNvSpPr>
            <a:spLocks noGrp="1"/>
          </p:cNvSpPr>
          <p:nvPr>
            <p:ph type="sldNum" sz="quarter" idx="12"/>
          </p:nvPr>
        </p:nvSpPr>
        <p:spPr/>
        <p:txBody>
          <a:bodyPr/>
          <a:lstStyle/>
          <a:p>
            <a:fld id="{566D8EC2-00B7-4DEC-8348-941BB5C1523A}" type="slidenum">
              <a:rPr lang="en-GB" smtClean="0"/>
              <a:t>48</a:t>
            </a:fld>
            <a:endParaRPr lang="en-GB" dirty="0"/>
          </a:p>
        </p:txBody>
      </p:sp>
      <p:pic>
        <p:nvPicPr>
          <p:cNvPr id="6" name="Picture 5" descr="drg logo - three rounded triangles  intertwined in blue, purple and red representing UN, DPOs and Humanitarian actors as the three main partners in the Reference Group on inclusion of Persons with Disabilities in Humanitarian Action">
            <a:extLst>
              <a:ext uri="{FF2B5EF4-FFF2-40B4-BE49-F238E27FC236}">
                <a16:creationId xmlns:a16="http://schemas.microsoft.com/office/drawing/2014/main" id="{4411C3BB-633A-08AF-2BCE-9A1D532422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6598" y="0"/>
            <a:ext cx="1891520" cy="986643"/>
          </a:xfrm>
          <a:prstGeom prst="rect">
            <a:avLst/>
          </a:prstGeom>
        </p:spPr>
      </p:pic>
      <p:pic>
        <p:nvPicPr>
          <p:cNvPr id="7" name="Picture 6">
            <a:extLst>
              <a:ext uri="{FF2B5EF4-FFF2-40B4-BE49-F238E27FC236}">
                <a16:creationId xmlns:a16="http://schemas.microsoft.com/office/drawing/2014/main" id="{160CABB6-6407-644B-A888-69E5C8B906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4617354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C7BCA-9DFE-4614-AD90-BA712BFBDB17}"/>
              </a:ext>
            </a:extLst>
          </p:cNvPr>
          <p:cNvSpPr>
            <a:spLocks noGrp="1"/>
          </p:cNvSpPr>
          <p:nvPr>
            <p:ph type="title"/>
          </p:nvPr>
        </p:nvSpPr>
        <p:spPr>
          <a:xfrm>
            <a:off x="465220" y="365125"/>
            <a:ext cx="8668506" cy="1325563"/>
          </a:xfrm>
        </p:spPr>
        <p:txBody>
          <a:bodyPr>
            <a:normAutofit/>
          </a:bodyPr>
          <a:lstStyle/>
          <a:p>
            <a:pPr marL="0" marR="0" algn="r">
              <a:lnSpc>
                <a:spcPct val="115000"/>
              </a:lnSpc>
              <a:spcBef>
                <a:spcPts val="0"/>
              </a:spcBef>
              <a:spcAft>
                <a:spcPts val="1000"/>
              </a:spcAft>
            </a:pPr>
            <a:r>
              <a:rPr lang="ar-LB"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نموذج تنسيق اللاجئين—ماذا ولماذا؟</a:t>
            </a:r>
            <a:endParaRPr lang="en-US"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96B92F0-E46F-4FE2-AAC4-1C60EB3C7214}"/>
              </a:ext>
            </a:extLst>
          </p:cNvPr>
          <p:cNvSpPr>
            <a:spLocks noGrp="1"/>
          </p:cNvSpPr>
          <p:nvPr>
            <p:ph idx="1"/>
          </p:nvPr>
        </p:nvSpPr>
        <p:spPr>
          <a:xfrm rot="10800000" flipV="1">
            <a:off x="465220" y="2049454"/>
            <a:ext cx="11436491" cy="4192453"/>
          </a:xfrm>
        </p:spPr>
        <p:txBody>
          <a:bodyPr>
            <a:noAutofit/>
          </a:bodyPr>
          <a:lstStyle/>
          <a:p>
            <a:pPr marL="0" indent="0" algn="r" rtl="1">
              <a:buNone/>
            </a:pPr>
            <a:r>
              <a:rPr lang="ar-LB" dirty="0"/>
              <a:t>*</a:t>
            </a:r>
            <a:r>
              <a:rPr lang="ar-LB" sz="3200" dirty="0"/>
              <a:t>قاعدة أو أساس للقيادة والتنسيق في جميع أوضاع اللاجئين</a:t>
            </a:r>
            <a:endParaRPr lang="en-US" sz="3200" dirty="0"/>
          </a:p>
          <a:p>
            <a:pPr marL="0" indent="0" algn="r">
              <a:buNone/>
            </a:pPr>
            <a:r>
              <a:rPr lang="ar-LB" sz="3200" dirty="0"/>
              <a:t>*الارتباط بتفويض مفوضية اللاجئين العليا: من ممارسة إلى آلية دامجة تتخذ طابعا رسميا ويمكن التنبؤ بها</a:t>
            </a:r>
            <a:endParaRPr lang="en-US" sz="3200" dirty="0"/>
          </a:p>
          <a:p>
            <a:pPr marL="0" indent="0" algn="r">
              <a:buNone/>
            </a:pPr>
            <a:r>
              <a:rPr lang="ar-LB" sz="3200" dirty="0"/>
              <a:t>*مسؤولية الدولة الأولية لحماية اللاجئين</a:t>
            </a:r>
            <a:endParaRPr lang="en-US" sz="3200" dirty="0"/>
          </a:p>
          <a:p>
            <a:pPr marL="0" indent="0" algn="r">
              <a:buNone/>
            </a:pPr>
            <a:r>
              <a:rPr lang="ar-LB" sz="3200" dirty="0"/>
              <a:t>*انخراط جميع العاملين في الاستجابة</a:t>
            </a:r>
            <a:endParaRPr lang="en-US" sz="3200" dirty="0"/>
          </a:p>
        </p:txBody>
      </p:sp>
      <p:sp>
        <p:nvSpPr>
          <p:cNvPr id="4" name="Date Placeholder 3">
            <a:extLst>
              <a:ext uri="{FF2B5EF4-FFF2-40B4-BE49-F238E27FC236}">
                <a16:creationId xmlns:a16="http://schemas.microsoft.com/office/drawing/2014/main" id="{5FE0779C-BA1F-4D52-AA52-3797D0BE7EF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71FDB89-7191-C349-ADDB-0E58456EA707}"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1/23/24</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5B3316DB-6AED-4207-91A4-A8CA0E96793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DRG Working Group 6</a:t>
            </a:r>
          </a:p>
        </p:txBody>
      </p:sp>
      <p:sp>
        <p:nvSpPr>
          <p:cNvPr id="6" name="Slide Number Placeholder 5">
            <a:extLst>
              <a:ext uri="{FF2B5EF4-FFF2-40B4-BE49-F238E27FC236}">
                <a16:creationId xmlns:a16="http://schemas.microsoft.com/office/drawing/2014/main" id="{4C03A2F1-7810-41C1-B6B5-FBE7918D70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dirty="0"/>
              <a:t>Slide </a:t>
            </a:r>
            <a:fld id="{566D8EC2-00B7-4DEC-8348-941BB5C1523A}"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BF91DDB2-D59E-FB49-A544-EDB4D648B9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22176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0AC240D-0FA9-50D6-38D3-A8A885684E8A}"/>
              </a:ext>
            </a:extLst>
          </p:cNvPr>
          <p:cNvSpPr txBox="1"/>
          <p:nvPr/>
        </p:nvSpPr>
        <p:spPr>
          <a:xfrm>
            <a:off x="619431" y="233680"/>
            <a:ext cx="11013769" cy="555986"/>
          </a:xfrm>
          <a:prstGeom prst="rect">
            <a:avLst/>
          </a:prstGeom>
          <a:noFill/>
        </p:spPr>
        <p:txBody>
          <a:bodyPr wrap="square">
            <a:spAutoFit/>
          </a:bodyPr>
          <a:lstStyle/>
          <a:p>
            <a:pPr marL="0" marR="0" algn="r">
              <a:lnSpc>
                <a:spcPct val="115000"/>
              </a:lnSpc>
              <a:spcBef>
                <a:spcPts val="0"/>
              </a:spcBef>
              <a:spcAft>
                <a:spcPts val="1000"/>
              </a:spcAft>
            </a:pPr>
            <a:r>
              <a:rPr lang="ar-LB" sz="28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ما الذي نحتاج أن نشارك و</a:t>
            </a:r>
            <a:r>
              <a:rPr lang="ar-SA" sz="2800" b="1" dirty="0">
                <a:solidFill>
                  <a:srgbClr val="7030A0"/>
                </a:solidFill>
                <a:latin typeface="Calibri" panose="020F0502020204030204" pitchFamily="34" charset="0"/>
                <a:ea typeface="Calibri" panose="020F0502020204030204" pitchFamily="34" charset="0"/>
                <a:cs typeface="Arial" panose="020B0604020202020204" pitchFamily="34" charset="0"/>
              </a:rPr>
              <a:t>ن</a:t>
            </a:r>
            <a:r>
              <a:rPr lang="ar-LB" sz="28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دمج فيه؟</a:t>
            </a:r>
            <a:endParaRPr lang="en-US" sz="28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9B2E2116-34B0-52EC-8BD9-ADC130E36E07}"/>
              </a:ext>
            </a:extLst>
          </p:cNvPr>
          <p:cNvSpPr txBox="1">
            <a:spLocks/>
          </p:cNvSpPr>
          <p:nvPr/>
        </p:nvSpPr>
        <p:spPr>
          <a:xfrm rot="10800000" flipV="1">
            <a:off x="472960" y="1345838"/>
            <a:ext cx="5048164" cy="456103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r" rtl="1">
              <a:lnSpc>
                <a:spcPct val="115000"/>
              </a:lnSpc>
              <a:spcBef>
                <a:spcPts val="0"/>
              </a:spcBef>
              <a:spcAft>
                <a:spcPts val="1000"/>
              </a:spcAft>
            </a:pPr>
            <a:r>
              <a:rPr lang="ar-LB" sz="1800" dirty="0">
                <a:effectLst/>
                <a:latin typeface="Calibri" panose="020F0502020204030204" pitchFamily="34" charset="0"/>
                <a:ea typeface="Calibri" panose="020F0502020204030204" pitchFamily="34" charset="0"/>
                <a:cs typeface="Arial" panose="020B0604020202020204" pitchFamily="34" charset="0"/>
              </a:rPr>
              <a:t> *</a:t>
            </a:r>
            <a:r>
              <a:rPr lang="ar-LB" sz="2800" dirty="0">
                <a:effectLst/>
                <a:latin typeface="Calibri" panose="020F0502020204030204" pitchFamily="34" charset="0"/>
                <a:ea typeface="Calibri" panose="020F0502020204030204" pitchFamily="34" charset="0"/>
                <a:cs typeface="Arial" panose="020B0604020202020204" pitchFamily="34" charset="0"/>
              </a:rPr>
              <a:t>ارتياحك إلى اختيار طريقة التواصل</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2800" dirty="0">
                <a:effectLst/>
                <a:latin typeface="Calibri" panose="020F0502020204030204" pitchFamily="34" charset="0"/>
                <a:ea typeface="Calibri" panose="020F0502020204030204" pitchFamily="34" charset="0"/>
                <a:cs typeface="Arial" panose="020B0604020202020204" pitchFamily="34" charset="0"/>
              </a:rPr>
              <a:t>*استخدام السماعات والميكروفون إذا أمكن للتخفيف من الضجيج في الخلفية</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2800" dirty="0">
                <a:effectLst/>
                <a:latin typeface="Calibri" panose="020F0502020204030204" pitchFamily="34" charset="0"/>
                <a:ea typeface="Calibri" panose="020F0502020204030204" pitchFamily="34" charset="0"/>
                <a:cs typeface="Arial" panose="020B0604020202020204" pitchFamily="34" charset="0"/>
              </a:rPr>
              <a:t>*رفع اليد عبر "زوم" لإبلاغ المتحدث إذا كان يسرع في كلامه</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285750" marR="0" indent="-285750" algn="r">
              <a:lnSpc>
                <a:spcPct val="115000"/>
              </a:lnSpc>
              <a:spcBef>
                <a:spcPts val="0"/>
              </a:spcBef>
              <a:spcAft>
                <a:spcPts val="1000"/>
              </a:spcAft>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99B9B6F6-E357-0F23-06E7-8D845C75878D}"/>
              </a:ext>
            </a:extLst>
          </p:cNvPr>
          <p:cNvSpPr txBox="1"/>
          <p:nvPr/>
        </p:nvSpPr>
        <p:spPr>
          <a:xfrm>
            <a:off x="5842820" y="1345838"/>
            <a:ext cx="6349180" cy="3674789"/>
          </a:xfrm>
          <a:prstGeom prst="rect">
            <a:avLst/>
          </a:prstGeom>
          <a:noFill/>
        </p:spPr>
        <p:txBody>
          <a:bodyPr wrap="square">
            <a:spAutoFit/>
          </a:bodyPr>
          <a:lstStyle/>
          <a:p>
            <a:pPr marR="0" algn="r">
              <a:lnSpc>
                <a:spcPct val="115000"/>
              </a:lnSpc>
              <a:spcBef>
                <a:spcPts val="0"/>
              </a:spcBef>
              <a:spcAft>
                <a:spcPts val="1000"/>
              </a:spcAft>
            </a:pPr>
            <a:r>
              <a:rPr lang="ar-LB" sz="2800" dirty="0">
                <a:effectLst/>
                <a:latin typeface="Calibri" panose="020F0502020204030204" pitchFamily="34" charset="0"/>
                <a:ea typeface="Calibri" panose="020F0502020204030204" pitchFamily="34" charset="0"/>
                <a:cs typeface="Arial" panose="020B0604020202020204" pitchFamily="34" charset="0"/>
              </a:rPr>
              <a:t>*التحدث على مهل</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2800" dirty="0">
                <a:effectLst/>
                <a:latin typeface="Calibri" panose="020F0502020204030204" pitchFamily="34" charset="0"/>
                <a:ea typeface="Calibri" panose="020F0502020204030204" pitchFamily="34" charset="0"/>
                <a:cs typeface="Arial" panose="020B0604020202020204" pitchFamily="34" charset="0"/>
              </a:rPr>
              <a:t>*الاستماع بانتباه</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2800" dirty="0">
                <a:effectLst/>
                <a:latin typeface="Calibri" panose="020F0502020204030204" pitchFamily="34" charset="0"/>
                <a:ea typeface="Calibri" panose="020F0502020204030204" pitchFamily="34" charset="0"/>
                <a:cs typeface="Arial" panose="020B0604020202020204" pitchFamily="34" charset="0"/>
              </a:rPr>
              <a:t>*شرح أي مصطلحات مختصة أو </a:t>
            </a:r>
            <a:r>
              <a:rPr lang="ar-SA" sz="2800" dirty="0">
                <a:latin typeface="Calibri" panose="020F0502020204030204" pitchFamily="34" charset="0"/>
                <a:ea typeface="Calibri" panose="020F0502020204030204" pitchFamily="34" charset="0"/>
                <a:cs typeface="Arial" panose="020B0604020202020204" pitchFamily="34" charset="0"/>
              </a:rPr>
              <a:t>اختصارات</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2800" dirty="0">
                <a:effectLst/>
                <a:latin typeface="Calibri" panose="020F0502020204030204" pitchFamily="34" charset="0"/>
                <a:ea typeface="Calibri" panose="020F0502020204030204" pitchFamily="34" charset="0"/>
                <a:cs typeface="Arial" panose="020B0604020202020204" pitchFamily="34" charset="0"/>
              </a:rPr>
              <a:t>*الشعور بالارتياح لطرح أي سؤال</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2800" dirty="0">
                <a:effectLst/>
                <a:latin typeface="Calibri" panose="020F0502020204030204" pitchFamily="34" charset="0"/>
                <a:ea typeface="Calibri" panose="020F0502020204030204" pitchFamily="34" charset="0"/>
                <a:cs typeface="Arial" panose="020B0604020202020204" pitchFamily="34" charset="0"/>
              </a:rPr>
              <a:t>*إيقاف المتحدث عند أي نقطة</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2800" dirty="0">
                <a:effectLst/>
                <a:latin typeface="Calibri" panose="020F0502020204030204" pitchFamily="34" charset="0"/>
                <a:ea typeface="Calibri" panose="020F0502020204030204" pitchFamily="34" charset="0"/>
                <a:cs typeface="Arial" panose="020B0604020202020204" pitchFamily="34" charset="0"/>
              </a:rPr>
              <a:t>*أخذ استراحات منتظمة</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2" name="Picture 2" descr="Inclusive Language Guide | Counseling@Northwestern">
            <a:extLst>
              <a:ext uri="{FF2B5EF4-FFF2-40B4-BE49-F238E27FC236}">
                <a16:creationId xmlns:a16="http://schemas.microsoft.com/office/drawing/2014/main" id="{047042A8-F753-90FE-A15B-0D7F16ECE75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472959" y="4273079"/>
            <a:ext cx="4338911" cy="2478165"/>
          </a:xfrm>
          <a:prstGeom prst="rect">
            <a:avLst/>
          </a:prstGeom>
          <a:noFill/>
          <a:extLst>
            <a:ext uri="{909E8E84-426E-40DD-AFC4-6F175D3DCCD1}">
              <a14:hiddenFill xmlns:a14="http://schemas.microsoft.com/office/drawing/2010/main">
                <a:solidFill>
                  <a:srgbClr val="FFFFFF"/>
                </a:solidFill>
              </a14:hiddenFill>
            </a:ext>
          </a:extLst>
        </p:spPr>
      </p:pic>
      <p:sp>
        <p:nvSpPr>
          <p:cNvPr id="14" name="Footer Placeholder 4">
            <a:extLst>
              <a:ext uri="{FF2B5EF4-FFF2-40B4-BE49-F238E27FC236}">
                <a16:creationId xmlns:a16="http://schemas.microsoft.com/office/drawing/2014/main" id="{8C1527D5-C73E-63D9-F7FB-3AFF2C6268B3}"/>
              </a:ext>
            </a:extLst>
          </p:cNvPr>
          <p:cNvSpPr>
            <a:spLocks noGrp="1"/>
          </p:cNvSpPr>
          <p:nvPr>
            <p:ph type="ftr" sz="quarter" idx="11"/>
          </p:nvPr>
        </p:nvSpPr>
        <p:spPr>
          <a:xfrm>
            <a:off x="4143700" y="6386119"/>
            <a:ext cx="4114800" cy="365125"/>
          </a:xfrm>
        </p:spPr>
        <p:txBody>
          <a:bodyPr/>
          <a:lstStyle/>
          <a:p>
            <a:r>
              <a:rPr lang="en-GB" dirty="0"/>
              <a:t>DRG Working Group 6</a:t>
            </a:r>
          </a:p>
        </p:txBody>
      </p:sp>
      <p:sp>
        <p:nvSpPr>
          <p:cNvPr id="15" name="Slide Number Placeholder 5">
            <a:extLst>
              <a:ext uri="{FF2B5EF4-FFF2-40B4-BE49-F238E27FC236}">
                <a16:creationId xmlns:a16="http://schemas.microsoft.com/office/drawing/2014/main" id="{964D6B23-2BF0-F53E-F9F3-1FA2FB1F28E9}"/>
              </a:ext>
            </a:extLst>
          </p:cNvPr>
          <p:cNvSpPr>
            <a:spLocks noGrp="1"/>
          </p:cNvSpPr>
          <p:nvPr>
            <p:ph type="sldNum" sz="quarter" idx="12"/>
          </p:nvPr>
        </p:nvSpPr>
        <p:spPr>
          <a:xfrm>
            <a:off x="8610600" y="6356350"/>
            <a:ext cx="2743200" cy="365125"/>
          </a:xfrm>
        </p:spPr>
        <p:txBody>
          <a:bodyPr/>
          <a:lstStyle/>
          <a:p>
            <a:r>
              <a:rPr lang="en-GB" dirty="0"/>
              <a:t>Slide </a:t>
            </a:r>
            <a:fld id="{566D8EC2-00B7-4DEC-8348-941BB5C1523A}" type="slidenum">
              <a:rPr lang="en-GB" smtClean="0"/>
              <a:t>5</a:t>
            </a:fld>
            <a:endParaRPr lang="en-GB" dirty="0"/>
          </a:p>
        </p:txBody>
      </p:sp>
      <p:pic>
        <p:nvPicPr>
          <p:cNvPr id="10" name="Picture 9">
            <a:extLst>
              <a:ext uri="{FF2B5EF4-FFF2-40B4-BE49-F238E27FC236}">
                <a16:creationId xmlns:a16="http://schemas.microsoft.com/office/drawing/2014/main" id="{B97CCA39-CF61-2F44-BDFD-DCA6346A9E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2820" y="5243330"/>
            <a:ext cx="6096000" cy="635000"/>
          </a:xfrm>
          <a:prstGeom prst="rect">
            <a:avLst/>
          </a:prstGeom>
        </p:spPr>
      </p:pic>
    </p:spTree>
    <p:extLst>
      <p:ext uri="{BB962C8B-B14F-4D97-AF65-F5344CB8AC3E}">
        <p14:creationId xmlns:p14="http://schemas.microsoft.com/office/powerpoint/2010/main" val="11596391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C7BCA-9DFE-4614-AD90-BA712BFBDB17}"/>
              </a:ext>
            </a:extLst>
          </p:cNvPr>
          <p:cNvSpPr>
            <a:spLocks noGrp="1"/>
          </p:cNvSpPr>
          <p:nvPr>
            <p:ph type="title"/>
          </p:nvPr>
        </p:nvSpPr>
        <p:spPr>
          <a:xfrm>
            <a:off x="245767" y="67468"/>
            <a:ext cx="8668506" cy="1325563"/>
          </a:xfrm>
        </p:spPr>
        <p:txBody>
          <a:bodyPr>
            <a:normAutofit/>
          </a:bodyPr>
          <a:lstStyle/>
          <a:p>
            <a:pPr algn="r"/>
            <a:r>
              <a:rPr lang="ar-LB"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خطط الاستجابة للّاجئين</a:t>
            </a:r>
            <a:endParaRPr lang="en-GB" b="1" dirty="0">
              <a:solidFill>
                <a:srgbClr val="7030A0"/>
              </a:solidFill>
              <a:latin typeface="Calibri" panose="020F0502020204030204" pitchFamily="34" charset="0"/>
              <a:cs typeface="Calibri" panose="020F0502020204030204" pitchFamily="34" charset="0"/>
            </a:endParaRPr>
          </a:p>
        </p:txBody>
      </p:sp>
      <p:sp>
        <p:nvSpPr>
          <p:cNvPr id="4" name="Date Placeholder 3">
            <a:extLst>
              <a:ext uri="{FF2B5EF4-FFF2-40B4-BE49-F238E27FC236}">
                <a16:creationId xmlns:a16="http://schemas.microsoft.com/office/drawing/2014/main" id="{5FE0779C-BA1F-4D52-AA52-3797D0BE7EF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59E2236-CDA8-9246-992B-A010A9F69864}"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1/23/24</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5B3316DB-6AED-4207-91A4-A8CA0E96793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DRG Working Group 6</a:t>
            </a:r>
          </a:p>
        </p:txBody>
      </p:sp>
      <p:sp>
        <p:nvSpPr>
          <p:cNvPr id="6" name="Slide Number Placeholder 5">
            <a:extLst>
              <a:ext uri="{FF2B5EF4-FFF2-40B4-BE49-F238E27FC236}">
                <a16:creationId xmlns:a16="http://schemas.microsoft.com/office/drawing/2014/main" id="{4C03A2F1-7810-41C1-B6B5-FBE7918D70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dirty="0"/>
              <a:t>Slide </a:t>
            </a:r>
            <a:fld id="{566D8EC2-00B7-4DEC-8348-941BB5C1523A}"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9" name="Diagram 8">
            <a:extLst>
              <a:ext uri="{FF2B5EF4-FFF2-40B4-BE49-F238E27FC236}">
                <a16:creationId xmlns:a16="http://schemas.microsoft.com/office/drawing/2014/main" id="{3298239B-06D3-8449-7AEE-8029B9B5397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74198981"/>
              </p:ext>
            </p:extLst>
          </p:nvPr>
        </p:nvGraphicFramePr>
        <p:xfrm>
          <a:off x="1" y="1018572"/>
          <a:ext cx="3513858" cy="53377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Content Placeholder 2">
            <a:extLst>
              <a:ext uri="{FF2B5EF4-FFF2-40B4-BE49-F238E27FC236}">
                <a16:creationId xmlns:a16="http://schemas.microsoft.com/office/drawing/2014/main" id="{5BFF4657-0007-D967-7955-3375FD21ED15}"/>
              </a:ext>
            </a:extLst>
          </p:cNvPr>
          <p:cNvSpPr txBox="1">
            <a:spLocks/>
          </p:cNvSpPr>
          <p:nvPr/>
        </p:nvSpPr>
        <p:spPr>
          <a:xfrm>
            <a:off x="3513860" y="1748002"/>
            <a:ext cx="8315468" cy="596134"/>
          </a:xfrm>
          <a:prstGeom prst="rect">
            <a:avLst/>
          </a:prstGeom>
        </p:spPr>
        <p:txBody>
          <a:bodyPr vert="horz" lIns="121920" tIns="60960" rIns="121920" bIns="0" rtlCol="0">
            <a:noAutofit/>
          </a:bodyPr>
          <a:lstStyle>
            <a:lvl1pPr marL="342900" indent="-342900" algn="l" defTabSz="457200" rtl="0" eaLnBrk="1" latinLnBrk="0" hangingPunct="1">
              <a:spcBef>
                <a:spcPct val="20000"/>
              </a:spcBef>
              <a:buClr>
                <a:schemeClr val="accent1"/>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a:lnSpc>
                <a:spcPct val="115000"/>
              </a:lnSpc>
              <a:spcBef>
                <a:spcPts val="0"/>
              </a:spcBef>
              <a:spcAft>
                <a:spcPts val="1000"/>
              </a:spcAft>
              <a:buNone/>
            </a:pPr>
            <a:r>
              <a:rPr lang="ar-LB" sz="2400" dirty="0">
                <a:effectLst/>
                <a:latin typeface="Calibri" panose="020F0502020204030204" pitchFamily="34" charset="0"/>
                <a:ea typeface="Calibri" panose="020F0502020204030204" pitchFamily="34" charset="0"/>
                <a:cs typeface="Arial" panose="020B0604020202020204" pitchFamily="34" charset="0"/>
              </a:rPr>
              <a:t>يكفل </a:t>
            </a:r>
            <a:r>
              <a:rPr lang="ar-LB" sz="2400" b="1"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نموذج تنسيق اللاجئين </a:t>
            </a:r>
            <a:r>
              <a:rPr lang="ar-LB" sz="2400" dirty="0">
                <a:effectLst/>
                <a:latin typeface="Calibri" panose="020F0502020204030204" pitchFamily="34" charset="0"/>
                <a:ea typeface="Calibri" panose="020F0502020204030204" pitchFamily="34" charset="0"/>
                <a:cs typeface="Arial" panose="020B0604020202020204" pitchFamily="34" charset="0"/>
              </a:rPr>
              <a:t>تنسيقا دامجا وشفافا وخاضعا للمساءلة يمكن التنبؤ به</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3" name="Content Placeholder 2">
            <a:extLst>
              <a:ext uri="{FF2B5EF4-FFF2-40B4-BE49-F238E27FC236}">
                <a16:creationId xmlns:a16="http://schemas.microsoft.com/office/drawing/2014/main" id="{C83774C9-AD4E-BDA9-0857-B54901B81D4F}"/>
              </a:ext>
            </a:extLst>
          </p:cNvPr>
          <p:cNvSpPr txBox="1">
            <a:spLocks/>
          </p:cNvSpPr>
          <p:nvPr/>
        </p:nvSpPr>
        <p:spPr>
          <a:xfrm>
            <a:off x="3656064" y="2326511"/>
            <a:ext cx="7849171" cy="3451329"/>
          </a:xfrm>
          <a:prstGeom prst="rect">
            <a:avLst/>
          </a:prstGeom>
        </p:spPr>
        <p:txBody>
          <a:bodyPr vert="horz" lIns="91440" tIns="45720" rIns="91440" bIns="0" rtlCol="0">
            <a:noAutofit/>
          </a:bodyPr>
          <a:lstStyle>
            <a:lvl1pPr marL="457189" indent="-457189" algn="l" defTabSz="609585" rtl="0" eaLnBrk="1" latinLnBrk="0" hangingPunct="1">
              <a:spcBef>
                <a:spcPct val="20000"/>
              </a:spcBef>
              <a:buClr>
                <a:schemeClr val="accent1"/>
              </a:buClr>
              <a:buFont typeface="Arial"/>
              <a:buChar char="•"/>
              <a:defRPr sz="3733" kern="1200">
                <a:solidFill>
                  <a:schemeClr val="tx1"/>
                </a:solidFill>
                <a:latin typeface="+mn-lt"/>
                <a:ea typeface="+mn-ea"/>
                <a:cs typeface="+mn-cs"/>
              </a:defRPr>
            </a:lvl1pPr>
            <a:lvl2pPr marL="990575" indent="-380990" algn="l" defTabSz="609585" rtl="0" eaLnBrk="1" latinLnBrk="0" hangingPunct="1">
              <a:spcBef>
                <a:spcPct val="20000"/>
              </a:spcBef>
              <a:buClr>
                <a:schemeClr val="accent1"/>
              </a:buClr>
              <a:buFont typeface="Arial"/>
              <a:buChar char="–"/>
              <a:defRPr sz="3200" kern="1200">
                <a:solidFill>
                  <a:schemeClr val="tx1"/>
                </a:solidFill>
                <a:latin typeface="+mn-lt"/>
                <a:ea typeface="+mn-ea"/>
                <a:cs typeface="+mn-cs"/>
              </a:defRPr>
            </a:lvl2pPr>
            <a:lvl3pPr marL="1523962" indent="-304792" algn="l" defTabSz="609585" rtl="0" eaLnBrk="1" latinLnBrk="0" hangingPunct="1">
              <a:spcBef>
                <a:spcPct val="20000"/>
              </a:spcBef>
              <a:buClr>
                <a:schemeClr val="accent1"/>
              </a:buClr>
              <a:buFont typeface="Arial"/>
              <a:buChar char="•"/>
              <a:defRPr sz="2667" kern="1200">
                <a:solidFill>
                  <a:schemeClr val="tx1"/>
                </a:solidFill>
                <a:latin typeface="+mn-lt"/>
                <a:ea typeface="+mn-ea"/>
                <a:cs typeface="+mn-cs"/>
              </a:defRPr>
            </a:lvl3pPr>
            <a:lvl4pPr marL="2133547" indent="-304792" algn="l" defTabSz="609585" rtl="0" eaLnBrk="1" latinLnBrk="0" hangingPunct="1">
              <a:spcBef>
                <a:spcPct val="20000"/>
              </a:spcBef>
              <a:buClr>
                <a:schemeClr val="accent1"/>
              </a:buClr>
              <a:buFont typeface="Arial"/>
              <a:buChar char="–"/>
              <a:defRPr sz="2400" kern="1200">
                <a:solidFill>
                  <a:schemeClr val="tx1"/>
                </a:solidFill>
                <a:latin typeface="+mn-lt"/>
                <a:ea typeface="+mn-ea"/>
                <a:cs typeface="+mn-cs"/>
              </a:defRPr>
            </a:lvl4pPr>
            <a:lvl5pPr marL="2743131" indent="-304792" algn="l" defTabSz="609585" rtl="0" eaLnBrk="1" latinLnBrk="0" hangingPunct="1">
              <a:spcBef>
                <a:spcPct val="20000"/>
              </a:spcBef>
              <a:buClr>
                <a:schemeClr val="accent1"/>
              </a:buClr>
              <a:buFont typeface="Arial"/>
              <a:buChar char="»"/>
              <a:defRPr sz="24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marR="0" indent="0" algn="r">
              <a:lnSpc>
                <a:spcPct val="115000"/>
              </a:lnSpc>
              <a:spcBef>
                <a:spcPts val="0"/>
              </a:spcBef>
              <a:spcAft>
                <a:spcPts val="1000"/>
              </a:spcAft>
              <a:buNone/>
            </a:pPr>
            <a:r>
              <a:rPr lang="ar-LB" sz="2400" b="1" dirty="0">
                <a:solidFill>
                  <a:srgbClr val="C00000"/>
                </a:solidFill>
                <a:effectLst/>
                <a:latin typeface="Calibri" panose="020F0502020204030204" pitchFamily="34" charset="0"/>
                <a:ea typeface="Calibri" panose="020F0502020204030204" pitchFamily="34" charset="0"/>
                <a:cs typeface="Arial" panose="020B0604020202020204" pitchFamily="34" charset="0"/>
              </a:rPr>
              <a:t>خطط الاستجابة للّاجئين</a:t>
            </a:r>
            <a:endParaRPr lang="en-US" sz="24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p>
            <a:pPr marL="0" marR="0" indent="0" algn="r">
              <a:lnSpc>
                <a:spcPct val="115000"/>
              </a:lnSpc>
              <a:spcBef>
                <a:spcPts val="0"/>
              </a:spcBef>
              <a:spcAft>
                <a:spcPts val="1000"/>
              </a:spcAft>
              <a:buNone/>
            </a:pPr>
            <a:r>
              <a:rPr lang="ar-LB" sz="2400" dirty="0">
                <a:effectLst/>
                <a:latin typeface="Calibri" panose="020F0502020204030204" pitchFamily="34" charset="0"/>
                <a:ea typeface="Calibri" panose="020F0502020204030204" pitchFamily="34" charset="0"/>
                <a:cs typeface="Arial" panose="020B0604020202020204" pitchFamily="34" charset="0"/>
              </a:rPr>
              <a:t>*هي </a:t>
            </a:r>
            <a:r>
              <a:rPr lang="ar-LB" sz="2400" b="1"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خطط شاملة منسقة بين الوكالات بقيادة مفوضية غوث اللاجئين</a:t>
            </a:r>
            <a:r>
              <a:rPr lang="ar-LB" sz="2400" dirty="0">
                <a:effectLst/>
                <a:latin typeface="Calibri" panose="020F0502020204030204" pitchFamily="34" charset="0"/>
                <a:ea typeface="Calibri" panose="020F0502020204030204" pitchFamily="34" charset="0"/>
                <a:cs typeface="Arial" panose="020B0604020202020204" pitchFamily="34" charset="0"/>
              </a:rPr>
              <a:t> للتجاوب مع أوضاع اللاجئين المعقدة؛</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indent="0" algn="r">
              <a:lnSpc>
                <a:spcPct val="115000"/>
              </a:lnSpc>
              <a:spcBef>
                <a:spcPts val="0"/>
              </a:spcBef>
              <a:spcAft>
                <a:spcPts val="1000"/>
              </a:spcAft>
              <a:buNone/>
            </a:pPr>
            <a:r>
              <a:rPr lang="ar-LB" sz="2400" dirty="0">
                <a:effectLst/>
                <a:latin typeface="Calibri" panose="020F0502020204030204" pitchFamily="34" charset="0"/>
                <a:ea typeface="Calibri" panose="020F0502020204030204" pitchFamily="34" charset="0"/>
                <a:cs typeface="Arial" panose="020B0604020202020204" pitchFamily="34" charset="0"/>
              </a:rPr>
              <a:t>*معلم أساسي من نموذج تنسيق اللاجئين وتأمين الوسيلة التي قد تتم بواسطتها ممارسة </a:t>
            </a:r>
            <a:r>
              <a:rPr lang="ar-LB" sz="2400" b="1"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قيادة استجابة اللاجئين وتنسيقهم</a:t>
            </a:r>
            <a:r>
              <a:rPr lang="ar-LB" sz="2400" dirty="0">
                <a:effectLst/>
                <a:latin typeface="Calibri" panose="020F0502020204030204" pitchFamily="34" charset="0"/>
                <a:ea typeface="Calibri" panose="020F0502020204030204" pitchFamily="34" charset="0"/>
                <a:cs typeface="Arial" panose="020B0604020202020204" pitchFamily="34" charset="0"/>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indent="0" algn="r">
              <a:lnSpc>
                <a:spcPct val="115000"/>
              </a:lnSpc>
              <a:spcBef>
                <a:spcPts val="0"/>
              </a:spcBef>
              <a:spcAft>
                <a:spcPts val="1000"/>
              </a:spcAft>
              <a:buNone/>
            </a:pPr>
            <a:r>
              <a:rPr lang="ar-LB" sz="2400" dirty="0">
                <a:effectLst/>
                <a:latin typeface="Calibri" panose="020F0502020204030204" pitchFamily="34" charset="0"/>
                <a:ea typeface="Calibri" panose="020F0502020204030204" pitchFamily="34" charset="0"/>
                <a:cs typeface="Arial" panose="020B0604020202020204" pitchFamily="34" charset="0"/>
              </a:rPr>
              <a:t>*دعامة نموذج تنسيق اللاجئين</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indent="0" algn="r">
              <a:buNone/>
            </a:pPr>
            <a:r>
              <a:rPr lang="ar-LB" sz="2400" dirty="0">
                <a:effectLst/>
                <a:latin typeface="Calibri" panose="020F0502020204030204" pitchFamily="34" charset="0"/>
                <a:ea typeface="Calibri" panose="020F0502020204030204" pitchFamily="34" charset="0"/>
                <a:cs typeface="Arial" panose="020B0604020202020204" pitchFamily="34" charset="0"/>
              </a:rPr>
              <a:t>*أداة تعبئة الموارد وحشدها</a:t>
            </a:r>
            <a:endParaRPr kumimoji="0" lang="en-GB" sz="2400" b="0" i="0" u="none" strike="noStrike" kern="1200" cap="none" spc="0" normalizeH="0" baseline="0" noProof="0" dirty="0">
              <a:ln>
                <a:noFill/>
              </a:ln>
              <a:solidFill>
                <a:sysClr val="windowText" lastClr="000000"/>
              </a:solidFill>
              <a:effectLst/>
              <a:uLnTx/>
              <a:uFillTx/>
              <a:latin typeface="Helvetica" panose="020B0604020202020204" pitchFamily="34" charset="0"/>
              <a:ea typeface="+mn-ea"/>
              <a:cs typeface="Helvetica" panose="020B0604020202020204" pitchFamily="34" charset="0"/>
            </a:endParaRPr>
          </a:p>
        </p:txBody>
      </p:sp>
      <p:pic>
        <p:nvPicPr>
          <p:cNvPr id="11" name="Picture 10">
            <a:extLst>
              <a:ext uri="{FF2B5EF4-FFF2-40B4-BE49-F238E27FC236}">
                <a16:creationId xmlns:a16="http://schemas.microsoft.com/office/drawing/2014/main" id="{E6C0CE0D-8B72-A545-BFC5-0FA3457A9A1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31388654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65FB2-75D2-4C11-825D-3EC6E326507A}"/>
              </a:ext>
            </a:extLst>
          </p:cNvPr>
          <p:cNvSpPr>
            <a:spLocks noGrp="1"/>
          </p:cNvSpPr>
          <p:nvPr>
            <p:ph type="title"/>
          </p:nvPr>
        </p:nvSpPr>
        <p:spPr>
          <a:xfrm>
            <a:off x="441657" y="306729"/>
            <a:ext cx="11672416" cy="722958"/>
          </a:xfrm>
        </p:spPr>
        <p:txBody>
          <a:bodyPr>
            <a:noAutofit/>
          </a:bodyPr>
          <a:lstStyle/>
          <a:p>
            <a:pPr marL="0" marR="0" algn="ctr">
              <a:lnSpc>
                <a:spcPct val="115000"/>
              </a:lnSpc>
              <a:spcBef>
                <a:spcPts val="0"/>
              </a:spcBef>
              <a:spcAft>
                <a:spcPts val="1000"/>
              </a:spcAft>
            </a:pPr>
            <a:r>
              <a:rPr lang="ar-LB" sz="32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مقارنة المنظومة العنقودية مع نموذج تنسيق اللاجئين</a:t>
            </a:r>
            <a:endParaRPr lang="en-US" sz="32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4" name="Table 4">
            <a:extLst>
              <a:ext uri="{FF2B5EF4-FFF2-40B4-BE49-F238E27FC236}">
                <a16:creationId xmlns:a16="http://schemas.microsoft.com/office/drawing/2014/main" id="{F0A375ED-4781-4F75-BD0C-F15B6B1B4EC6}"/>
              </a:ext>
            </a:extLst>
          </p:cNvPr>
          <p:cNvGraphicFramePr>
            <a:graphicFrameLocks noGrp="1"/>
          </p:cNvGraphicFramePr>
          <p:nvPr>
            <p:ph idx="1"/>
            <p:extLst>
              <p:ext uri="{D42A27DB-BD31-4B8C-83A1-F6EECF244321}">
                <p14:modId xmlns:p14="http://schemas.microsoft.com/office/powerpoint/2010/main" val="2122599212"/>
              </p:ext>
            </p:extLst>
          </p:nvPr>
        </p:nvGraphicFramePr>
        <p:xfrm>
          <a:off x="89210" y="1029687"/>
          <a:ext cx="12102790" cy="6002817"/>
        </p:xfrm>
        <a:graphic>
          <a:graphicData uri="http://schemas.openxmlformats.org/drawingml/2006/table">
            <a:tbl>
              <a:tblPr firstRow="1" bandRow="1">
                <a:tableStyleId>{7DF18680-E054-41AD-8BC1-D1AEF772440D}</a:tableStyleId>
              </a:tblPr>
              <a:tblGrid>
                <a:gridCol w="3136537">
                  <a:extLst>
                    <a:ext uri="{9D8B030D-6E8A-4147-A177-3AD203B41FA5}">
                      <a16:colId xmlns:a16="http://schemas.microsoft.com/office/drawing/2014/main" val="1629633146"/>
                    </a:ext>
                  </a:extLst>
                </a:gridCol>
                <a:gridCol w="4836585">
                  <a:extLst>
                    <a:ext uri="{9D8B030D-6E8A-4147-A177-3AD203B41FA5}">
                      <a16:colId xmlns:a16="http://schemas.microsoft.com/office/drawing/2014/main" val="3089254030"/>
                    </a:ext>
                  </a:extLst>
                </a:gridCol>
                <a:gridCol w="4129668">
                  <a:extLst>
                    <a:ext uri="{9D8B030D-6E8A-4147-A177-3AD203B41FA5}">
                      <a16:colId xmlns:a16="http://schemas.microsoft.com/office/drawing/2014/main" val="3907958961"/>
                    </a:ext>
                  </a:extLst>
                </a:gridCol>
              </a:tblGrid>
              <a:tr h="766991">
                <a:tc>
                  <a:txBody>
                    <a:bodyPr/>
                    <a:lstStyle/>
                    <a:p>
                      <a:pPr algn="r"/>
                      <a:r>
                        <a:rPr lang="ar-LB" sz="2400" b="1" dirty="0">
                          <a:solidFill>
                            <a:schemeClr val="tx1"/>
                          </a:solidFill>
                          <a:latin typeface="Calibri" panose="020F0502020204030204" pitchFamily="34" charset="0"/>
                          <a:cs typeface="Calibri" panose="020F0502020204030204" pitchFamily="34" charset="0"/>
                        </a:rPr>
                        <a:t>اللاجئون</a:t>
                      </a:r>
                      <a:endParaRPr lang="en-GB" sz="2400" b="1" dirty="0">
                        <a:solidFill>
                          <a:schemeClr val="tx1"/>
                        </a:solidFill>
                        <a:latin typeface="Calibri" panose="020F0502020204030204" pitchFamily="34" charset="0"/>
                        <a:cs typeface="Calibri" panose="020F0502020204030204" pitchFamily="34" charset="0"/>
                      </a:endParaRPr>
                    </a:p>
                  </a:txBody>
                  <a:tcPr marL="121920" marR="121920" marT="60960" marB="6096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LB" sz="2400" b="1" kern="1200" dirty="0">
                          <a:solidFill>
                            <a:schemeClr val="tx1"/>
                          </a:solidFill>
                          <a:effectLst/>
                          <a:latin typeface="+mn-lt"/>
                          <a:ea typeface="+mn-ea"/>
                          <a:cs typeface="+mn-cs"/>
                        </a:rPr>
                        <a:t>المنظومة العنقودية</a:t>
                      </a:r>
                      <a:endParaRPr lang="en-US" sz="2400" b="1" kern="1200" dirty="0">
                        <a:solidFill>
                          <a:schemeClr val="tx1"/>
                        </a:solidFill>
                        <a:effectLst/>
                        <a:latin typeface="+mn-lt"/>
                        <a:ea typeface="+mn-ea"/>
                        <a:cs typeface="+mn-cs"/>
                      </a:endParaRPr>
                    </a:p>
                    <a:p>
                      <a:pPr algn="ctr"/>
                      <a:endParaRPr lang="en-US" sz="1800" b="1" kern="1200" dirty="0">
                        <a:solidFill>
                          <a:schemeClr val="lt1"/>
                        </a:solidFill>
                        <a:effectLst/>
                        <a:latin typeface="+mn-lt"/>
                        <a:ea typeface="+mn-ea"/>
                        <a:cs typeface="+mn-cs"/>
                      </a:endParaRPr>
                    </a:p>
                  </a:txBody>
                  <a:tcPr marL="121920" marR="121920" marT="60960" marB="60960"/>
                </a:tc>
                <a:tc>
                  <a:txBody>
                    <a:bodyPr/>
                    <a:lstStyle/>
                    <a:p>
                      <a:pPr algn="r"/>
                      <a:r>
                        <a:rPr lang="ar-LB" sz="2400" dirty="0">
                          <a:solidFill>
                            <a:schemeClr val="tx1"/>
                          </a:solidFill>
                          <a:latin typeface="Calibri" panose="020F0502020204030204" pitchFamily="34" charset="0"/>
                          <a:cs typeface="Calibri" panose="020F0502020204030204" pitchFamily="34" charset="0"/>
                        </a:rPr>
                        <a:t>المادة       </a:t>
                      </a:r>
                      <a:endParaRPr lang="en-GB" sz="2400" dirty="0">
                        <a:solidFill>
                          <a:schemeClr val="tx1"/>
                        </a:solidFill>
                        <a:latin typeface="Calibri" panose="020F0502020204030204" pitchFamily="34" charset="0"/>
                        <a:cs typeface="Calibri" panose="020F0502020204030204" pitchFamily="34" charset="0"/>
                      </a:endParaRPr>
                    </a:p>
                  </a:txBody>
                  <a:tcPr marL="121920" marR="121920" marT="60960" marB="60960"/>
                </a:tc>
                <a:extLst>
                  <a:ext uri="{0D108BD9-81ED-4DB2-BD59-A6C34878D82A}">
                    <a16:rowId xmlns:a16="http://schemas.microsoft.com/office/drawing/2014/main" val="1985879114"/>
                  </a:ext>
                </a:extLst>
              </a:tr>
              <a:tr h="847278">
                <a:tc>
                  <a:txBody>
                    <a:bodyPr/>
                    <a:lstStyle/>
                    <a:p>
                      <a:pPr algn="r"/>
                      <a:r>
                        <a:rPr lang="ar-LB" sz="2000" kern="1200" dirty="0">
                          <a:solidFill>
                            <a:schemeClr val="dk1"/>
                          </a:solidFill>
                          <a:effectLst/>
                          <a:latin typeface="+mn-lt"/>
                          <a:ea typeface="+mn-ea"/>
                          <a:cs typeface="+mn-cs"/>
                        </a:rPr>
                        <a:t>المفوض السامي للمعونة العامة</a:t>
                      </a:r>
                      <a:endParaRPr lang="en-US" sz="2000" kern="1200" dirty="0">
                        <a:solidFill>
                          <a:schemeClr val="dk1"/>
                        </a:solidFill>
                        <a:effectLst/>
                        <a:latin typeface="+mn-lt"/>
                        <a:ea typeface="+mn-ea"/>
                        <a:cs typeface="+mn-cs"/>
                      </a:endParaRPr>
                    </a:p>
                  </a:txBody>
                  <a:tcPr marL="121920" marR="121920" marT="60960" marB="60960"/>
                </a:tc>
                <a:tc>
                  <a:txBody>
                    <a:bodyPr/>
                    <a:lstStyle/>
                    <a:p>
                      <a:pPr algn="r"/>
                      <a:r>
                        <a:rPr lang="ar-LB" sz="2400" kern="1200" dirty="0">
                          <a:solidFill>
                            <a:schemeClr val="dk1"/>
                          </a:solidFill>
                          <a:effectLst/>
                          <a:latin typeface="+mn-lt"/>
                          <a:ea typeface="+mn-ea"/>
                          <a:cs typeface="+mn-cs"/>
                        </a:rPr>
                        <a:t>منسق الإغاثة الطارئة لمجموعة الدعم</a:t>
                      </a:r>
                      <a:endParaRPr lang="en-US" sz="2400" kern="1200" dirty="0">
                        <a:solidFill>
                          <a:schemeClr val="dk1"/>
                        </a:solidFill>
                        <a:effectLst/>
                        <a:latin typeface="+mn-lt"/>
                        <a:ea typeface="+mn-ea"/>
                        <a:cs typeface="+mn-cs"/>
                      </a:endParaRPr>
                    </a:p>
                  </a:txBody>
                  <a:tcPr marL="121920" marR="121920" marT="60960" marB="60960"/>
                </a:tc>
                <a:tc>
                  <a:txBody>
                    <a:bodyPr/>
                    <a:lstStyle/>
                    <a:p>
                      <a:pPr algn="r"/>
                      <a:r>
                        <a:rPr lang="ar-LB" sz="2400" kern="1200" dirty="0">
                          <a:solidFill>
                            <a:schemeClr val="dk1"/>
                          </a:solidFill>
                          <a:effectLst/>
                          <a:latin typeface="+mn-lt"/>
                          <a:ea typeface="+mn-ea"/>
                          <a:cs typeface="+mn-cs"/>
                        </a:rPr>
                        <a:t>المساءلة</a:t>
                      </a:r>
                      <a:endParaRPr lang="en-US" sz="2400" kern="1200" dirty="0">
                        <a:solidFill>
                          <a:schemeClr val="dk1"/>
                        </a:solidFill>
                        <a:effectLst/>
                        <a:latin typeface="+mn-lt"/>
                        <a:ea typeface="+mn-ea"/>
                        <a:cs typeface="+mn-cs"/>
                      </a:endParaRPr>
                    </a:p>
                  </a:txBody>
                  <a:tcPr marL="121920" marR="121920" marT="60960" marB="60960"/>
                </a:tc>
                <a:extLst>
                  <a:ext uri="{0D108BD9-81ED-4DB2-BD59-A6C34878D82A}">
                    <a16:rowId xmlns:a16="http://schemas.microsoft.com/office/drawing/2014/main" val="723645549"/>
                  </a:ext>
                </a:extLst>
              </a:tr>
              <a:tr h="847278">
                <a:tc>
                  <a:txBody>
                    <a:bodyPr/>
                    <a:lstStyle/>
                    <a:p>
                      <a:pPr algn="r"/>
                      <a:r>
                        <a:rPr lang="ar-LB" sz="2000" kern="1200" dirty="0">
                          <a:solidFill>
                            <a:schemeClr val="dk1"/>
                          </a:solidFill>
                          <a:effectLst/>
                          <a:latin typeface="+mn-lt"/>
                          <a:ea typeface="+mn-ea"/>
                          <a:cs typeface="+mn-cs"/>
                        </a:rPr>
                        <a:t> </a:t>
                      </a:r>
                      <a:endParaRPr lang="en-US" sz="2000" kern="1200" dirty="0">
                        <a:solidFill>
                          <a:schemeClr val="dk1"/>
                        </a:solidFill>
                        <a:effectLst/>
                        <a:latin typeface="+mn-lt"/>
                        <a:ea typeface="+mn-ea"/>
                        <a:cs typeface="+mn-cs"/>
                      </a:endParaRPr>
                    </a:p>
                    <a:p>
                      <a:pPr algn="r"/>
                      <a:r>
                        <a:rPr lang="ar-LB" sz="2000" kern="1200" dirty="0">
                          <a:solidFill>
                            <a:schemeClr val="dk1"/>
                          </a:solidFill>
                          <a:effectLst/>
                          <a:latin typeface="+mn-lt"/>
                          <a:ea typeface="+mn-ea"/>
                          <a:cs typeface="+mn-cs"/>
                        </a:rPr>
                        <a:t>ممثل مفوضية اللاجئين</a:t>
                      </a:r>
                      <a:endParaRPr lang="en-GB" sz="2000" dirty="0">
                        <a:latin typeface="Calibri" panose="020F0502020204030204" pitchFamily="34" charset="0"/>
                        <a:cs typeface="Calibri" panose="020F0502020204030204" pitchFamily="34" charset="0"/>
                      </a:endParaRPr>
                    </a:p>
                  </a:txBody>
                  <a:tcPr marL="121920" marR="121920" marT="60960" marB="60960"/>
                </a:tc>
                <a:tc>
                  <a:txBody>
                    <a:bodyPr/>
                    <a:lstStyle/>
                    <a:p>
                      <a:pPr algn="r"/>
                      <a:r>
                        <a:rPr lang="ar-LB" sz="2400" kern="1200" dirty="0">
                          <a:solidFill>
                            <a:schemeClr val="dk1"/>
                          </a:solidFill>
                          <a:effectLst/>
                          <a:latin typeface="+mn-lt"/>
                          <a:ea typeface="+mn-ea"/>
                          <a:cs typeface="+mn-cs"/>
                        </a:rPr>
                        <a:t>المنسق الإنساني</a:t>
                      </a:r>
                      <a:endParaRPr lang="en-US" sz="2400" kern="1200" dirty="0">
                        <a:solidFill>
                          <a:schemeClr val="dk1"/>
                        </a:solidFill>
                        <a:effectLst/>
                        <a:latin typeface="+mn-lt"/>
                        <a:ea typeface="+mn-ea"/>
                        <a:cs typeface="+mn-cs"/>
                      </a:endParaRPr>
                    </a:p>
                  </a:txBody>
                  <a:tcPr marL="121920" marR="121920" marT="60960" marB="60960"/>
                </a:tc>
                <a:tc>
                  <a:txBody>
                    <a:bodyPr/>
                    <a:lstStyle/>
                    <a:p>
                      <a:pPr algn="r"/>
                      <a:r>
                        <a:rPr lang="ar-LB" sz="2400" kern="1200" dirty="0">
                          <a:solidFill>
                            <a:schemeClr val="dk1"/>
                          </a:solidFill>
                          <a:effectLst/>
                          <a:latin typeface="+mn-lt"/>
                          <a:ea typeface="+mn-ea"/>
                          <a:cs typeface="+mn-cs"/>
                        </a:rPr>
                        <a:t>القيادة</a:t>
                      </a:r>
                      <a:endParaRPr lang="en-US" sz="2400" kern="1200" dirty="0">
                        <a:solidFill>
                          <a:schemeClr val="dk1"/>
                        </a:solidFill>
                        <a:effectLst/>
                        <a:latin typeface="+mn-lt"/>
                        <a:ea typeface="+mn-ea"/>
                        <a:cs typeface="+mn-cs"/>
                      </a:endParaRPr>
                    </a:p>
                  </a:txBody>
                  <a:tcPr marL="121920" marR="121920" marT="60960" marB="60960"/>
                </a:tc>
                <a:extLst>
                  <a:ext uri="{0D108BD9-81ED-4DB2-BD59-A6C34878D82A}">
                    <a16:rowId xmlns:a16="http://schemas.microsoft.com/office/drawing/2014/main" val="3596804723"/>
                  </a:ext>
                </a:extLst>
              </a:tr>
              <a:tr h="1227186">
                <a:tc>
                  <a:txBody>
                    <a:bodyPr/>
                    <a:lstStyle/>
                    <a:p>
                      <a:pPr algn="r"/>
                      <a:r>
                        <a:rPr lang="ar-LB" sz="2000" kern="1200" dirty="0">
                          <a:solidFill>
                            <a:schemeClr val="dk1"/>
                          </a:solidFill>
                          <a:effectLst/>
                          <a:latin typeface="+mn-lt"/>
                          <a:ea typeface="+mn-ea"/>
                          <a:cs typeface="+mn-cs"/>
                        </a:rPr>
                        <a:t>خطة استجابة اللاجئين، خطة العمليات القطرية بين الوكالات، خطة الشركاء المتعددين لسنوات عدة</a:t>
                      </a:r>
                      <a:endParaRPr lang="en-US" sz="2000" kern="1200" dirty="0">
                        <a:solidFill>
                          <a:schemeClr val="dk1"/>
                        </a:solidFill>
                        <a:effectLst/>
                        <a:latin typeface="+mn-lt"/>
                        <a:ea typeface="+mn-ea"/>
                        <a:cs typeface="+mn-cs"/>
                      </a:endParaRPr>
                    </a:p>
                  </a:txBody>
                  <a:tcPr marL="121920" marR="121920" marT="60960" marB="60960"/>
                </a:tc>
                <a:tc>
                  <a:txBody>
                    <a:bodyPr/>
                    <a:lstStyle/>
                    <a:p>
                      <a:pPr algn="r"/>
                      <a:r>
                        <a:rPr lang="ar-LB" sz="2400" kern="1200" dirty="0">
                          <a:solidFill>
                            <a:schemeClr val="dk1"/>
                          </a:solidFill>
                          <a:effectLst/>
                          <a:latin typeface="+mn-lt"/>
                          <a:ea typeface="+mn-ea"/>
                          <a:cs typeface="+mn-cs"/>
                        </a:rPr>
                        <a:t>خطة الاستجابة الإنسانية</a:t>
                      </a:r>
                      <a:endParaRPr lang="en-US" sz="2400" kern="1200" dirty="0">
                        <a:solidFill>
                          <a:schemeClr val="dk1"/>
                        </a:solidFill>
                        <a:effectLst/>
                        <a:latin typeface="+mn-lt"/>
                        <a:ea typeface="+mn-ea"/>
                        <a:cs typeface="+mn-cs"/>
                      </a:endParaRPr>
                    </a:p>
                  </a:txBody>
                  <a:tcPr marL="121920" marR="121920" marT="60960" marB="60960"/>
                </a:tc>
                <a:tc>
                  <a:txBody>
                    <a:bodyPr/>
                    <a:lstStyle/>
                    <a:p>
                      <a:pPr algn="r"/>
                      <a:r>
                        <a:rPr lang="ar-LB" sz="2400" kern="1200" dirty="0">
                          <a:solidFill>
                            <a:schemeClr val="dk1"/>
                          </a:solidFill>
                          <a:effectLst/>
                          <a:latin typeface="+mn-lt"/>
                          <a:ea typeface="+mn-ea"/>
                          <a:cs typeface="+mn-cs"/>
                        </a:rPr>
                        <a:t>الخطة بين الوكالات</a:t>
                      </a:r>
                      <a:endParaRPr lang="en-US" sz="2400" kern="1200" dirty="0">
                        <a:solidFill>
                          <a:schemeClr val="dk1"/>
                        </a:solidFill>
                        <a:effectLst/>
                        <a:latin typeface="+mn-lt"/>
                        <a:ea typeface="+mn-ea"/>
                        <a:cs typeface="+mn-cs"/>
                      </a:endParaRPr>
                    </a:p>
                  </a:txBody>
                  <a:tcPr marL="121920" marR="121920" marT="60960" marB="60960"/>
                </a:tc>
                <a:extLst>
                  <a:ext uri="{0D108BD9-81ED-4DB2-BD59-A6C34878D82A}">
                    <a16:rowId xmlns:a16="http://schemas.microsoft.com/office/drawing/2014/main" val="4031299723"/>
                  </a:ext>
                </a:extLst>
              </a:tr>
              <a:tr h="859030">
                <a:tc>
                  <a:txBody>
                    <a:bodyPr/>
                    <a:lstStyle/>
                    <a:p>
                      <a:pPr algn="r"/>
                      <a:r>
                        <a:rPr lang="ar-LB" sz="2000" kern="1200" dirty="0">
                          <a:solidFill>
                            <a:schemeClr val="dk1"/>
                          </a:solidFill>
                          <a:effectLst/>
                          <a:latin typeface="+mn-lt"/>
                          <a:ea typeface="+mn-ea"/>
                          <a:cs typeface="+mn-cs"/>
                        </a:rPr>
                        <a:t>التنسيقات بين القطاعات، مجموعة القطاعات وحماية اللاجئين</a:t>
                      </a:r>
                      <a:endParaRPr lang="en-US" sz="2000" kern="1200" dirty="0">
                        <a:solidFill>
                          <a:schemeClr val="dk1"/>
                        </a:solidFill>
                        <a:effectLst/>
                        <a:latin typeface="+mn-lt"/>
                        <a:ea typeface="+mn-ea"/>
                        <a:cs typeface="+mn-cs"/>
                      </a:endParaRPr>
                    </a:p>
                  </a:txBody>
                  <a:tcPr marL="121920" marR="121920" marT="60960" marB="60960"/>
                </a:tc>
                <a:tc>
                  <a:txBody>
                    <a:bodyPr/>
                    <a:lstStyle/>
                    <a:p>
                      <a:pPr algn="r"/>
                      <a:r>
                        <a:rPr lang="ar-LB" sz="2400" kern="1200" dirty="0">
                          <a:solidFill>
                            <a:schemeClr val="dk1"/>
                          </a:solidFill>
                          <a:effectLst/>
                          <a:latin typeface="+mn-lt"/>
                          <a:ea typeface="+mn-ea"/>
                          <a:cs typeface="+mn-cs"/>
                        </a:rPr>
                        <a:t>عناقيد التنسيق بين المنظومات العنقودية</a:t>
                      </a:r>
                      <a:endParaRPr lang="en-US" sz="2400" kern="1200" dirty="0">
                        <a:solidFill>
                          <a:schemeClr val="dk1"/>
                        </a:solidFill>
                        <a:effectLst/>
                        <a:latin typeface="+mn-lt"/>
                        <a:ea typeface="+mn-ea"/>
                        <a:cs typeface="+mn-cs"/>
                      </a:endParaRPr>
                    </a:p>
                  </a:txBody>
                  <a:tcPr marL="121920" marR="121920" marT="60960" marB="60960"/>
                </a:tc>
                <a:tc>
                  <a:txBody>
                    <a:bodyPr/>
                    <a:lstStyle/>
                    <a:p>
                      <a:pPr algn="r"/>
                      <a:r>
                        <a:rPr lang="ar-LB" sz="2400" kern="1200" dirty="0">
                          <a:solidFill>
                            <a:schemeClr val="dk1"/>
                          </a:solidFill>
                          <a:effectLst/>
                          <a:latin typeface="+mn-lt"/>
                          <a:ea typeface="+mn-ea"/>
                          <a:cs typeface="+mn-cs"/>
                        </a:rPr>
                        <a:t>التنسيق بين الوكالات</a:t>
                      </a:r>
                      <a:endParaRPr lang="en-US" sz="2400" kern="1200" dirty="0">
                        <a:solidFill>
                          <a:schemeClr val="dk1"/>
                        </a:solidFill>
                        <a:effectLst/>
                        <a:latin typeface="+mn-lt"/>
                        <a:ea typeface="+mn-ea"/>
                        <a:cs typeface="+mn-cs"/>
                      </a:endParaRPr>
                    </a:p>
                  </a:txBody>
                  <a:tcPr marL="121920" marR="121920" marT="60960" marB="60960"/>
                </a:tc>
                <a:extLst>
                  <a:ext uri="{0D108BD9-81ED-4DB2-BD59-A6C34878D82A}">
                    <a16:rowId xmlns:a16="http://schemas.microsoft.com/office/drawing/2014/main" val="3572947866"/>
                  </a:ext>
                </a:extLst>
              </a:tr>
              <a:tr h="859030">
                <a:tc>
                  <a:txBody>
                    <a:bodyPr/>
                    <a:lstStyle/>
                    <a:p>
                      <a:pPr algn="r"/>
                      <a:r>
                        <a:rPr lang="ar-LB" sz="2000" kern="1200" dirty="0">
                          <a:solidFill>
                            <a:schemeClr val="dk1"/>
                          </a:solidFill>
                          <a:effectLst/>
                          <a:latin typeface="+mn-lt"/>
                          <a:ea typeface="+mn-ea"/>
                          <a:cs typeface="+mn-cs"/>
                        </a:rPr>
                        <a:t>الصناديق الثنائية، صناديق مفوضية اللاجئين، الصندوق المركزي لموارد الطوارئ، والصناديق الائتمانية متعددة الشركاء الأخرى</a:t>
                      </a:r>
                      <a:endParaRPr lang="en-US" sz="2000" kern="1200" dirty="0">
                        <a:solidFill>
                          <a:schemeClr val="dk1"/>
                        </a:solidFill>
                        <a:effectLst/>
                        <a:latin typeface="+mn-lt"/>
                        <a:ea typeface="+mn-ea"/>
                        <a:cs typeface="+mn-cs"/>
                      </a:endParaRPr>
                    </a:p>
                  </a:txBody>
                  <a:tcPr marL="121920" marR="121920" marT="60960" marB="60960"/>
                </a:tc>
                <a:tc>
                  <a:txBody>
                    <a:bodyPr/>
                    <a:lstStyle/>
                    <a:p>
                      <a:pPr algn="r"/>
                      <a:r>
                        <a:rPr lang="ar-LB" sz="2400" kern="1200" dirty="0">
                          <a:solidFill>
                            <a:schemeClr val="dk1"/>
                          </a:solidFill>
                          <a:effectLst/>
                          <a:latin typeface="+mn-lt"/>
                          <a:ea typeface="+mn-ea"/>
                          <a:cs typeface="+mn-cs"/>
                        </a:rPr>
                        <a:t>الصندوق المركزي للإغاثة الطارئة، الرساميل المجمعة على أساس وطني، الصناديق الثنائية</a:t>
                      </a:r>
                      <a:endParaRPr lang="en-US" sz="2400" kern="1200" dirty="0">
                        <a:solidFill>
                          <a:schemeClr val="dk1"/>
                        </a:solidFill>
                        <a:effectLst/>
                        <a:latin typeface="+mn-lt"/>
                        <a:ea typeface="+mn-ea"/>
                        <a:cs typeface="+mn-cs"/>
                      </a:endParaRPr>
                    </a:p>
                  </a:txBody>
                  <a:tcPr marL="121920" marR="121920" marT="60960" marB="60960"/>
                </a:tc>
                <a:tc>
                  <a:txBody>
                    <a:bodyPr/>
                    <a:lstStyle/>
                    <a:p>
                      <a:pPr algn="r"/>
                      <a:r>
                        <a:rPr lang="ar-LB" sz="2400" kern="1200" dirty="0">
                          <a:solidFill>
                            <a:schemeClr val="dk1"/>
                          </a:solidFill>
                          <a:effectLst/>
                          <a:latin typeface="+mn-lt"/>
                          <a:ea typeface="+mn-ea"/>
                          <a:cs typeface="+mn-cs"/>
                        </a:rPr>
                        <a:t>تعبئة الموارد</a:t>
                      </a:r>
                      <a:endParaRPr lang="en-US" sz="2400" kern="1200" dirty="0">
                        <a:solidFill>
                          <a:schemeClr val="dk1"/>
                        </a:solidFill>
                        <a:effectLst/>
                        <a:latin typeface="+mn-lt"/>
                        <a:ea typeface="+mn-ea"/>
                        <a:cs typeface="+mn-cs"/>
                      </a:endParaRPr>
                    </a:p>
                  </a:txBody>
                  <a:tcPr marL="121920" marR="121920" marT="60960" marB="60960"/>
                </a:tc>
                <a:extLst>
                  <a:ext uri="{0D108BD9-81ED-4DB2-BD59-A6C34878D82A}">
                    <a16:rowId xmlns:a16="http://schemas.microsoft.com/office/drawing/2014/main" val="772184181"/>
                  </a:ext>
                </a:extLst>
              </a:tr>
            </a:tbl>
          </a:graphicData>
        </a:graphic>
      </p:graphicFrame>
      <p:sp>
        <p:nvSpPr>
          <p:cNvPr id="3" name="Date Placeholder 2">
            <a:extLst>
              <a:ext uri="{FF2B5EF4-FFF2-40B4-BE49-F238E27FC236}">
                <a16:creationId xmlns:a16="http://schemas.microsoft.com/office/drawing/2014/main" id="{B49843C4-E4A8-E6EF-9B01-584816F762D4}"/>
              </a:ext>
            </a:extLst>
          </p:cNvPr>
          <p:cNvSpPr>
            <a:spLocks noGrp="1"/>
          </p:cNvSpPr>
          <p:nvPr>
            <p:ph type="dt" sz="half" idx="10"/>
          </p:nvPr>
        </p:nvSpPr>
        <p:spPr/>
        <p:txBody>
          <a:bodyPr/>
          <a:lstStyle/>
          <a:p>
            <a:fld id="{8E5F0FFA-6065-A040-9123-7DAD197C8E50}" type="datetime1">
              <a:rPr lang="en-US" smtClean="0"/>
              <a:t>1/23/24</a:t>
            </a:fld>
            <a:endParaRPr lang="en-US" dirty="0"/>
          </a:p>
        </p:txBody>
      </p:sp>
      <p:sp>
        <p:nvSpPr>
          <p:cNvPr id="5" name="Footer Placeholder 4">
            <a:extLst>
              <a:ext uri="{FF2B5EF4-FFF2-40B4-BE49-F238E27FC236}">
                <a16:creationId xmlns:a16="http://schemas.microsoft.com/office/drawing/2014/main" id="{D0C09215-F7CA-A8E9-5C18-E6600A4FBB3E}"/>
              </a:ext>
            </a:extLst>
          </p:cNvPr>
          <p:cNvSpPr>
            <a:spLocks noGrp="1"/>
          </p:cNvSpPr>
          <p:nvPr>
            <p:ph type="ftr" sz="quarter" idx="11"/>
          </p:nvPr>
        </p:nvSpPr>
        <p:spPr/>
        <p:txBody>
          <a:bodyPr/>
          <a:lstStyle/>
          <a:p>
            <a:r>
              <a:rPr lang="en-US" dirty="0"/>
              <a:t>DRG Working Group 6</a:t>
            </a:r>
          </a:p>
        </p:txBody>
      </p:sp>
      <p:sp>
        <p:nvSpPr>
          <p:cNvPr id="6" name="Slide Number Placeholder 5">
            <a:extLst>
              <a:ext uri="{FF2B5EF4-FFF2-40B4-BE49-F238E27FC236}">
                <a16:creationId xmlns:a16="http://schemas.microsoft.com/office/drawing/2014/main" id="{5BD3002C-54A3-5F17-54BF-4E0B102940FE}"/>
              </a:ext>
            </a:extLst>
          </p:cNvPr>
          <p:cNvSpPr>
            <a:spLocks noGrp="1"/>
          </p:cNvSpPr>
          <p:nvPr>
            <p:ph type="sldNum" sz="quarter" idx="12"/>
          </p:nvPr>
        </p:nvSpPr>
        <p:spPr/>
        <p:txBody>
          <a:bodyPr/>
          <a:lstStyle/>
          <a:p>
            <a:fld id="{2066355A-084C-D24E-9AD2-7E4FC41EA627}" type="slidenum">
              <a:rPr lang="en-US" smtClean="0"/>
              <a:t>51</a:t>
            </a:fld>
            <a:endParaRPr lang="en-US" dirty="0"/>
          </a:p>
        </p:txBody>
      </p:sp>
    </p:spTree>
    <p:extLst>
      <p:ext uri="{BB962C8B-B14F-4D97-AF65-F5344CB8AC3E}">
        <p14:creationId xmlns:p14="http://schemas.microsoft.com/office/powerpoint/2010/main" val="24587873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36746-2421-4CF8-80DB-290B13AD7EE2}"/>
              </a:ext>
            </a:extLst>
          </p:cNvPr>
          <p:cNvSpPr>
            <a:spLocks noGrp="1"/>
          </p:cNvSpPr>
          <p:nvPr>
            <p:ph type="title"/>
          </p:nvPr>
        </p:nvSpPr>
        <p:spPr>
          <a:xfrm>
            <a:off x="831850" y="2013994"/>
            <a:ext cx="10279846" cy="2187615"/>
          </a:xfrm>
        </p:spPr>
        <p:txBody>
          <a:bodyPr>
            <a:normAutofit/>
          </a:bodyPr>
          <a:lstStyle/>
          <a:p>
            <a:pPr marL="0" marR="0" algn="ctr">
              <a:lnSpc>
                <a:spcPct val="115000"/>
              </a:lnSpc>
              <a:spcBef>
                <a:spcPts val="0"/>
              </a:spcBef>
              <a:spcAft>
                <a:spcPts val="1000"/>
              </a:spcAft>
            </a:pPr>
            <a:r>
              <a:rPr lang="ar-LB" b="1" dirty="0">
                <a:effectLst/>
                <a:latin typeface="Calibri" panose="020F0502020204030204" pitchFamily="34" charset="0"/>
                <a:ea typeface="Calibri" panose="020F0502020204030204" pitchFamily="34" charset="0"/>
                <a:cs typeface="Arial" panose="020B0604020202020204" pitchFamily="34" charset="0"/>
              </a:rPr>
              <a:t>دورة البرنامج الإنساني</a:t>
            </a:r>
            <a:br>
              <a:rPr lang="en-US" b="1" dirty="0">
                <a:effectLst/>
                <a:latin typeface="Calibri" panose="020F0502020204030204" pitchFamily="34" charset="0"/>
                <a:ea typeface="Calibri" panose="020F0502020204030204" pitchFamily="34" charset="0"/>
                <a:cs typeface="Arial" panose="020B0604020202020204" pitchFamily="34" charset="0"/>
              </a:rPr>
            </a:br>
            <a:endParaRPr lang="en-US"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BDAF4B4F-7E35-49C6-9510-B58856E0DA2B}"/>
              </a:ext>
            </a:extLst>
          </p:cNvPr>
          <p:cNvSpPr>
            <a:spLocks noGrp="1"/>
          </p:cNvSpPr>
          <p:nvPr>
            <p:ph type="body" idx="1"/>
          </p:nvPr>
        </p:nvSpPr>
        <p:spPr>
          <a:xfrm>
            <a:off x="831850" y="3703899"/>
            <a:ext cx="10129375" cy="1891683"/>
          </a:xfrm>
        </p:spPr>
        <p:txBody>
          <a:bodyPr>
            <a:normAutofit/>
          </a:bodyPr>
          <a:lstStyle/>
          <a:p>
            <a:pPr algn="r"/>
            <a:r>
              <a:rPr lang="ar-LB" sz="3200" dirty="0">
                <a:effectLst/>
                <a:latin typeface="Calibri" panose="020F0502020204030204" pitchFamily="34" charset="0"/>
                <a:ea typeface="Calibri" panose="020F0502020204030204" pitchFamily="34" charset="0"/>
                <a:cs typeface="Arial" panose="020B0604020202020204" pitchFamily="34" charset="0"/>
              </a:rPr>
              <a:t>المراحل الأساسية  وتحديد نقاط دخول جمعيات الأشخاص ذوي الإعاقة</a:t>
            </a:r>
            <a:endParaRPr lang="en-GB" sz="3200" dirty="0"/>
          </a:p>
        </p:txBody>
      </p:sp>
      <p:sp>
        <p:nvSpPr>
          <p:cNvPr id="3" name="Date Placeholder 2">
            <a:extLst>
              <a:ext uri="{FF2B5EF4-FFF2-40B4-BE49-F238E27FC236}">
                <a16:creationId xmlns:a16="http://schemas.microsoft.com/office/drawing/2014/main" id="{1A20431A-BB21-0824-7956-98176D9290AF}"/>
              </a:ext>
            </a:extLst>
          </p:cNvPr>
          <p:cNvSpPr>
            <a:spLocks noGrp="1"/>
          </p:cNvSpPr>
          <p:nvPr>
            <p:ph type="dt" sz="half" idx="10"/>
          </p:nvPr>
        </p:nvSpPr>
        <p:spPr/>
        <p:txBody>
          <a:bodyPr/>
          <a:lstStyle/>
          <a:p>
            <a:fld id="{724B5A7C-6356-8D46-B8A3-EB6CD2F100A3}" type="datetime1">
              <a:rPr lang="en-US" smtClean="0"/>
              <a:t>1/23/24</a:t>
            </a:fld>
            <a:endParaRPr lang="en-GB" dirty="0"/>
          </a:p>
        </p:txBody>
      </p:sp>
      <p:sp>
        <p:nvSpPr>
          <p:cNvPr id="4" name="Footer Placeholder 3">
            <a:extLst>
              <a:ext uri="{FF2B5EF4-FFF2-40B4-BE49-F238E27FC236}">
                <a16:creationId xmlns:a16="http://schemas.microsoft.com/office/drawing/2014/main" id="{BEBF0F72-C588-DB64-6E87-87DCF14D8C7E}"/>
              </a:ext>
            </a:extLst>
          </p:cNvPr>
          <p:cNvSpPr>
            <a:spLocks noGrp="1"/>
          </p:cNvSpPr>
          <p:nvPr>
            <p:ph type="ftr" sz="quarter" idx="11"/>
          </p:nvPr>
        </p:nvSpPr>
        <p:spPr/>
        <p:txBody>
          <a:bodyPr/>
          <a:lstStyle/>
          <a:p>
            <a:r>
              <a:rPr lang="en-GB" dirty="0"/>
              <a:t>DRG Working Group 6</a:t>
            </a:r>
          </a:p>
        </p:txBody>
      </p:sp>
      <p:sp>
        <p:nvSpPr>
          <p:cNvPr id="6" name="Slide Number Placeholder 5">
            <a:extLst>
              <a:ext uri="{FF2B5EF4-FFF2-40B4-BE49-F238E27FC236}">
                <a16:creationId xmlns:a16="http://schemas.microsoft.com/office/drawing/2014/main" id="{29DAF270-59DC-216D-1848-4EF177615A6E}"/>
              </a:ext>
            </a:extLst>
          </p:cNvPr>
          <p:cNvSpPr>
            <a:spLocks noGrp="1"/>
          </p:cNvSpPr>
          <p:nvPr>
            <p:ph type="sldNum" sz="quarter" idx="12"/>
          </p:nvPr>
        </p:nvSpPr>
        <p:spPr/>
        <p:txBody>
          <a:bodyPr/>
          <a:lstStyle/>
          <a:p>
            <a:fld id="{566D8EC2-00B7-4DEC-8348-941BB5C1523A}" type="slidenum">
              <a:rPr lang="en-GB" smtClean="0"/>
              <a:t>52</a:t>
            </a:fld>
            <a:endParaRPr lang="en-GB" dirty="0"/>
          </a:p>
        </p:txBody>
      </p:sp>
      <p:pic>
        <p:nvPicPr>
          <p:cNvPr id="7" name="Picture 6">
            <a:extLst>
              <a:ext uri="{FF2B5EF4-FFF2-40B4-BE49-F238E27FC236}">
                <a16:creationId xmlns:a16="http://schemas.microsoft.com/office/drawing/2014/main" id="{A28D0AA5-B9EA-5442-94DB-CDB75EEB66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7287957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p:cNvSpPr>
            <a:spLocks noGrp="1"/>
          </p:cNvSpPr>
          <p:nvPr>
            <p:ph type="title"/>
          </p:nvPr>
        </p:nvSpPr>
        <p:spPr>
          <a:xfrm>
            <a:off x="664027" y="473755"/>
            <a:ext cx="8077202" cy="9646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marR="0" indent="0" algn="l" defTabSz="457200" rtl="0" eaLnBrk="1" fontAlgn="auto" latinLnBrk="0" hangingPunct="1">
              <a:lnSpc>
                <a:spcPct val="100000"/>
              </a:lnSpc>
              <a:spcBef>
                <a:spcPct val="0"/>
              </a:spcBef>
              <a:spcAft>
                <a:spcPts val="0"/>
              </a:spcAft>
              <a:buClrTx/>
              <a:buSzTx/>
              <a:buFontTx/>
              <a:buNone/>
              <a:tabLst/>
              <a:defRPr sz="3600" baseline="0">
                <a:solidFill>
                  <a:srgbClr val="66686B"/>
                </a:solidFill>
              </a:defRPr>
            </a:lvl1pPr>
          </a:lstStyle>
          <a:p>
            <a:pPr marL="0" marR="0" algn="r">
              <a:lnSpc>
                <a:spcPct val="115000"/>
              </a:lnSpc>
              <a:spcBef>
                <a:spcPts val="0"/>
              </a:spcBef>
              <a:spcAft>
                <a:spcPts val="1000"/>
              </a:spcAft>
            </a:pPr>
            <a:r>
              <a:rPr lang="ar-LB"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دورة البرنامج الإنساني</a:t>
            </a:r>
            <a:endParaRPr lang="en-US"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0" name="Text Placeholder 2"/>
          <p:cNvSpPr>
            <a:spLocks noGrp="1"/>
          </p:cNvSpPr>
          <p:nvPr>
            <p:ph idx="1"/>
          </p:nvPr>
        </p:nvSpPr>
        <p:spPr>
          <a:xfrm rot="10800000" flipV="1">
            <a:off x="6839129" y="1873405"/>
            <a:ext cx="5118041" cy="4137169"/>
          </a:xfrm>
          <a:prstGeom prst="rect">
            <a:avLst/>
          </a:prstGeom>
          <a:noFill/>
          <a:ln>
            <a:noFill/>
          </a:ln>
        </p:spPr>
        <p:txBody>
          <a:bodyPr vert="horz" lIns="91440" tIns="45720" rIns="91440" bIns="45720" rtlCol="0">
            <a:noAutofit/>
          </a:bodyPr>
          <a:lstStyle>
            <a:lvl1pPr algn="l">
              <a:defRPr sz="2400">
                <a:solidFill>
                  <a:srgbClr val="66686B"/>
                </a:solidFill>
              </a:defRPr>
            </a:lvl1pPr>
          </a:lstStyle>
          <a:p>
            <a:pPr marL="0" indent="0" algn="r" rtl="1">
              <a:buNone/>
            </a:pPr>
            <a:r>
              <a:rPr lang="ar-LB" dirty="0"/>
              <a:t>*</a:t>
            </a:r>
            <a:r>
              <a:rPr lang="ar-LB" sz="2800" dirty="0"/>
              <a:t>دورة البرنامج الإنساني سلسلة أعمال لتهيئة الاستجابة الإنسانية وإدارتها وتنفيذها</a:t>
            </a:r>
            <a:endParaRPr lang="en-US" sz="2800" dirty="0"/>
          </a:p>
          <a:p>
            <a:pPr marL="0" indent="0" algn="r">
              <a:buNone/>
            </a:pPr>
            <a:r>
              <a:rPr lang="ar-LB" sz="2800" dirty="0"/>
              <a:t>*إنها توفر طريقة معيارية للنظر إلى العملية التي من خلالها يتم تنفيذ العمل الإنساني</a:t>
            </a:r>
            <a:endParaRPr lang="en-US" sz="2800" dirty="0"/>
          </a:p>
          <a:p>
            <a:pPr marL="0" indent="0" algn="r">
              <a:buNone/>
            </a:pPr>
            <a:r>
              <a:rPr lang="ar-LB" sz="2800" dirty="0"/>
              <a:t>*الغرض من دورة البرنامج الإنساني تأمين استجابة سريعة ومنسقة وفعالة ومدفوعة بالحماية للأشخاص المتأثرين بأزمة إنسانية</a:t>
            </a:r>
            <a:endParaRPr lang="en-US" sz="2800" dirty="0"/>
          </a:p>
        </p:txBody>
      </p:sp>
      <p:pic>
        <p:nvPicPr>
          <p:cNvPr id="3074" name="Picture 2" descr="Circular graphic of the Humanitarian Programme Cycle known as (HPC). There  are five stages starting from the top of the circle: Needs Assessment &amp; Analysis; moving clockwise to Strategic Planning, then Resource Mobilization, followed by Implementation and Monitoring and finally Operational Peer Review and Evaluation- with an arrow back to the start again. At the centre of the circle is coordination and information management that are needed in every stage.">
            <a:extLst>
              <a:ext uri="{FF2B5EF4-FFF2-40B4-BE49-F238E27FC236}">
                <a16:creationId xmlns:a16="http://schemas.microsoft.com/office/drawing/2014/main" id="{D44771EA-AA69-4914-B450-C31AC6FB79E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0" y="1676400"/>
            <a:ext cx="6747370" cy="4506686"/>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AC086AA7-872B-8F9C-FF13-A2F7C4F9BFB4}"/>
              </a:ext>
            </a:extLst>
          </p:cNvPr>
          <p:cNvSpPr>
            <a:spLocks noGrp="1"/>
          </p:cNvSpPr>
          <p:nvPr>
            <p:ph type="dt" sz="half" idx="10"/>
          </p:nvPr>
        </p:nvSpPr>
        <p:spPr/>
        <p:txBody>
          <a:bodyPr/>
          <a:lstStyle/>
          <a:p>
            <a:fld id="{74BBCF46-4564-D041-BD40-B887F2FDB5E9}" type="datetime1">
              <a:rPr lang="en-US" smtClean="0"/>
              <a:t>1/23/24</a:t>
            </a:fld>
            <a:endParaRPr lang="en-GB" dirty="0"/>
          </a:p>
        </p:txBody>
      </p:sp>
      <p:sp>
        <p:nvSpPr>
          <p:cNvPr id="3" name="Footer Placeholder 2">
            <a:extLst>
              <a:ext uri="{FF2B5EF4-FFF2-40B4-BE49-F238E27FC236}">
                <a16:creationId xmlns:a16="http://schemas.microsoft.com/office/drawing/2014/main" id="{EAF78D6D-8B05-E72A-F51D-DDD833422724}"/>
              </a:ext>
            </a:extLst>
          </p:cNvPr>
          <p:cNvSpPr>
            <a:spLocks noGrp="1"/>
          </p:cNvSpPr>
          <p:nvPr>
            <p:ph type="ftr" sz="quarter" idx="11"/>
          </p:nvPr>
        </p:nvSpPr>
        <p:spPr/>
        <p:txBody>
          <a:bodyPr/>
          <a:lstStyle/>
          <a:p>
            <a:r>
              <a:rPr lang="en-GB" dirty="0"/>
              <a:t>DRG Working Group 6</a:t>
            </a:r>
          </a:p>
        </p:txBody>
      </p:sp>
      <p:sp>
        <p:nvSpPr>
          <p:cNvPr id="4" name="Slide Number Placeholder 3">
            <a:extLst>
              <a:ext uri="{FF2B5EF4-FFF2-40B4-BE49-F238E27FC236}">
                <a16:creationId xmlns:a16="http://schemas.microsoft.com/office/drawing/2014/main" id="{D18851B7-FD0E-8379-C47D-5A936E03D297}"/>
              </a:ext>
            </a:extLst>
          </p:cNvPr>
          <p:cNvSpPr>
            <a:spLocks noGrp="1"/>
          </p:cNvSpPr>
          <p:nvPr>
            <p:ph type="sldNum" sz="quarter" idx="12"/>
          </p:nvPr>
        </p:nvSpPr>
        <p:spPr/>
        <p:txBody>
          <a:bodyPr/>
          <a:lstStyle/>
          <a:p>
            <a:fld id="{566D8EC2-00B7-4DEC-8348-941BB5C1523A}" type="slidenum">
              <a:rPr lang="en-GB" smtClean="0"/>
              <a:t>53</a:t>
            </a:fld>
            <a:endParaRPr lang="en-GB" dirty="0"/>
          </a:p>
        </p:txBody>
      </p:sp>
      <p:pic>
        <p:nvPicPr>
          <p:cNvPr id="9" name="Picture 8">
            <a:extLst>
              <a:ext uri="{FF2B5EF4-FFF2-40B4-BE49-F238E27FC236}">
                <a16:creationId xmlns:a16="http://schemas.microsoft.com/office/drawing/2014/main" id="{ABFFEC65-69FC-A048-97FB-A81A1AB497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770990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3A6B864-3CBE-4A08-9A82-90F40154475F}"/>
              </a:ext>
            </a:extLst>
          </p:cNvPr>
          <p:cNvSpPr txBox="1"/>
          <p:nvPr/>
        </p:nvSpPr>
        <p:spPr>
          <a:xfrm>
            <a:off x="192505" y="5298104"/>
            <a:ext cx="11594432" cy="369332"/>
          </a:xfrm>
          <a:prstGeom prst="rect">
            <a:avLst/>
          </a:prstGeom>
          <a:noFill/>
        </p:spPr>
        <p:txBody>
          <a:bodyPr wrap="square" rtlCol="0">
            <a:spAutoFit/>
          </a:bodyPr>
          <a:lstStyle/>
          <a:p>
            <a:r>
              <a:rPr lang="ar-LB" dirty="0"/>
              <a:t>ليس ثمة خطوات أو عمليات منفصلة لإدخال الأشخاص ذوي الإعاقة. من المهم لجمعياتهم أو منظماتهم أن تعرف الخطوات الحالية وتقوم بها.</a:t>
            </a:r>
            <a:endParaRPr lang="en-US" dirty="0"/>
          </a:p>
        </p:txBody>
      </p:sp>
      <p:graphicFrame>
        <p:nvGraphicFramePr>
          <p:cNvPr id="7" name="Content Placeholder 6" descr=". Agree on scope of the analysis&#10;2 Undertake secondary data review&#10;3. Collect primary data &#10;4. Conduct joint inter-sectoral analysis&#10;5. Define the scope of HRP &amp; identify &#10;initial objectives&#10;6.Conduct response analysis &amp;  prioritization&#10;7. Finalize strategic &amp; specific objectives and indicators&#10;8. Formulate projects/activities &amp; estimate cost&#10;9. Conduct After Action Review">
            <a:extLst>
              <a:ext uri="{FF2B5EF4-FFF2-40B4-BE49-F238E27FC236}">
                <a16:creationId xmlns:a16="http://schemas.microsoft.com/office/drawing/2014/main" id="{424302DF-83A6-4884-889C-D3C567273A35}"/>
              </a:ext>
            </a:extLst>
          </p:cNvPr>
          <p:cNvGraphicFramePr>
            <a:graphicFrameLocks noGrp="1"/>
          </p:cNvGraphicFramePr>
          <p:nvPr>
            <p:ph idx="1"/>
            <p:extLst>
              <p:ext uri="{D42A27DB-BD31-4B8C-83A1-F6EECF244321}">
                <p14:modId xmlns:p14="http://schemas.microsoft.com/office/powerpoint/2010/main" val="4058218025"/>
              </p:ext>
            </p:extLst>
          </p:nvPr>
        </p:nvGraphicFramePr>
        <p:xfrm>
          <a:off x="192505" y="1283367"/>
          <a:ext cx="11534274" cy="46379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a:extLst>
              <a:ext uri="{FF2B5EF4-FFF2-40B4-BE49-F238E27FC236}">
                <a16:creationId xmlns:a16="http://schemas.microsoft.com/office/drawing/2014/main" id="{C84F67B6-89C5-429B-977B-80169403DA23}"/>
              </a:ext>
            </a:extLst>
          </p:cNvPr>
          <p:cNvSpPr>
            <a:spLocks noGrp="1"/>
          </p:cNvSpPr>
          <p:nvPr>
            <p:ph type="title"/>
          </p:nvPr>
        </p:nvSpPr>
        <p:spPr>
          <a:xfrm>
            <a:off x="838200" y="365125"/>
            <a:ext cx="10515600" cy="1325563"/>
          </a:xfrm>
        </p:spPr>
        <p:txBody>
          <a:bodyPr>
            <a:normAutofit/>
          </a:bodyPr>
          <a:lstStyle/>
          <a:p>
            <a:pPr marL="0" marR="0" algn="r">
              <a:lnSpc>
                <a:spcPct val="115000"/>
              </a:lnSpc>
              <a:spcBef>
                <a:spcPts val="0"/>
              </a:spcBef>
              <a:spcAft>
                <a:spcPts val="1000"/>
              </a:spcAft>
            </a:pPr>
            <a:r>
              <a:rPr lang="ar-LB" sz="32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الخطوات الأساسية في النظرة الشاملة للاحتياجات الإنسانية وخطة الاستجابة الإنسانية</a:t>
            </a:r>
            <a:endParaRPr lang="en-US" sz="32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2" name="Date Placeholder 1">
            <a:extLst>
              <a:ext uri="{FF2B5EF4-FFF2-40B4-BE49-F238E27FC236}">
                <a16:creationId xmlns:a16="http://schemas.microsoft.com/office/drawing/2014/main" id="{0E19F5CA-1DD4-1533-9165-8FFDAF17AC29}"/>
              </a:ext>
            </a:extLst>
          </p:cNvPr>
          <p:cNvSpPr>
            <a:spLocks noGrp="1"/>
          </p:cNvSpPr>
          <p:nvPr>
            <p:ph type="dt" sz="half" idx="10"/>
          </p:nvPr>
        </p:nvSpPr>
        <p:spPr/>
        <p:txBody>
          <a:bodyPr/>
          <a:lstStyle/>
          <a:p>
            <a:fld id="{5D53E3A5-264E-E644-83F3-4300D9573007}" type="datetime1">
              <a:rPr lang="en-US" smtClean="0"/>
              <a:t>1/23/24</a:t>
            </a:fld>
            <a:endParaRPr lang="en-US" dirty="0"/>
          </a:p>
        </p:txBody>
      </p:sp>
      <p:sp>
        <p:nvSpPr>
          <p:cNvPr id="3" name="Footer Placeholder 2">
            <a:extLst>
              <a:ext uri="{FF2B5EF4-FFF2-40B4-BE49-F238E27FC236}">
                <a16:creationId xmlns:a16="http://schemas.microsoft.com/office/drawing/2014/main" id="{F5A7C6E2-4B07-FF79-7FB0-53E834AC16D6}"/>
              </a:ext>
            </a:extLst>
          </p:cNvPr>
          <p:cNvSpPr>
            <a:spLocks noGrp="1"/>
          </p:cNvSpPr>
          <p:nvPr>
            <p:ph type="ftr" sz="quarter" idx="11"/>
          </p:nvPr>
        </p:nvSpPr>
        <p:spPr/>
        <p:txBody>
          <a:bodyPr/>
          <a:lstStyle/>
          <a:p>
            <a:r>
              <a:rPr lang="en-US" dirty="0"/>
              <a:t>DRG Working Group 6</a:t>
            </a:r>
          </a:p>
        </p:txBody>
      </p:sp>
      <p:sp>
        <p:nvSpPr>
          <p:cNvPr id="4" name="Slide Number Placeholder 3">
            <a:extLst>
              <a:ext uri="{FF2B5EF4-FFF2-40B4-BE49-F238E27FC236}">
                <a16:creationId xmlns:a16="http://schemas.microsoft.com/office/drawing/2014/main" id="{ABED7999-2B10-072D-6BF8-E4D4A7B87670}"/>
              </a:ext>
            </a:extLst>
          </p:cNvPr>
          <p:cNvSpPr>
            <a:spLocks noGrp="1"/>
          </p:cNvSpPr>
          <p:nvPr>
            <p:ph type="sldNum" sz="quarter" idx="12"/>
          </p:nvPr>
        </p:nvSpPr>
        <p:spPr/>
        <p:txBody>
          <a:bodyPr/>
          <a:lstStyle/>
          <a:p>
            <a:fld id="{2066355A-084C-D24E-9AD2-7E4FC41EA627}" type="slidenum">
              <a:rPr lang="en-US" smtClean="0"/>
              <a:t>54</a:t>
            </a:fld>
            <a:endParaRPr lang="en-US" dirty="0"/>
          </a:p>
        </p:txBody>
      </p:sp>
      <p:pic>
        <p:nvPicPr>
          <p:cNvPr id="9" name="Picture 8">
            <a:extLst>
              <a:ext uri="{FF2B5EF4-FFF2-40B4-BE49-F238E27FC236}">
                <a16:creationId xmlns:a16="http://schemas.microsoft.com/office/drawing/2014/main" id="{CD8B9540-A0A9-1840-8D27-D2135D08D76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3378883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551C76-B4EB-442E-A3C2-FF47BD3DD47A}"/>
              </a:ext>
            </a:extLst>
          </p:cNvPr>
          <p:cNvSpPr>
            <a:spLocks noGrp="1"/>
          </p:cNvSpPr>
          <p:nvPr>
            <p:ph type="title" idx="4294967295"/>
          </p:nvPr>
        </p:nvSpPr>
        <p:spPr>
          <a:xfrm>
            <a:off x="457918" y="344692"/>
            <a:ext cx="9285616" cy="738664"/>
          </a:xfrm>
        </p:spPr>
        <p:txBody>
          <a:bodyPr>
            <a:normAutofit/>
          </a:bodyPr>
          <a:lstStyle/>
          <a:p>
            <a:pPr marL="0" marR="0" algn="r">
              <a:lnSpc>
                <a:spcPct val="115000"/>
              </a:lnSpc>
              <a:spcBef>
                <a:spcPts val="0"/>
              </a:spcBef>
              <a:spcAft>
                <a:spcPts val="1000"/>
              </a:spcAft>
            </a:pPr>
            <a:r>
              <a:rPr lang="ar-LB" sz="3600" b="1" dirty="0">
                <a:solidFill>
                  <a:srgbClr val="002060"/>
                </a:solidFill>
                <a:effectLst/>
                <a:latin typeface="Calibri" panose="020F0502020204030204" pitchFamily="34" charset="0"/>
                <a:ea typeface="Calibri" panose="020F0502020204030204" pitchFamily="34" charset="0"/>
                <a:cs typeface="Arial" panose="020B0604020202020204" pitchFamily="34" charset="0"/>
              </a:rPr>
              <a:t>عمل المجموعات</a:t>
            </a:r>
            <a:r>
              <a:rPr lang="ar-SA" sz="3600" b="1" dirty="0">
                <a:solidFill>
                  <a:srgbClr val="002060"/>
                </a:solidFill>
                <a:effectLst/>
                <a:latin typeface="Calibri" panose="020F0502020204030204" pitchFamily="34" charset="0"/>
                <a:ea typeface="Calibri" panose="020F0502020204030204" pitchFamily="34" charset="0"/>
                <a:cs typeface="Arial" panose="020B0604020202020204" pitchFamily="34" charset="0"/>
              </a:rPr>
              <a:t> </a:t>
            </a:r>
            <a:r>
              <a:rPr lang="ar-LB" sz="3600" b="1" dirty="0">
                <a:solidFill>
                  <a:srgbClr val="002060"/>
                </a:solidFill>
                <a:effectLst/>
                <a:latin typeface="Calibri" panose="020F0502020204030204" pitchFamily="34" charset="0"/>
                <a:ea typeface="Calibri" panose="020F0502020204030204" pitchFamily="34" charset="0"/>
                <a:cs typeface="Arial" panose="020B0604020202020204" pitchFamily="34" charset="0"/>
              </a:rPr>
              <a:t>- 3</a:t>
            </a:r>
            <a:endParaRPr lang="en-US" sz="3600" b="1"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9" name="Shape 79">
            <a:extLst>
              <a:ext uri="{FF2B5EF4-FFF2-40B4-BE49-F238E27FC236}">
                <a16:creationId xmlns:a16="http://schemas.microsoft.com/office/drawing/2014/main" id="{823F2F9C-9C02-46E5-AE07-5E23BA44D776}"/>
              </a:ext>
            </a:extLst>
          </p:cNvPr>
          <p:cNvSpPr/>
          <p:nvPr/>
        </p:nvSpPr>
        <p:spPr>
          <a:xfrm>
            <a:off x="5339274" y="1723659"/>
            <a:ext cx="6650906" cy="685124"/>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t">
            <a:spAutoFit/>
          </a:bodyPr>
          <a:lstStyle/>
          <a:p>
            <a:pPr marL="0" marR="0" algn="r">
              <a:lnSpc>
                <a:spcPct val="115000"/>
              </a:lnSpc>
              <a:spcBef>
                <a:spcPts val="0"/>
              </a:spcBef>
              <a:spcAft>
                <a:spcPts val="1000"/>
              </a:spcAft>
            </a:pPr>
            <a:r>
              <a:rPr lang="ar-LB" sz="2000" b="1"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في مجموعات صغيرة فكر في دور هذه الجمعيات ومسؤولياتها في كل مرحلة من دورة البرنامج الإنساني</a:t>
            </a:r>
            <a:endParaRPr lang="en-US" sz="2000" b="1" dirty="0">
              <a:solidFill>
                <a:schemeClr val="accent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B11A6F81-CE5A-49D0-B71D-9389A2D6E80D}"/>
              </a:ext>
            </a:extLst>
          </p:cNvPr>
          <p:cNvSpPr txBox="1"/>
          <p:nvPr/>
        </p:nvSpPr>
        <p:spPr>
          <a:xfrm>
            <a:off x="5339273" y="2955072"/>
            <a:ext cx="6745655" cy="33650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algn="r" rtl="1">
              <a:lnSpc>
                <a:spcPct val="115000"/>
              </a:lnSpc>
              <a:spcBef>
                <a:spcPts val="0"/>
              </a:spcBef>
              <a:spcAft>
                <a:spcPts val="1000"/>
              </a:spcAft>
            </a:pPr>
            <a:r>
              <a:rPr lang="ar-LB" sz="2400" dirty="0">
                <a:effectLst/>
                <a:latin typeface="Calibri" panose="020F0502020204030204" pitchFamily="34" charset="0"/>
                <a:ea typeface="Calibri" panose="020F0502020204030204" pitchFamily="34" charset="0"/>
                <a:cs typeface="Arial" panose="020B0604020202020204" pitchFamily="34" charset="0"/>
              </a:rPr>
              <a:t>*تقويم الاحتياجات وتحليلها</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2400" dirty="0">
                <a:effectLst/>
                <a:latin typeface="Calibri" panose="020F0502020204030204" pitchFamily="34" charset="0"/>
                <a:ea typeface="Calibri" panose="020F0502020204030204" pitchFamily="34" charset="0"/>
                <a:cs typeface="Arial" panose="020B0604020202020204" pitchFamily="34" charset="0"/>
              </a:rPr>
              <a:t>*تخطيط الاستجابة الاستراتيجية:</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2400" dirty="0">
                <a:effectLst/>
                <a:latin typeface="Calibri" panose="020F0502020204030204" pitchFamily="34" charset="0"/>
                <a:ea typeface="Calibri" panose="020F0502020204030204" pitchFamily="34" charset="0"/>
                <a:cs typeface="Arial" panose="020B0604020202020204" pitchFamily="34" charset="0"/>
              </a:rPr>
              <a:t>*تعبئة الموارد وحشدها</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2400" dirty="0">
                <a:effectLst/>
                <a:latin typeface="Calibri" panose="020F0502020204030204" pitchFamily="34" charset="0"/>
                <a:ea typeface="Calibri" panose="020F0502020204030204" pitchFamily="34" charset="0"/>
                <a:cs typeface="Arial" panose="020B0604020202020204" pitchFamily="34" charset="0"/>
              </a:rPr>
              <a:t>*التنفيذ والمراقبة؛ والتقويم</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2400" b="1" dirty="0">
                <a:effectLst/>
                <a:latin typeface="Calibri" panose="020F0502020204030204" pitchFamily="34" charset="0"/>
                <a:ea typeface="Calibri" panose="020F0502020204030204" pitchFamily="34" charset="0"/>
                <a:cs typeface="Arial" panose="020B0604020202020204" pitchFamily="34" charset="0"/>
              </a:rPr>
              <a:t>*تسمية شخص 1 لرفع تقرير عن المجموعة</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a:p>
            <a:pPr marL="457200" indent="-457200">
              <a:spcBef>
                <a:spcPts val="600"/>
              </a:spcBef>
              <a:buFont typeface="Arial" panose="020B0604020202020204" pitchFamily="34" charset="0"/>
              <a:buChar char="•"/>
            </a:pPr>
            <a:endParaRPr lang="en-GB" sz="2800" b="1" dirty="0">
              <a:latin typeface="Calibri" panose="020F0502020204030204" pitchFamily="34" charset="0"/>
              <a:cs typeface="Calibri" panose="020F0502020204030204" pitchFamily="34" charset="0"/>
            </a:endParaRPr>
          </a:p>
        </p:txBody>
      </p:sp>
      <p:pic>
        <p:nvPicPr>
          <p:cNvPr id="2" name="Picture 1" descr="drg logo - three rounded triangles  intertwined in blue, purple and red representing UN, DPOs and Humanitarian actors as the three main partners in the Reference Group on inclusion of Persons with Disabilities in Humanitarian Action">
            <a:extLst>
              <a:ext uri="{FF2B5EF4-FFF2-40B4-BE49-F238E27FC236}">
                <a16:creationId xmlns:a16="http://schemas.microsoft.com/office/drawing/2014/main" id="{12F4BB75-0E43-F0F0-69C2-2E5A830162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3533" y="161485"/>
            <a:ext cx="2246647" cy="1171882"/>
          </a:xfrm>
          <a:prstGeom prst="rect">
            <a:avLst/>
          </a:prstGeom>
        </p:spPr>
      </p:pic>
      <p:sp>
        <p:nvSpPr>
          <p:cNvPr id="12" name="TextBox 11">
            <a:extLst>
              <a:ext uri="{FF2B5EF4-FFF2-40B4-BE49-F238E27FC236}">
                <a16:creationId xmlns:a16="http://schemas.microsoft.com/office/drawing/2014/main" id="{AB3DB747-85C2-E29C-9CA9-11D63201D1D3}"/>
              </a:ext>
            </a:extLst>
          </p:cNvPr>
          <p:cNvSpPr txBox="1"/>
          <p:nvPr/>
        </p:nvSpPr>
        <p:spPr>
          <a:xfrm>
            <a:off x="457917" y="1042403"/>
            <a:ext cx="7983556" cy="777457"/>
          </a:xfrm>
          <a:prstGeom prst="rect">
            <a:avLst/>
          </a:prstGeom>
          <a:noFill/>
        </p:spPr>
        <p:txBody>
          <a:bodyPr wrap="square">
            <a:spAutoFit/>
          </a:bodyPr>
          <a:lstStyle/>
          <a:p>
            <a:pPr marL="0" marR="0" algn="r">
              <a:lnSpc>
                <a:spcPct val="115000"/>
              </a:lnSpc>
              <a:spcBef>
                <a:spcPts val="0"/>
              </a:spcBef>
              <a:spcAft>
                <a:spcPts val="1000"/>
              </a:spcAft>
            </a:pPr>
            <a:r>
              <a:rPr lang="ar-LB" sz="2000" b="1" dirty="0">
                <a:solidFill>
                  <a:srgbClr val="C00000"/>
                </a:solidFill>
                <a:effectLst/>
                <a:latin typeface="Calibri" panose="020F0502020204030204" pitchFamily="34" charset="0"/>
                <a:ea typeface="Calibri" panose="020F0502020204030204" pitchFamily="34" charset="0"/>
                <a:cs typeface="Arial" panose="020B0604020202020204" pitchFamily="34" charset="0"/>
              </a:rPr>
              <a:t>ماذا يجدر بجمعيات/منظمات الأشخاص ذوي الإعاقة عمله في كل مرحلة من دورة البرنامج الإنساني؟</a:t>
            </a:r>
            <a:endParaRPr lang="en-US" sz="20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13" name="Picture Placeholder 5" descr="An image of lots of different people sitting around the table talking to  each other - with a light bulb in a though cloud in the middle which they are all contributing to.">
            <a:extLst>
              <a:ext uri="{FF2B5EF4-FFF2-40B4-BE49-F238E27FC236}">
                <a16:creationId xmlns:a16="http://schemas.microsoft.com/office/drawing/2014/main" id="{6A9B17CA-7389-D140-D6AD-081FC8390593}"/>
              </a:ext>
            </a:extLst>
          </p:cNvPr>
          <p:cNvPicPr>
            <a:picLocks noChangeAspect="1"/>
          </p:cNvPicPr>
          <p:nvPr/>
        </p:nvPicPr>
        <p:blipFill rotWithShape="1">
          <a:blip r:embed="rId4">
            <a:extLst>
              <a:ext uri="{28A0092B-C50C-407E-A947-70E740481C1C}">
                <a14:useLocalDpi xmlns:a14="http://schemas.microsoft.com/office/drawing/2010/main" val="0"/>
              </a:ext>
            </a:extLst>
          </a:blip>
          <a:srcRect l="-396" t="-1"/>
          <a:stretch/>
        </p:blipFill>
        <p:spPr>
          <a:xfrm>
            <a:off x="107071" y="2559032"/>
            <a:ext cx="4737557" cy="4098152"/>
          </a:xfrm>
          <a:prstGeom prst="rect">
            <a:avLst/>
          </a:prstGeom>
          <a:noFill/>
        </p:spPr>
      </p:pic>
      <p:sp>
        <p:nvSpPr>
          <p:cNvPr id="17" name="Footer Placeholder 4">
            <a:extLst>
              <a:ext uri="{FF2B5EF4-FFF2-40B4-BE49-F238E27FC236}">
                <a16:creationId xmlns:a16="http://schemas.microsoft.com/office/drawing/2014/main" id="{46C26DA7-8945-41B8-3FC6-1AE68D44F7EC}"/>
              </a:ext>
            </a:extLst>
          </p:cNvPr>
          <p:cNvSpPr txBox="1">
            <a:spLocks/>
          </p:cNvSpPr>
          <p:nvPr/>
        </p:nvSpPr>
        <p:spPr>
          <a:xfrm>
            <a:off x="4512710" y="6416345"/>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tx1">
                    <a:lumMod val="50000"/>
                    <a:lumOff val="50000"/>
                  </a:schemeClr>
                </a:solidFill>
              </a:rPr>
              <a:t>DRG Working Group 6</a:t>
            </a:r>
          </a:p>
        </p:txBody>
      </p:sp>
      <p:sp>
        <p:nvSpPr>
          <p:cNvPr id="18" name="Slide Number Placeholder 5">
            <a:extLst>
              <a:ext uri="{FF2B5EF4-FFF2-40B4-BE49-F238E27FC236}">
                <a16:creationId xmlns:a16="http://schemas.microsoft.com/office/drawing/2014/main" id="{E130AEBE-44AF-0947-C17E-3B74F7DF941F}"/>
              </a:ext>
            </a:extLst>
          </p:cNvPr>
          <p:cNvSpPr txBox="1">
            <a:spLocks/>
          </p:cNvSpPr>
          <p:nvPr/>
        </p:nvSpPr>
        <p:spPr>
          <a:xfrm>
            <a:off x="8757837" y="64163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200" dirty="0">
                <a:solidFill>
                  <a:schemeClr val="tx1">
                    <a:lumMod val="50000"/>
                    <a:lumOff val="50000"/>
                  </a:schemeClr>
                </a:solidFill>
              </a:rPr>
              <a:t>Slide </a:t>
            </a:r>
            <a:fld id="{566D8EC2-00B7-4DEC-8348-941BB5C1523A}" type="slidenum">
              <a:rPr lang="en-GB" sz="1200" smtClean="0">
                <a:solidFill>
                  <a:schemeClr val="tx1">
                    <a:lumMod val="50000"/>
                    <a:lumOff val="50000"/>
                  </a:schemeClr>
                </a:solidFill>
              </a:rPr>
              <a:pPr algn="r"/>
              <a:t>55</a:t>
            </a:fld>
            <a:endParaRPr lang="en-GB" sz="1200" dirty="0">
              <a:solidFill>
                <a:schemeClr val="tx1">
                  <a:lumMod val="50000"/>
                  <a:lumOff val="50000"/>
                </a:schemeClr>
              </a:solidFill>
            </a:endParaRPr>
          </a:p>
        </p:txBody>
      </p:sp>
      <p:pic>
        <p:nvPicPr>
          <p:cNvPr id="10" name="Picture 9">
            <a:extLst>
              <a:ext uri="{FF2B5EF4-FFF2-40B4-BE49-F238E27FC236}">
                <a16:creationId xmlns:a16="http://schemas.microsoft.com/office/drawing/2014/main" id="{57339B41-F5A9-D94B-80D3-9FFFEFE44D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39990568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0B0A10-6C9B-487D-8C1F-5B1E7E39E774}"/>
              </a:ext>
            </a:extLst>
          </p:cNvPr>
          <p:cNvSpPr>
            <a:spLocks noGrp="1"/>
          </p:cNvSpPr>
          <p:nvPr>
            <p:ph type="title"/>
          </p:nvPr>
        </p:nvSpPr>
        <p:spPr>
          <a:xfrm>
            <a:off x="10069551" y="1594625"/>
            <a:ext cx="1717288" cy="1834376"/>
          </a:xfrm>
        </p:spPr>
        <p:txBody>
          <a:bodyPr anchor="b">
            <a:noAutofit/>
          </a:bodyPr>
          <a:lstStyle/>
          <a:p>
            <a:pPr marL="0" marR="0" algn="r">
              <a:lnSpc>
                <a:spcPct val="115000"/>
              </a:lnSpc>
              <a:spcBef>
                <a:spcPts val="0"/>
              </a:spcBef>
              <a:spcAft>
                <a:spcPts val="1000"/>
              </a:spcAft>
            </a:pPr>
            <a:r>
              <a:rPr lang="ar-LB"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الخطوات التالية</a:t>
            </a:r>
            <a:endParaRPr lang="en-US"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6" name="Content Placeholder 3">
            <a:extLst>
              <a:ext uri="{FF2B5EF4-FFF2-40B4-BE49-F238E27FC236}">
                <a16:creationId xmlns:a16="http://schemas.microsoft.com/office/drawing/2014/main" id="{BDD0648F-7F33-44D9-2EBB-D8483E878E75}"/>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006717104"/>
              </p:ext>
            </p:extLst>
          </p:nvPr>
        </p:nvGraphicFramePr>
        <p:xfrm>
          <a:off x="2018372" y="691375"/>
          <a:ext cx="7203688" cy="57455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Date Placeholder 3">
            <a:extLst>
              <a:ext uri="{FF2B5EF4-FFF2-40B4-BE49-F238E27FC236}">
                <a16:creationId xmlns:a16="http://schemas.microsoft.com/office/drawing/2014/main" id="{66919985-2366-F545-E96C-8E1F4D3C45C7}"/>
              </a:ext>
            </a:extLst>
          </p:cNvPr>
          <p:cNvSpPr>
            <a:spLocks noGrp="1"/>
          </p:cNvSpPr>
          <p:nvPr>
            <p:ph type="dt" sz="half" idx="10"/>
          </p:nvPr>
        </p:nvSpPr>
        <p:spPr>
          <a:xfrm>
            <a:off x="838200" y="6356350"/>
            <a:ext cx="2743200" cy="365125"/>
          </a:xfrm>
        </p:spPr>
        <p:txBody>
          <a:bodyPr/>
          <a:lstStyle/>
          <a:p>
            <a:fld id="{1AF1697C-DBF2-2649-B9D9-9E6BBEE1B29C}" type="datetime1">
              <a:rPr lang="en-US" smtClean="0"/>
              <a:t>1/23/24</a:t>
            </a:fld>
            <a:endParaRPr lang="en-GB" dirty="0"/>
          </a:p>
        </p:txBody>
      </p:sp>
      <p:sp>
        <p:nvSpPr>
          <p:cNvPr id="4" name="Footer Placeholder 4">
            <a:extLst>
              <a:ext uri="{FF2B5EF4-FFF2-40B4-BE49-F238E27FC236}">
                <a16:creationId xmlns:a16="http://schemas.microsoft.com/office/drawing/2014/main" id="{D8AB9649-0288-5A5C-FCD5-2EE815F107BA}"/>
              </a:ext>
            </a:extLst>
          </p:cNvPr>
          <p:cNvSpPr>
            <a:spLocks noGrp="1"/>
          </p:cNvSpPr>
          <p:nvPr>
            <p:ph type="ftr" sz="quarter" idx="11"/>
          </p:nvPr>
        </p:nvSpPr>
        <p:spPr>
          <a:xfrm>
            <a:off x="4038600" y="6356350"/>
            <a:ext cx="4114800" cy="365125"/>
          </a:xfrm>
        </p:spPr>
        <p:txBody>
          <a:bodyPr/>
          <a:lstStyle/>
          <a:p>
            <a:r>
              <a:rPr lang="en-GB" dirty="0"/>
              <a:t>DRG Working Group 6</a:t>
            </a:r>
          </a:p>
        </p:txBody>
      </p:sp>
      <p:sp>
        <p:nvSpPr>
          <p:cNvPr id="5" name="Slide Number Placeholder 5">
            <a:extLst>
              <a:ext uri="{FF2B5EF4-FFF2-40B4-BE49-F238E27FC236}">
                <a16:creationId xmlns:a16="http://schemas.microsoft.com/office/drawing/2014/main" id="{9D3ED328-7D8D-C722-CAF5-FCA5B3010D58}"/>
              </a:ext>
            </a:extLst>
          </p:cNvPr>
          <p:cNvSpPr>
            <a:spLocks noGrp="1"/>
          </p:cNvSpPr>
          <p:nvPr>
            <p:ph type="sldNum" sz="quarter" idx="12"/>
          </p:nvPr>
        </p:nvSpPr>
        <p:spPr>
          <a:xfrm>
            <a:off x="8610600" y="6356350"/>
            <a:ext cx="2743200" cy="365125"/>
          </a:xfrm>
        </p:spPr>
        <p:txBody>
          <a:bodyPr/>
          <a:lstStyle/>
          <a:p>
            <a:r>
              <a:rPr lang="en-GB" dirty="0"/>
              <a:t>Slide </a:t>
            </a:r>
            <a:fld id="{566D8EC2-00B7-4DEC-8348-941BB5C1523A}" type="slidenum">
              <a:rPr lang="en-GB" smtClean="0"/>
              <a:t>56</a:t>
            </a:fld>
            <a:endParaRPr lang="en-GB" dirty="0"/>
          </a:p>
        </p:txBody>
      </p:sp>
      <p:pic>
        <p:nvPicPr>
          <p:cNvPr id="7" name="Picture 6">
            <a:extLst>
              <a:ext uri="{FF2B5EF4-FFF2-40B4-BE49-F238E27FC236}">
                <a16:creationId xmlns:a16="http://schemas.microsoft.com/office/drawing/2014/main" id="{659700BB-BDB1-8F47-A2B0-AFAB0CDAD8C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1465021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3BB33-9F4E-9C8A-C9FC-8F97C0569FA9}"/>
              </a:ext>
            </a:extLst>
          </p:cNvPr>
          <p:cNvSpPr>
            <a:spLocks noGrp="1"/>
          </p:cNvSpPr>
          <p:nvPr>
            <p:ph type="title"/>
          </p:nvPr>
        </p:nvSpPr>
        <p:spPr/>
        <p:txBody>
          <a:bodyPr>
            <a:normAutofit/>
          </a:bodyPr>
          <a:lstStyle/>
          <a:p>
            <a:pPr marL="0" marR="0" algn="r">
              <a:lnSpc>
                <a:spcPct val="115000"/>
              </a:lnSpc>
              <a:spcBef>
                <a:spcPts val="0"/>
              </a:spcBef>
              <a:spcAft>
                <a:spcPts val="1000"/>
              </a:spcAft>
            </a:pPr>
            <a:r>
              <a:rPr lang="ar-LB" sz="3200" b="1" dirty="0">
                <a:effectLst/>
                <a:latin typeface="Calibri" panose="020F0502020204030204" pitchFamily="34" charset="0"/>
                <a:ea typeface="Calibri" panose="020F0502020204030204" pitchFamily="34" charset="0"/>
                <a:cs typeface="Arial" panose="020B0604020202020204" pitchFamily="34" charset="0"/>
              </a:rPr>
              <a:t>موجز إرشادي/توجيهي للمنسقين (1)</a:t>
            </a:r>
            <a:endParaRPr lang="en-US" sz="32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E189D1D-B7A1-5F10-4EE0-FCECD3647A92}"/>
              </a:ext>
            </a:extLst>
          </p:cNvPr>
          <p:cNvSpPr>
            <a:spLocks noGrp="1"/>
          </p:cNvSpPr>
          <p:nvPr>
            <p:ph idx="1"/>
          </p:nvPr>
        </p:nvSpPr>
        <p:spPr>
          <a:xfrm rot="10800000" flipV="1">
            <a:off x="748844" y="1865046"/>
            <a:ext cx="10808156" cy="3468954"/>
          </a:xfrm>
        </p:spPr>
        <p:txBody>
          <a:bodyPr>
            <a:normAutofit/>
          </a:bodyPr>
          <a:lstStyle/>
          <a:p>
            <a:pPr marL="0" marR="0" indent="0" algn="r">
              <a:lnSpc>
                <a:spcPct val="115000"/>
              </a:lnSpc>
              <a:spcBef>
                <a:spcPts val="0"/>
              </a:spcBef>
              <a:spcAft>
                <a:spcPts val="1000"/>
              </a:spcAf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gn="r">
              <a:lnSpc>
                <a:spcPct val="115000"/>
              </a:lnSpc>
              <a:spcBef>
                <a:spcPts val="0"/>
              </a:spcBef>
              <a:spcAft>
                <a:spcPts val="1000"/>
              </a:spcAft>
              <a:buNone/>
            </a:pPr>
            <a:r>
              <a:rPr lang="ar-LB" b="1" dirty="0">
                <a:effectLst/>
                <a:latin typeface="Calibri" panose="020F0502020204030204" pitchFamily="34" charset="0"/>
                <a:ea typeface="Calibri" panose="020F0502020204030204" pitchFamily="34" charset="0"/>
                <a:cs typeface="Arial" panose="020B0604020202020204" pitchFamily="34" charset="0"/>
              </a:rPr>
              <a:t>سؤال المشاركين عن أنواع الأزمات المختلفة</a:t>
            </a:r>
            <a:endParaRPr lang="en-US" b="1" dirty="0">
              <a:effectLst/>
              <a:latin typeface="Calibri" panose="020F0502020204030204" pitchFamily="34" charset="0"/>
              <a:ea typeface="Calibri" panose="020F0502020204030204" pitchFamily="34" charset="0"/>
              <a:cs typeface="Arial" panose="020B0604020202020204" pitchFamily="34" charset="0"/>
            </a:endParaRPr>
          </a:p>
          <a:p>
            <a:pPr marL="0" marR="0" indent="0" algn="r">
              <a:lnSpc>
                <a:spcPct val="115000"/>
              </a:lnSpc>
              <a:spcBef>
                <a:spcPts val="0"/>
              </a:spcBef>
              <a:spcAft>
                <a:spcPts val="1000"/>
              </a:spcAft>
              <a:buNone/>
            </a:pPr>
            <a:r>
              <a:rPr lang="ar-LB" sz="1800" dirty="0">
                <a:effectLst/>
                <a:latin typeface="Calibri" panose="020F0502020204030204" pitchFamily="34" charset="0"/>
                <a:ea typeface="Calibri" panose="020F0502020204030204" pitchFamily="34" charset="0"/>
                <a:cs typeface="Arial" panose="020B0604020202020204" pitchFamily="34" charset="0"/>
              </a:rPr>
              <a:t>*</a:t>
            </a:r>
            <a:r>
              <a:rPr lang="ar-LB" sz="2400" dirty="0">
                <a:effectLst/>
                <a:latin typeface="Calibri" panose="020F0502020204030204" pitchFamily="34" charset="0"/>
                <a:ea typeface="Calibri" panose="020F0502020204030204" pitchFamily="34" charset="0"/>
                <a:cs typeface="Arial" panose="020B0604020202020204" pitchFamily="34" charset="0"/>
              </a:rPr>
              <a:t>معلومات يجب إدخالها في رزمة المعدة سلفا عن أنواع الأزمات. عليه، يجب دعم المشاركين للاستعداد لعصف فكري قصير.</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indent="0" algn="r">
              <a:lnSpc>
                <a:spcPct val="115000"/>
              </a:lnSpc>
              <a:spcBef>
                <a:spcPts val="0"/>
              </a:spcBef>
              <a:spcAft>
                <a:spcPts val="1000"/>
              </a:spcAft>
              <a:buNone/>
            </a:pPr>
            <a:r>
              <a:rPr lang="ar-LB" sz="2400" dirty="0">
                <a:effectLst/>
                <a:latin typeface="Calibri" panose="020F0502020204030204" pitchFamily="34" charset="0"/>
                <a:ea typeface="Calibri" panose="020F0502020204030204" pitchFamily="34" charset="0"/>
                <a:cs typeface="Arial" panose="020B0604020202020204" pitchFamily="34" charset="0"/>
              </a:rPr>
              <a:t>*استعمال الشريحتين التاليتين كملخص للأنواع الرئيسية وكمراجعة للذين لم يقرأوا المواد المقررة سلفا.</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indent="0" algn="r">
              <a:lnSpc>
                <a:spcPct val="115000"/>
              </a:lnSpc>
              <a:spcBef>
                <a:spcPts val="0"/>
              </a:spcBef>
              <a:spcAft>
                <a:spcPts val="1000"/>
              </a:spcAft>
              <a:buNone/>
            </a:pPr>
            <a:r>
              <a:rPr lang="ar-LB" sz="2400" dirty="0">
                <a:effectLst/>
                <a:latin typeface="Calibri" panose="020F0502020204030204" pitchFamily="34" charset="0"/>
                <a:ea typeface="Calibri" panose="020F0502020204030204" pitchFamily="34" charset="0"/>
                <a:cs typeface="Arial" panose="020B0604020202020204" pitchFamily="34" charset="0"/>
              </a:rPr>
              <a:t>*جواز إضافة فرق التيسير الإقليمية شرائح مع صور تشكل أمثلة عن أنواع الأزمات المختلفة.</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D5543BE6-FEC3-D56C-3DE4-717C2DF76D36}"/>
              </a:ext>
            </a:extLst>
          </p:cNvPr>
          <p:cNvSpPr>
            <a:spLocks noGrp="1"/>
          </p:cNvSpPr>
          <p:nvPr>
            <p:ph type="dt" sz="half" idx="10"/>
          </p:nvPr>
        </p:nvSpPr>
        <p:spPr/>
        <p:txBody>
          <a:bodyPr/>
          <a:lstStyle/>
          <a:p>
            <a:fld id="{6CC9FA5A-9A74-6041-AEA9-DC6C3BA917E3}" type="datetime1">
              <a:rPr lang="en-US" smtClean="0"/>
              <a:t>1/23/24</a:t>
            </a:fld>
            <a:endParaRPr lang="en-GB" dirty="0"/>
          </a:p>
        </p:txBody>
      </p:sp>
      <p:sp>
        <p:nvSpPr>
          <p:cNvPr id="5" name="Footer Placeholder 4">
            <a:extLst>
              <a:ext uri="{FF2B5EF4-FFF2-40B4-BE49-F238E27FC236}">
                <a16:creationId xmlns:a16="http://schemas.microsoft.com/office/drawing/2014/main" id="{2096FD59-AD96-7D34-8055-D05BA6BA0971}"/>
              </a:ext>
            </a:extLst>
          </p:cNvPr>
          <p:cNvSpPr>
            <a:spLocks noGrp="1"/>
          </p:cNvSpPr>
          <p:nvPr>
            <p:ph type="ftr" sz="quarter" idx="11"/>
          </p:nvPr>
        </p:nvSpPr>
        <p:spPr/>
        <p:txBody>
          <a:bodyPr/>
          <a:lstStyle/>
          <a:p>
            <a:r>
              <a:rPr lang="en-GB" dirty="0"/>
              <a:t>DRG Working Group 6</a:t>
            </a:r>
          </a:p>
        </p:txBody>
      </p:sp>
      <p:sp>
        <p:nvSpPr>
          <p:cNvPr id="6" name="Slide Number Placeholder 5">
            <a:extLst>
              <a:ext uri="{FF2B5EF4-FFF2-40B4-BE49-F238E27FC236}">
                <a16:creationId xmlns:a16="http://schemas.microsoft.com/office/drawing/2014/main" id="{233888AF-7059-FE37-A8F3-39D6E4817B61}"/>
              </a:ext>
            </a:extLst>
          </p:cNvPr>
          <p:cNvSpPr>
            <a:spLocks noGrp="1"/>
          </p:cNvSpPr>
          <p:nvPr>
            <p:ph type="sldNum" sz="quarter" idx="12"/>
          </p:nvPr>
        </p:nvSpPr>
        <p:spPr/>
        <p:txBody>
          <a:bodyPr/>
          <a:lstStyle/>
          <a:p>
            <a:r>
              <a:rPr lang="en-GB" dirty="0"/>
              <a:t>Slide </a:t>
            </a:r>
            <a:fld id="{566D8EC2-00B7-4DEC-8348-941BB5C1523A}" type="slidenum">
              <a:rPr lang="en-GB" smtClean="0"/>
              <a:t>6</a:t>
            </a:fld>
            <a:endParaRPr lang="en-GB" dirty="0"/>
          </a:p>
        </p:txBody>
      </p:sp>
      <p:pic>
        <p:nvPicPr>
          <p:cNvPr id="7" name="Picture 6">
            <a:extLst>
              <a:ext uri="{FF2B5EF4-FFF2-40B4-BE49-F238E27FC236}">
                <a16:creationId xmlns:a16="http://schemas.microsoft.com/office/drawing/2014/main" id="{58C6F012-AF73-7841-80A4-C87BBDF527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3438781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5E604-4670-4362-A130-CDF0B1319A36}"/>
              </a:ext>
            </a:extLst>
          </p:cNvPr>
          <p:cNvSpPr>
            <a:spLocks noGrp="1"/>
          </p:cNvSpPr>
          <p:nvPr>
            <p:ph type="title"/>
          </p:nvPr>
        </p:nvSpPr>
        <p:spPr>
          <a:xfrm>
            <a:off x="361323" y="344352"/>
            <a:ext cx="7354554" cy="1325563"/>
          </a:xfrm>
        </p:spPr>
        <p:txBody>
          <a:bodyPr>
            <a:normAutofit/>
          </a:bodyPr>
          <a:lstStyle/>
          <a:p>
            <a:pPr marL="0" marR="0" algn="r">
              <a:lnSpc>
                <a:spcPct val="115000"/>
              </a:lnSpc>
              <a:spcBef>
                <a:spcPts val="0"/>
              </a:spcBef>
              <a:spcAft>
                <a:spcPts val="1000"/>
              </a:spcAft>
            </a:pPr>
            <a:r>
              <a:rPr lang="ar-LB" sz="4000" b="1" dirty="0">
                <a:effectLst/>
                <a:latin typeface="Calibri" panose="020F0502020204030204" pitchFamily="34" charset="0"/>
                <a:ea typeface="Calibri" panose="020F0502020204030204" pitchFamily="34" charset="0"/>
                <a:cs typeface="Arial" panose="020B0604020202020204" pitchFamily="34" charset="0"/>
              </a:rPr>
              <a:t>فئات الأخطار</a:t>
            </a:r>
            <a:endParaRPr lang="en-US" sz="40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BEF39FBC-E0F9-6BB2-93EA-4A07393C7563}"/>
              </a:ext>
            </a:extLst>
          </p:cNvPr>
          <p:cNvSpPr txBox="1"/>
          <p:nvPr/>
        </p:nvSpPr>
        <p:spPr>
          <a:xfrm>
            <a:off x="361323" y="1822315"/>
            <a:ext cx="10291437" cy="3294620"/>
          </a:xfrm>
          <a:prstGeom prst="rect">
            <a:avLst/>
          </a:prstGeom>
          <a:noFill/>
        </p:spPr>
        <p:txBody>
          <a:bodyPr wrap="square">
            <a:spAutoFit/>
          </a:bodyPr>
          <a:lstStyle/>
          <a:p>
            <a:pPr marL="0" marR="0" algn="r">
              <a:lnSpc>
                <a:spcPct val="115000"/>
              </a:lnSpc>
              <a:spcBef>
                <a:spcPts val="0"/>
              </a:spcBef>
              <a:spcAft>
                <a:spcPts val="1000"/>
              </a:spcAft>
            </a:pPr>
            <a:r>
              <a:rPr lang="ar-LB" sz="2400" dirty="0">
                <a:effectLst/>
                <a:latin typeface="Calibri" panose="020F0502020204030204" pitchFamily="34" charset="0"/>
                <a:ea typeface="Calibri" panose="020F0502020204030204" pitchFamily="34" charset="0"/>
                <a:cs typeface="Arial" panose="020B0604020202020204" pitchFamily="34" charset="0"/>
              </a:rPr>
              <a:t>*الأخطار الموسمية كالفيضانات والأعاصير وحالات القحط والجفاف التي تفرض مخاطر في أوقات منتظمة ومتوقعة من السنة</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2400" dirty="0">
                <a:effectLst/>
                <a:latin typeface="Calibri" panose="020F0502020204030204" pitchFamily="34" charset="0"/>
                <a:ea typeface="Calibri" panose="020F0502020204030204" pitchFamily="34" charset="0"/>
                <a:cs typeface="Arial" panose="020B0604020202020204" pitchFamily="34" charset="0"/>
              </a:rPr>
              <a:t>*الأخطار المتطورة كالنزاعات المسلحة، وانتهاكات حقوق الإنسان الخطِرة والمخاطر الاقتصادية والجوائح أو الأوبئة. أما المخاطر التي تفرضها هذه الأخطار، فتتغير على نحو غير ثابت مع مرور الوقت.</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1000"/>
              </a:spcAft>
            </a:pPr>
            <a:r>
              <a:rPr lang="ar-LB" sz="2400" dirty="0">
                <a:effectLst/>
                <a:latin typeface="Calibri" panose="020F0502020204030204" pitchFamily="34" charset="0"/>
                <a:ea typeface="Calibri" panose="020F0502020204030204" pitchFamily="34" charset="0"/>
                <a:cs typeface="Arial" panose="020B0604020202020204" pitchFamily="34" charset="0"/>
              </a:rPr>
              <a:t>*الأخطار الثابتة كالزلازل والبراكين وموجات التسونامي تفرض المستوى نفسه من المخاطر طوال الوقت. المخاطر الثابتة فريدة لأن وقت حدوثها يتعذر التنبؤ به.</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D5470B71-BDC5-41DF-A536-5407FF98434D}"/>
              </a:ext>
              <a:ext uri="{C183D7F6-B498-43B3-948B-1728B52AA6E4}">
                <adec:decorative xmlns:adec="http://schemas.microsoft.com/office/drawing/2017/decorative" val="1"/>
              </a:ext>
            </a:extLst>
          </p:cNvPr>
          <p:cNvSpPr>
            <a:spLocks noGrp="1"/>
          </p:cNvSpPr>
          <p:nvPr>
            <p:ph type="dt" sz="half" idx="10"/>
          </p:nvPr>
        </p:nvSpPr>
        <p:spPr/>
        <p:txBody>
          <a:bodyPr/>
          <a:lstStyle/>
          <a:p>
            <a:fld id="{F8870BDD-1078-3042-BFF8-A77E08F8C860}" type="datetime1">
              <a:rPr lang="en-US" smtClean="0"/>
              <a:t>1/23/24</a:t>
            </a:fld>
            <a:endParaRPr lang="en-GB" dirty="0"/>
          </a:p>
        </p:txBody>
      </p:sp>
      <p:sp>
        <p:nvSpPr>
          <p:cNvPr id="5" name="Footer Placeholder 4">
            <a:extLst>
              <a:ext uri="{FF2B5EF4-FFF2-40B4-BE49-F238E27FC236}">
                <a16:creationId xmlns:a16="http://schemas.microsoft.com/office/drawing/2014/main" id="{D4F51E1A-0218-4A65-8C87-0DCF2BC5FB15}"/>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dirty="0"/>
              <a:t>DRG Working Group 6</a:t>
            </a:r>
          </a:p>
        </p:txBody>
      </p:sp>
      <p:sp>
        <p:nvSpPr>
          <p:cNvPr id="6" name="Slide Number Placeholder 5">
            <a:extLst>
              <a:ext uri="{FF2B5EF4-FFF2-40B4-BE49-F238E27FC236}">
                <a16:creationId xmlns:a16="http://schemas.microsoft.com/office/drawing/2014/main" id="{620ECD9D-E8D8-4EF7-A74E-B430CEDFEBD1}"/>
              </a:ext>
            </a:extLst>
          </p:cNvPr>
          <p:cNvSpPr>
            <a:spLocks noGrp="1"/>
          </p:cNvSpPr>
          <p:nvPr>
            <p:ph type="sldNum" sz="quarter" idx="12"/>
          </p:nvPr>
        </p:nvSpPr>
        <p:spPr>
          <a:xfrm>
            <a:off x="8610600" y="6356350"/>
            <a:ext cx="2743200" cy="365125"/>
          </a:xfrm>
        </p:spPr>
        <p:txBody>
          <a:bodyPr/>
          <a:lstStyle/>
          <a:p>
            <a:r>
              <a:rPr lang="en-GB" dirty="0"/>
              <a:t>Slide 7 </a:t>
            </a:r>
          </a:p>
        </p:txBody>
      </p:sp>
      <p:pic>
        <p:nvPicPr>
          <p:cNvPr id="7" name="Picture 6">
            <a:extLst>
              <a:ext uri="{FF2B5EF4-FFF2-40B4-BE49-F238E27FC236}">
                <a16:creationId xmlns:a16="http://schemas.microsoft.com/office/drawing/2014/main" id="{3E24613F-B75B-B747-9E56-60494A6DB6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951258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0B0A10-6C9B-487D-8C1F-5B1E7E39E774}"/>
              </a:ext>
            </a:extLst>
          </p:cNvPr>
          <p:cNvSpPr>
            <a:spLocks noGrp="1"/>
          </p:cNvSpPr>
          <p:nvPr>
            <p:ph type="title"/>
          </p:nvPr>
        </p:nvSpPr>
        <p:spPr>
          <a:xfrm>
            <a:off x="9097108" y="2485292"/>
            <a:ext cx="2543907" cy="1644254"/>
          </a:xfrm>
        </p:spPr>
        <p:txBody>
          <a:bodyPr anchor="b">
            <a:normAutofit/>
          </a:bodyPr>
          <a:lstStyle/>
          <a:p>
            <a:pPr marL="0" marR="0" algn="r">
              <a:lnSpc>
                <a:spcPct val="115000"/>
              </a:lnSpc>
              <a:spcBef>
                <a:spcPts val="0"/>
              </a:spcBef>
              <a:spcAft>
                <a:spcPts val="1000"/>
              </a:spcAft>
            </a:pPr>
            <a:r>
              <a:rPr lang="ar-LB"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آثار الأزمات الإنسانية</a:t>
            </a:r>
            <a:endParaRPr lang="en-US"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6" name="Content Placeholder 3">
            <a:extLst>
              <a:ext uri="{FF2B5EF4-FFF2-40B4-BE49-F238E27FC236}">
                <a16:creationId xmlns:a16="http://schemas.microsoft.com/office/drawing/2014/main" id="{BDD0648F-7F33-44D9-2EBB-D8483E878E75}"/>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728031864"/>
              </p:ext>
            </p:extLst>
          </p:nvPr>
        </p:nvGraphicFramePr>
        <p:xfrm>
          <a:off x="410308" y="879231"/>
          <a:ext cx="8200292" cy="5557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Date Placeholder 3">
            <a:extLst>
              <a:ext uri="{FF2B5EF4-FFF2-40B4-BE49-F238E27FC236}">
                <a16:creationId xmlns:a16="http://schemas.microsoft.com/office/drawing/2014/main" id="{66919985-2366-F545-E96C-8E1F4D3C45C7}"/>
              </a:ext>
            </a:extLst>
          </p:cNvPr>
          <p:cNvSpPr>
            <a:spLocks noGrp="1"/>
          </p:cNvSpPr>
          <p:nvPr>
            <p:ph type="dt" sz="half" idx="10"/>
          </p:nvPr>
        </p:nvSpPr>
        <p:spPr>
          <a:xfrm>
            <a:off x="838200" y="6356350"/>
            <a:ext cx="2743200" cy="365125"/>
          </a:xfrm>
        </p:spPr>
        <p:txBody>
          <a:bodyPr/>
          <a:lstStyle/>
          <a:p>
            <a:fld id="{1AF1697C-DBF2-2649-B9D9-9E6BBEE1B29C}" type="datetime1">
              <a:rPr lang="en-US" smtClean="0"/>
              <a:t>1/23/24</a:t>
            </a:fld>
            <a:endParaRPr lang="en-GB" dirty="0"/>
          </a:p>
        </p:txBody>
      </p:sp>
      <p:sp>
        <p:nvSpPr>
          <p:cNvPr id="4" name="Footer Placeholder 4">
            <a:extLst>
              <a:ext uri="{FF2B5EF4-FFF2-40B4-BE49-F238E27FC236}">
                <a16:creationId xmlns:a16="http://schemas.microsoft.com/office/drawing/2014/main" id="{D8AB9649-0288-5A5C-FCD5-2EE815F107BA}"/>
              </a:ext>
            </a:extLst>
          </p:cNvPr>
          <p:cNvSpPr>
            <a:spLocks noGrp="1"/>
          </p:cNvSpPr>
          <p:nvPr>
            <p:ph type="ftr" sz="quarter" idx="11"/>
          </p:nvPr>
        </p:nvSpPr>
        <p:spPr>
          <a:xfrm>
            <a:off x="4038600" y="6356350"/>
            <a:ext cx="4114800" cy="365125"/>
          </a:xfrm>
        </p:spPr>
        <p:txBody>
          <a:bodyPr/>
          <a:lstStyle/>
          <a:p>
            <a:r>
              <a:rPr lang="en-GB" dirty="0"/>
              <a:t>DRG Working Group 6</a:t>
            </a:r>
          </a:p>
        </p:txBody>
      </p:sp>
      <p:sp>
        <p:nvSpPr>
          <p:cNvPr id="5" name="Slide Number Placeholder 5">
            <a:extLst>
              <a:ext uri="{FF2B5EF4-FFF2-40B4-BE49-F238E27FC236}">
                <a16:creationId xmlns:a16="http://schemas.microsoft.com/office/drawing/2014/main" id="{9D3ED328-7D8D-C722-CAF5-FCA5B3010D58}"/>
              </a:ext>
            </a:extLst>
          </p:cNvPr>
          <p:cNvSpPr>
            <a:spLocks noGrp="1"/>
          </p:cNvSpPr>
          <p:nvPr>
            <p:ph type="sldNum" sz="quarter" idx="12"/>
          </p:nvPr>
        </p:nvSpPr>
        <p:spPr>
          <a:xfrm>
            <a:off x="8610600" y="6356350"/>
            <a:ext cx="2743200" cy="365125"/>
          </a:xfrm>
        </p:spPr>
        <p:txBody>
          <a:bodyPr/>
          <a:lstStyle/>
          <a:p>
            <a:r>
              <a:rPr lang="en-GB" dirty="0"/>
              <a:t>Slide </a:t>
            </a:r>
            <a:fld id="{566D8EC2-00B7-4DEC-8348-941BB5C1523A}" type="slidenum">
              <a:rPr lang="en-GB" smtClean="0"/>
              <a:t>8</a:t>
            </a:fld>
            <a:endParaRPr lang="en-GB" dirty="0"/>
          </a:p>
        </p:txBody>
      </p:sp>
    </p:spTree>
    <p:extLst>
      <p:ext uri="{BB962C8B-B14F-4D97-AF65-F5344CB8AC3E}">
        <p14:creationId xmlns:p14="http://schemas.microsoft.com/office/powerpoint/2010/main" val="3112975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0B0A10-6C9B-487D-8C1F-5B1E7E39E774}"/>
              </a:ext>
            </a:extLst>
          </p:cNvPr>
          <p:cNvSpPr>
            <a:spLocks noGrp="1"/>
          </p:cNvSpPr>
          <p:nvPr>
            <p:ph type="title"/>
          </p:nvPr>
        </p:nvSpPr>
        <p:spPr>
          <a:xfrm>
            <a:off x="9907928" y="1886673"/>
            <a:ext cx="1817225" cy="2242874"/>
          </a:xfrm>
        </p:spPr>
        <p:txBody>
          <a:bodyPr anchor="b">
            <a:noAutofit/>
          </a:bodyPr>
          <a:lstStyle/>
          <a:p>
            <a:pPr algn="r"/>
            <a:r>
              <a:rPr lang="ar-LB" sz="32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الآثار المتواصلة للأزمات الإنسانية</a:t>
            </a:r>
            <a:br>
              <a:rPr lang="en-US" sz="32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br>
            <a:endParaRPr lang="en-US" sz="3600" b="1" dirty="0">
              <a:solidFill>
                <a:srgbClr val="7030A0"/>
              </a:solidFill>
              <a:latin typeface="+mn-lt"/>
            </a:endParaRPr>
          </a:p>
        </p:txBody>
      </p:sp>
      <p:graphicFrame>
        <p:nvGraphicFramePr>
          <p:cNvPr id="6" name="Content Placeholder 3">
            <a:extLst>
              <a:ext uri="{FF2B5EF4-FFF2-40B4-BE49-F238E27FC236}">
                <a16:creationId xmlns:a16="http://schemas.microsoft.com/office/drawing/2014/main" id="{BDD0648F-7F33-44D9-2EBB-D8483E878E75}"/>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299094220"/>
              </p:ext>
            </p:extLst>
          </p:nvPr>
        </p:nvGraphicFramePr>
        <p:xfrm>
          <a:off x="347241" y="509287"/>
          <a:ext cx="9444941" cy="56021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Date Placeholder 3">
            <a:extLst>
              <a:ext uri="{FF2B5EF4-FFF2-40B4-BE49-F238E27FC236}">
                <a16:creationId xmlns:a16="http://schemas.microsoft.com/office/drawing/2014/main" id="{66919985-2366-F545-E96C-8E1F4D3C45C7}"/>
              </a:ext>
            </a:extLst>
          </p:cNvPr>
          <p:cNvSpPr>
            <a:spLocks noGrp="1"/>
          </p:cNvSpPr>
          <p:nvPr>
            <p:ph type="dt" sz="half" idx="10"/>
          </p:nvPr>
        </p:nvSpPr>
        <p:spPr>
          <a:xfrm>
            <a:off x="838200" y="6356350"/>
            <a:ext cx="2743200" cy="365125"/>
          </a:xfrm>
        </p:spPr>
        <p:txBody>
          <a:bodyPr/>
          <a:lstStyle/>
          <a:p>
            <a:fld id="{1AF1697C-DBF2-2649-B9D9-9E6BBEE1B29C}" type="datetime1">
              <a:rPr lang="en-US" smtClean="0"/>
              <a:t>1/23/24</a:t>
            </a:fld>
            <a:endParaRPr lang="en-GB" dirty="0"/>
          </a:p>
        </p:txBody>
      </p:sp>
      <p:sp>
        <p:nvSpPr>
          <p:cNvPr id="4" name="Footer Placeholder 4">
            <a:extLst>
              <a:ext uri="{FF2B5EF4-FFF2-40B4-BE49-F238E27FC236}">
                <a16:creationId xmlns:a16="http://schemas.microsoft.com/office/drawing/2014/main" id="{D8AB9649-0288-5A5C-FCD5-2EE815F107BA}"/>
              </a:ext>
            </a:extLst>
          </p:cNvPr>
          <p:cNvSpPr>
            <a:spLocks noGrp="1"/>
          </p:cNvSpPr>
          <p:nvPr>
            <p:ph type="ftr" sz="quarter" idx="11"/>
          </p:nvPr>
        </p:nvSpPr>
        <p:spPr>
          <a:xfrm>
            <a:off x="4038600" y="6356350"/>
            <a:ext cx="4114800" cy="365125"/>
          </a:xfrm>
        </p:spPr>
        <p:txBody>
          <a:bodyPr/>
          <a:lstStyle/>
          <a:p>
            <a:r>
              <a:rPr lang="en-GB" dirty="0"/>
              <a:t>DRG Working Group 6</a:t>
            </a:r>
          </a:p>
        </p:txBody>
      </p:sp>
      <p:sp>
        <p:nvSpPr>
          <p:cNvPr id="5" name="Slide Number Placeholder 5">
            <a:extLst>
              <a:ext uri="{FF2B5EF4-FFF2-40B4-BE49-F238E27FC236}">
                <a16:creationId xmlns:a16="http://schemas.microsoft.com/office/drawing/2014/main" id="{9D3ED328-7D8D-C722-CAF5-FCA5B3010D58}"/>
              </a:ext>
            </a:extLst>
          </p:cNvPr>
          <p:cNvSpPr>
            <a:spLocks noGrp="1"/>
          </p:cNvSpPr>
          <p:nvPr>
            <p:ph type="sldNum" sz="quarter" idx="12"/>
          </p:nvPr>
        </p:nvSpPr>
        <p:spPr>
          <a:xfrm>
            <a:off x="8610600" y="6356350"/>
            <a:ext cx="2743200" cy="365125"/>
          </a:xfrm>
        </p:spPr>
        <p:txBody>
          <a:bodyPr/>
          <a:lstStyle/>
          <a:p>
            <a:r>
              <a:rPr lang="en-GB" dirty="0"/>
              <a:t>Slide </a:t>
            </a:r>
            <a:fld id="{566D8EC2-00B7-4DEC-8348-941BB5C1523A}" type="slidenum">
              <a:rPr lang="en-GB" smtClean="0"/>
              <a:t>9</a:t>
            </a:fld>
            <a:endParaRPr lang="en-GB" dirty="0"/>
          </a:p>
        </p:txBody>
      </p:sp>
      <p:pic>
        <p:nvPicPr>
          <p:cNvPr id="7" name="Picture 6">
            <a:extLst>
              <a:ext uri="{FF2B5EF4-FFF2-40B4-BE49-F238E27FC236}">
                <a16:creationId xmlns:a16="http://schemas.microsoft.com/office/drawing/2014/main" id="{EF2F8996-11C3-894A-A9CA-1E38B967C9A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298898737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RG combined awareness raising materals for OPDs" id="{D7E58BE0-5027-4DE6-BE47-2FFC265A4789}" vid="{23C1053B-BFA0-4549-89AA-EDCC9C0DE5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DRG combined awareness raising materals for OPDs_with EDF preview video links- not to be shared before launch</Template>
  <TotalTime>0</TotalTime>
  <Words>9972</Words>
  <Application>Microsoft Macintosh PowerPoint</Application>
  <PresentationFormat>Widescreen</PresentationFormat>
  <Paragraphs>767</Paragraphs>
  <Slides>56</Slides>
  <Notes>55</Notes>
  <HiddenSlides>5</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56</vt:i4>
      </vt:variant>
    </vt:vector>
  </HeadingPairs>
  <TitlesOfParts>
    <vt:vector size="66" baseType="lpstr">
      <vt:lpstr>Arial</vt:lpstr>
      <vt:lpstr>Calibri</vt:lpstr>
      <vt:lpstr>Calibri Light</vt:lpstr>
      <vt:lpstr>Helvetica</vt:lpstr>
      <vt:lpstr>Roboto</vt:lpstr>
      <vt:lpstr>Roboto Slab</vt:lpstr>
      <vt:lpstr>Symbol</vt:lpstr>
      <vt:lpstr>Times New Roman</vt:lpstr>
      <vt:lpstr>Wingdings</vt:lpstr>
      <vt:lpstr>1_Office Theme</vt:lpstr>
      <vt:lpstr>PowerPoint Presentation</vt:lpstr>
      <vt:lpstr>الجلسة الأولى: التعريف بالعمل الإنساني التاريخ:  ..... المنسقون:  ..... زملاء مجموعة الإعاقة المرجعية وجمعيات/منظمات الأشخاص ذوي الإعاقة والتحالف الدولي للإعاقة الأعضاء الإنسانيون في مجموعة الإعاقة المرجعية وكالة ....</vt:lpstr>
      <vt:lpstr>الجلسة الأولى: الأهداف</vt:lpstr>
      <vt:lpstr>الجلسة الأولى التعريف بالعمل الإنساني </vt:lpstr>
      <vt:lpstr>PowerPoint Presentation</vt:lpstr>
      <vt:lpstr>موجز إرشادي/توجيهي للمنسقين (1)</vt:lpstr>
      <vt:lpstr>فئات الأخطار</vt:lpstr>
      <vt:lpstr>آثار الأزمات الإنسانية</vt:lpstr>
      <vt:lpstr>الآثار المتواصلة للأزمات الإنسانية </vt:lpstr>
      <vt:lpstr>عمل المجموعات—1</vt:lpstr>
      <vt:lpstr>العوائق والحواجز التي تواجه الأشخاص ذوي الإعاقة (1)</vt:lpstr>
      <vt:lpstr>استمرار الحواجز والعوائق التي تواجه الأشخاص ذوي الإعاقة (2)</vt:lpstr>
      <vt:lpstr>استمرار الحواجز والعوائق التي تواجه الأشخاص ذوي الإعاقة (3)</vt:lpstr>
      <vt:lpstr> الأدوات القانونية الأساسية / الأطر السياسية </vt:lpstr>
      <vt:lpstr>1-  قانون حقوق الإنسان الدولي </vt:lpstr>
      <vt:lpstr>  2. القانون الإنساني الدولي </vt:lpstr>
      <vt:lpstr> 3 - قانون اللجوء الدولي </vt:lpstr>
      <vt:lpstr>4. إطار سِنْداي للتقليل من خطر الكوارث 2015-2030</vt:lpstr>
      <vt:lpstr>5 - المعاهدات الإقليمية والتشريعات المحلية </vt:lpstr>
      <vt:lpstr>بإيجاز</vt:lpstr>
      <vt:lpstr>النزاعات المسلحة (اختياري)</vt:lpstr>
      <vt:lpstr> تقديم إرشادات اللجنة الدائمة العاملة بين الوكالات</vt:lpstr>
      <vt:lpstr>الفصل 3: الواجبات الأربعة الأكثر أهمية</vt:lpstr>
      <vt:lpstr>1 - الأفعال الأساسية للمشاركة ذات المغزى </vt:lpstr>
      <vt:lpstr>2 - الأفعال الأساسية لإزالة الحواجز </vt:lpstr>
      <vt:lpstr>3. الأفعال الأساسية لتمكين الأشخاص ذوي الإعاقة </vt:lpstr>
      <vt:lpstr> 4 - الأفعال الأساسية لتفصيل البيانات بهدف إدماج المراقبة </vt:lpstr>
      <vt:lpstr>عمل المجموعات - 2</vt:lpstr>
      <vt:lpstr>الواجب المنزلي: اكتشاف واقع التعاون الإنساني في بلادك</vt:lpstr>
      <vt:lpstr>المطالعة</vt:lpstr>
      <vt:lpstr>نتناول في الجلسة التالية</vt:lpstr>
      <vt:lpstr>الجلسة 2: فهم نقاط دخول جمعيات/منظمات الأشخاص ذوي الإعاقة في العمل الإنساني التاريخ: ..... المنسقون: ..... زملاء مجموعة الإعاقة المرجعية وجمعيات الأشخاص ذوي الإعاقة ..... الأعضاء الإنسانيون في مجموعة العمل 6</vt:lpstr>
      <vt:lpstr>أهداف الجلسة 2</vt:lpstr>
      <vt:lpstr>الجلسة 2 فهم نقاط دخول جمعيات/منظمات الأشخاص ذوي الإعاقة</vt:lpstr>
      <vt:lpstr>PowerPoint Presentation</vt:lpstr>
      <vt:lpstr>موجز إرشادي للمنسقين (2)</vt:lpstr>
      <vt:lpstr>أهمية دور جمعيات الأشخاص ذوي الإعاقة في العمل الإنساني</vt:lpstr>
      <vt:lpstr>التنسيق الوطني</vt:lpstr>
      <vt:lpstr>منظومة التنسيق الإنساني الدولية </vt:lpstr>
      <vt:lpstr>نقاط تلخيص توجيهية للمنسقين لتقديم عروض منهجية عن المنظومة العنقودية ونموذج تنسيق اللاجئين</vt:lpstr>
      <vt:lpstr>اعرف حقوقك العاملون المحليون/الوطنيون في شراكات للتنسيق الإنساني</vt:lpstr>
      <vt:lpstr>تابع—اعرف حقوقك العاملون المحليون / الوطنيون في شراكات للتنسيق الإنساني</vt:lpstr>
      <vt:lpstr> المنظومة العنقودية </vt:lpstr>
      <vt:lpstr>وظيفة العنقود/المنظومة العنقودية على الصعيد الوطني</vt:lpstr>
      <vt:lpstr>لماذا يجدر بجمعيات الأشخاص ذوي الإعاقة الانخراط في المنظومات العنقودية؟</vt:lpstr>
      <vt:lpstr> كيف تقارب جمعيات/منظمات الأشخاص ذوي الإعاقة المنظومات العنقودية </vt:lpstr>
      <vt:lpstr>بإيجاز</vt:lpstr>
      <vt:lpstr>نموذج تنسيق اللاجئين</vt:lpstr>
      <vt:lpstr>نموذج تنسيق اللاجئين—ماذا ولماذا؟</vt:lpstr>
      <vt:lpstr>خطط الاستجابة للّاجئين</vt:lpstr>
      <vt:lpstr>مقارنة المنظومة العنقودية مع نموذج تنسيق اللاجئين</vt:lpstr>
      <vt:lpstr>دورة البرنامج الإنساني </vt:lpstr>
      <vt:lpstr>دورة البرنامج الإنساني</vt:lpstr>
      <vt:lpstr>الخطوات الأساسية في النظرة الشاملة للاحتياجات الإنسانية وخطة الاستجابة الإنسانية</vt:lpstr>
      <vt:lpstr>عمل المجموعات - 3</vt:lpstr>
      <vt:lpstr>الخطوات التالية</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2022-10-04T07:53:00Z</dcterms:created>
  <dcterms:modified xsi:type="dcterms:W3CDTF">2024-01-22T19:08:19Z</dcterms:modified>
</cp:coreProperties>
</file>