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3.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4.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5.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7" r:id="rId5"/>
  </p:sldMasterIdLst>
  <p:notesMasterIdLst>
    <p:notesMasterId r:id="rId76"/>
  </p:notesMasterIdLst>
  <p:sldIdLst>
    <p:sldId id="283" r:id="rId6"/>
    <p:sldId id="1804" r:id="rId7"/>
    <p:sldId id="1854" r:id="rId8"/>
    <p:sldId id="1956" r:id="rId9"/>
    <p:sldId id="1946" r:id="rId10"/>
    <p:sldId id="1916" r:id="rId11"/>
    <p:sldId id="1869" r:id="rId12"/>
    <p:sldId id="809" r:id="rId13"/>
    <p:sldId id="1949" r:id="rId14"/>
    <p:sldId id="640" r:id="rId15"/>
    <p:sldId id="1942" r:id="rId16"/>
    <p:sldId id="1950" r:id="rId17"/>
    <p:sldId id="1951" r:id="rId18"/>
    <p:sldId id="813" r:id="rId19"/>
    <p:sldId id="1866" r:id="rId20"/>
    <p:sldId id="1877" r:id="rId21"/>
    <p:sldId id="1926" r:id="rId22"/>
    <p:sldId id="1919" r:id="rId23"/>
    <p:sldId id="1935" r:id="rId24"/>
    <p:sldId id="1937" r:id="rId25"/>
    <p:sldId id="1952" r:id="rId26"/>
    <p:sldId id="1953" r:id="rId27"/>
    <p:sldId id="1927" r:id="rId28"/>
    <p:sldId id="1969" r:id="rId29"/>
    <p:sldId id="1970" r:id="rId30"/>
    <p:sldId id="1954" r:id="rId31"/>
    <p:sldId id="1887" r:id="rId32"/>
    <p:sldId id="1931" r:id="rId33"/>
    <p:sldId id="1955" r:id="rId34"/>
    <p:sldId id="1890" r:id="rId35"/>
    <p:sldId id="1891" r:id="rId36"/>
    <p:sldId id="1957" r:id="rId37"/>
    <p:sldId id="1958" r:id="rId38"/>
    <p:sldId id="1922" r:id="rId39"/>
    <p:sldId id="1960" r:id="rId40"/>
    <p:sldId id="1893" r:id="rId41"/>
    <p:sldId id="1829" r:id="rId42"/>
    <p:sldId id="1894" r:id="rId43"/>
    <p:sldId id="1961" r:id="rId44"/>
    <p:sldId id="1967" r:id="rId45"/>
    <p:sldId id="1972" r:id="rId46"/>
    <p:sldId id="1974" r:id="rId47"/>
    <p:sldId id="1971" r:id="rId48"/>
    <p:sldId id="1968" r:id="rId49"/>
    <p:sldId id="1975" r:id="rId50"/>
    <p:sldId id="1896" r:id="rId51"/>
    <p:sldId id="1976" r:id="rId52"/>
    <p:sldId id="1977" r:id="rId53"/>
    <p:sldId id="1899" r:id="rId54"/>
    <p:sldId id="1978" r:id="rId55"/>
    <p:sldId id="1979" r:id="rId56"/>
    <p:sldId id="1963" r:id="rId57"/>
    <p:sldId id="1964" r:id="rId58"/>
    <p:sldId id="1932" r:id="rId59"/>
    <p:sldId id="1933" r:id="rId60"/>
    <p:sldId id="1934" r:id="rId61"/>
    <p:sldId id="1988" r:id="rId62"/>
    <p:sldId id="1907" r:id="rId63"/>
    <p:sldId id="1835" r:id="rId64"/>
    <p:sldId id="1939" r:id="rId65"/>
    <p:sldId id="1965" r:id="rId66"/>
    <p:sldId id="1989" r:id="rId67"/>
    <p:sldId id="1966" r:id="rId68"/>
    <p:sldId id="1981" r:id="rId69"/>
    <p:sldId id="1982" r:id="rId70"/>
    <p:sldId id="1983" r:id="rId71"/>
    <p:sldId id="1984" r:id="rId72"/>
    <p:sldId id="1985" r:id="rId73"/>
    <p:sldId id="1986" r:id="rId74"/>
    <p:sldId id="1987" r:id="rId7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hy Al Ju'beh" initials="KA" lastIdx="9" clrIdx="6">
    <p:extLst>
      <p:ext uri="{19B8F6BF-5375-455C-9EA6-DF929625EA0E}">
        <p15:presenceInfo xmlns:p15="http://schemas.microsoft.com/office/powerpoint/2012/main" userId="Kathy Al Ju'beh" providerId="None"/>
      </p:ext>
    </p:extLst>
  </p:cmAuthor>
  <p:cmAuthor id="1" name="Mariana MARTINEZ" initials="MM" lastIdx="1" clrIdx="0">
    <p:extLst>
      <p:ext uri="{19B8F6BF-5375-455C-9EA6-DF929625EA0E}">
        <p15:presenceInfo xmlns:p15="http://schemas.microsoft.com/office/powerpoint/2012/main" userId="S-1-5-21-4182522199-1786631446-4107362916-17278" providerId="AD"/>
      </p:ext>
    </p:extLst>
  </p:cmAuthor>
  <p:cmAuthor id="2" name="Kirstin Lange" initials="KL" lastIdx="168" clrIdx="1">
    <p:extLst>
      <p:ext uri="{19B8F6BF-5375-455C-9EA6-DF929625EA0E}">
        <p15:presenceInfo xmlns:p15="http://schemas.microsoft.com/office/powerpoint/2012/main" userId="S::klange@unicef.org::d2a5a725-169a-41b6-a23a-1eb853c6aab9" providerId="AD"/>
      </p:ext>
    </p:extLst>
  </p:cmAuthor>
  <p:cmAuthor id="3" name="Rahma Mustafa" initials="RM" lastIdx="3" clrIdx="2">
    <p:extLst>
      <p:ext uri="{19B8F6BF-5375-455C-9EA6-DF929625EA0E}">
        <p15:presenceInfo xmlns:p15="http://schemas.microsoft.com/office/powerpoint/2012/main" userId="a8e9ffe238e9ed53" providerId="Windows Live"/>
      </p:ext>
    </p:extLst>
  </p:cmAuthor>
  <p:cmAuthor id="4" name="Christian Modino Hok" initials="CMH" lastIdx="14" clrIdx="3">
    <p:extLst>
      <p:ext uri="{19B8F6BF-5375-455C-9EA6-DF929625EA0E}">
        <p15:presenceInfo xmlns:p15="http://schemas.microsoft.com/office/powerpoint/2012/main" userId="S::Christian.Modinohok@cbm-global.org::bb16a086-3be8-4d62-a6f8-4d93f3926fd8" providerId="AD"/>
      </p:ext>
    </p:extLst>
  </p:cmAuthor>
  <p:cmAuthor id="5" name="Amba Salelkar" initials="AS" lastIdx="62" clrIdx="4">
    <p:extLst>
      <p:ext uri="{19B8F6BF-5375-455C-9EA6-DF929625EA0E}">
        <p15:presenceInfo xmlns:p15="http://schemas.microsoft.com/office/powerpoint/2012/main" userId="64b9bbccd65c388c" providerId="Windows Live"/>
      </p:ext>
    </p:extLst>
  </p:cmAuthor>
  <p:cmAuthor id="6" name="Priyanka Narahari" initials="PN" lastIdx="22" clrIdx="5">
    <p:extLst>
      <p:ext uri="{19B8F6BF-5375-455C-9EA6-DF929625EA0E}">
        <p15:presenceInfo xmlns:p15="http://schemas.microsoft.com/office/powerpoint/2012/main" userId="S::pnarahari@unicef.org::c32b447f-77d7-457a-ab96-4326410a82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FF"/>
    <a:srgbClr val="BB53BD"/>
    <a:srgbClr val="D046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70306" autoAdjust="0"/>
  </p:normalViewPr>
  <p:slideViewPr>
    <p:cSldViewPr snapToGrid="0">
      <p:cViewPr>
        <p:scale>
          <a:sx n="122" d="100"/>
          <a:sy n="122" d="100"/>
        </p:scale>
        <p:origin x="848" y="144"/>
      </p:cViewPr>
      <p:guideLst/>
    </p:cSldViewPr>
  </p:slideViewPr>
  <p:outlineViewPr>
    <p:cViewPr>
      <p:scale>
        <a:sx n="33" d="100"/>
        <a:sy n="33" d="100"/>
      </p:scale>
      <p:origin x="0" y="-25040"/>
    </p:cViewPr>
  </p:outlineViewPr>
  <p:notesTextViewPr>
    <p:cViewPr>
      <p:scale>
        <a:sx n="1" d="1"/>
        <a:sy n="1" d="1"/>
      </p:scale>
      <p:origin x="0" y="0"/>
    </p:cViewPr>
  </p:notesTextViewPr>
  <p:notesViewPr>
    <p:cSldViewPr snapToGrid="0">
      <p:cViewPr varScale="1">
        <p:scale>
          <a:sx n="91" d="100"/>
          <a:sy n="91" d="100"/>
        </p:scale>
        <p:origin x="4408"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9-19T09:58:19.541" idx="164">
    <p:pos x="10" y="10"/>
    <p:text>I just corrected minor typos here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9-19T09:59:45.649" idx="165">
    <p:pos x="5642" y="963"/>
    <p:text>Just corrected a few minor typos here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2-09-19T11:12:58.803" idx="166">
    <p:pos x="2162" y="3054"/>
    <p:text>Made a small edit here to the last point</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2-09-19T11:14:33.131" idx="167">
    <p:pos x="4768" y="264"/>
    <p:text>I just slightly changed the question- is this OK?</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2-09-19T11:21:04.848" idx="168">
    <p:pos x="5328" y="1400"/>
    <p:text>I just made a small edit to a</p:text>
    <p:extLst>
      <p:ext uri="{C676402C-5697-4E1C-873F-D02D1690AC5C}">
        <p15:threadingInfo xmlns:p15="http://schemas.microsoft.com/office/powerpoint/2012/main" timeZoneBias="-12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C1B13-BD56-4196-9513-10C3396AE2C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D624B82-715A-4628-88C9-B823B353CD59}">
      <dgm:prSet custT="1"/>
      <dgm:spPr/>
      <dgm:t>
        <a:bodyPr/>
        <a:lstStyle/>
        <a:p>
          <a:r>
            <a:rPr lang="en-GB" sz="2400" b="0" dirty="0"/>
            <a:t>Create a safe space for open dialogue</a:t>
          </a:r>
          <a:endParaRPr lang="en-US" sz="2400" b="0" dirty="0"/>
        </a:p>
      </dgm:t>
    </dgm:pt>
    <dgm:pt modelId="{7B282C0D-6F56-4FDA-8A7B-1AA33F54CB10}" type="parTrans" cxnId="{F92519CD-6485-4B0B-BDC4-E5361B04425F}">
      <dgm:prSet/>
      <dgm:spPr/>
      <dgm:t>
        <a:bodyPr/>
        <a:lstStyle/>
        <a:p>
          <a:endParaRPr lang="en-US"/>
        </a:p>
      </dgm:t>
    </dgm:pt>
    <dgm:pt modelId="{2E19D6D0-A5C6-4659-B7FB-CF5628F141D3}" type="sibTrans" cxnId="{F92519CD-6485-4B0B-BDC4-E5361B04425F}">
      <dgm:prSet/>
      <dgm:spPr/>
      <dgm:t>
        <a:bodyPr/>
        <a:lstStyle/>
        <a:p>
          <a:pPr>
            <a:lnSpc>
              <a:spcPct val="100000"/>
            </a:lnSpc>
          </a:pPr>
          <a:endParaRPr lang="en-US"/>
        </a:p>
      </dgm:t>
    </dgm:pt>
    <dgm:pt modelId="{0006CB28-1463-4923-B70D-D3E678801C20}">
      <dgm:prSet custT="1"/>
      <dgm:spPr/>
      <dgm:t>
        <a:bodyPr/>
        <a:lstStyle/>
        <a:p>
          <a:pPr>
            <a:lnSpc>
              <a:spcPct val="100000"/>
            </a:lnSpc>
          </a:pPr>
          <a:r>
            <a:rPr lang="en-GB" sz="2400" b="0" dirty="0"/>
            <a:t>An interactive introduction to humanitarian action: an opportunity to share reflections and ask questions</a:t>
          </a:r>
          <a:endParaRPr lang="en-US" sz="2400" b="0" dirty="0"/>
        </a:p>
      </dgm:t>
    </dgm:pt>
    <dgm:pt modelId="{F010B3A2-004D-46FE-91CD-EFB573EB3254}" type="parTrans" cxnId="{71E91C07-3868-4D57-A970-0BCE28C3645A}">
      <dgm:prSet/>
      <dgm:spPr/>
      <dgm:t>
        <a:bodyPr/>
        <a:lstStyle/>
        <a:p>
          <a:endParaRPr lang="en-US"/>
        </a:p>
      </dgm:t>
    </dgm:pt>
    <dgm:pt modelId="{4B0FD575-827A-46FE-97D5-B4AF78389AD5}" type="sibTrans" cxnId="{71E91C07-3868-4D57-A970-0BCE28C3645A}">
      <dgm:prSet/>
      <dgm:spPr/>
      <dgm:t>
        <a:bodyPr/>
        <a:lstStyle/>
        <a:p>
          <a:pPr>
            <a:lnSpc>
              <a:spcPct val="100000"/>
            </a:lnSpc>
          </a:pPr>
          <a:endParaRPr lang="en-US"/>
        </a:p>
      </dgm:t>
    </dgm:pt>
    <dgm:pt modelId="{8B33E2D7-E6F5-42C3-BCFD-EEDFD05D2BE0}">
      <dgm:prSet custT="1"/>
      <dgm:spPr/>
      <dgm:t>
        <a:bodyPr/>
        <a:lstStyle/>
        <a:p>
          <a:r>
            <a:rPr lang="en-GB" sz="2400" b="0" dirty="0"/>
            <a:t>Create an understanding of different types of crises, and what are the barriers people with disabilities face </a:t>
          </a:r>
          <a:endParaRPr lang="en-US" sz="2400" b="0" dirty="0"/>
        </a:p>
      </dgm:t>
    </dgm:pt>
    <dgm:pt modelId="{D2FA2F87-445D-4635-8603-66B2F8D0F3B8}" type="parTrans" cxnId="{24C7110C-BA64-4F3D-8C0F-1FB587DD9F09}">
      <dgm:prSet/>
      <dgm:spPr/>
      <dgm:t>
        <a:bodyPr/>
        <a:lstStyle/>
        <a:p>
          <a:endParaRPr lang="en-US"/>
        </a:p>
      </dgm:t>
    </dgm:pt>
    <dgm:pt modelId="{AB4083EF-4F9E-418F-868D-9C3D70652010}" type="sibTrans" cxnId="{24C7110C-BA64-4F3D-8C0F-1FB587DD9F09}">
      <dgm:prSet/>
      <dgm:spPr/>
      <dgm:t>
        <a:bodyPr/>
        <a:lstStyle/>
        <a:p>
          <a:pPr>
            <a:lnSpc>
              <a:spcPct val="100000"/>
            </a:lnSpc>
          </a:pPr>
          <a:endParaRPr lang="en-US"/>
        </a:p>
      </dgm:t>
    </dgm:pt>
    <dgm:pt modelId="{861BA1B8-6AB5-4D76-B868-5DB5DAD9F47F}">
      <dgm:prSet custT="1"/>
      <dgm:spPr/>
      <dgm:t>
        <a:bodyPr/>
        <a:lstStyle/>
        <a:p>
          <a:pPr>
            <a:lnSpc>
              <a:spcPct val="100000"/>
            </a:lnSpc>
          </a:pPr>
          <a:r>
            <a:rPr lang="en-GB" sz="2400" dirty="0"/>
            <a:t>Being confident to know about the 4 ‘must do’ actions – as an entry point for OPDs to engage in humanitarian action</a:t>
          </a:r>
          <a:endParaRPr lang="en-US" sz="2400" dirty="0"/>
        </a:p>
      </dgm:t>
    </dgm:pt>
    <dgm:pt modelId="{1E4940BD-57E6-4ED7-A3D1-BA5B8545AFA8}" type="parTrans" cxnId="{B32FDAC6-28BA-4354-998B-7720E6540A44}">
      <dgm:prSet/>
      <dgm:spPr/>
      <dgm:t>
        <a:bodyPr/>
        <a:lstStyle/>
        <a:p>
          <a:endParaRPr lang="en-US"/>
        </a:p>
      </dgm:t>
    </dgm:pt>
    <dgm:pt modelId="{2528BCFF-A6E3-4695-9AE5-316B42689062}" type="sibTrans" cxnId="{B32FDAC6-28BA-4354-998B-7720E6540A44}">
      <dgm:prSet/>
      <dgm:spPr/>
      <dgm:t>
        <a:bodyPr/>
        <a:lstStyle/>
        <a:p>
          <a:endParaRPr lang="en-US"/>
        </a:p>
      </dgm:t>
    </dgm:pt>
    <dgm:pt modelId="{4312E65B-62E0-415C-93F7-4704774C47D3}" type="pres">
      <dgm:prSet presAssocID="{79DC1B13-BD56-4196-9513-10C3396AE2C4}" presName="root" presStyleCnt="0">
        <dgm:presLayoutVars>
          <dgm:dir/>
          <dgm:resizeHandles val="exact"/>
        </dgm:presLayoutVars>
      </dgm:prSet>
      <dgm:spPr/>
    </dgm:pt>
    <dgm:pt modelId="{3EE56A9F-19F8-49F1-9265-2792158C8157}" type="pres">
      <dgm:prSet presAssocID="{79DC1B13-BD56-4196-9513-10C3396AE2C4}" presName="container" presStyleCnt="0">
        <dgm:presLayoutVars>
          <dgm:dir/>
          <dgm:resizeHandles val="exact"/>
        </dgm:presLayoutVars>
      </dgm:prSet>
      <dgm:spPr/>
    </dgm:pt>
    <dgm:pt modelId="{AF555940-46AA-494E-A52D-29F4F8F41297}" type="pres">
      <dgm:prSet presAssocID="{8D624B82-715A-4628-88C9-B823B353CD59}" presName="compNode" presStyleCnt="0"/>
      <dgm:spPr/>
    </dgm:pt>
    <dgm:pt modelId="{120E9FD5-2532-44C0-900B-364D66E18AC2}" type="pres">
      <dgm:prSet presAssocID="{8D624B82-715A-4628-88C9-B823B353CD59}" presName="iconBgRect" presStyleLbl="bgShp" presStyleIdx="0" presStyleCnt="4"/>
      <dgm:spPr/>
      <dgm:extLst>
        <a:ext uri="{E40237B7-FDA0-4F09-8148-C483321AD2D9}">
          <dgm14:cNvPr xmlns:dgm14="http://schemas.microsoft.com/office/drawing/2010/diagram" id="0" name="" descr="Dialogue Ico of 2 speech bubbles"/>
        </a:ext>
      </dgm:extLst>
    </dgm:pt>
    <dgm:pt modelId="{3284BD99-0821-4EBC-BFBF-2FFD1B2FF616}" type="pres">
      <dgm:prSet presAssocID="{8D624B82-715A-4628-88C9-B823B353CD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2 icons of chat box representing safe dialogue"/>
        </a:ext>
      </dgm:extLst>
    </dgm:pt>
    <dgm:pt modelId="{D3BED3C0-D022-41B0-AA57-069432BAF81A}" type="pres">
      <dgm:prSet presAssocID="{8D624B82-715A-4628-88C9-B823B353CD59}" presName="spaceRect" presStyleCnt="0"/>
      <dgm:spPr/>
    </dgm:pt>
    <dgm:pt modelId="{7F67EF82-F88D-4512-930D-91509BD46024}" type="pres">
      <dgm:prSet presAssocID="{8D624B82-715A-4628-88C9-B823B353CD59}" presName="textRect" presStyleLbl="revTx" presStyleIdx="0" presStyleCnt="4">
        <dgm:presLayoutVars>
          <dgm:chMax val="1"/>
          <dgm:chPref val="1"/>
        </dgm:presLayoutVars>
      </dgm:prSet>
      <dgm:spPr/>
    </dgm:pt>
    <dgm:pt modelId="{D04E4FE7-60AB-4F52-AC11-28D6F79C1B97}" type="pres">
      <dgm:prSet presAssocID="{2E19D6D0-A5C6-4659-B7FB-CF5628F141D3}" presName="sibTrans" presStyleLbl="sibTrans2D1" presStyleIdx="0" presStyleCnt="0"/>
      <dgm:spPr/>
    </dgm:pt>
    <dgm:pt modelId="{F096C2B0-0F97-4EEF-A66F-9A01F6D11715}" type="pres">
      <dgm:prSet presAssocID="{0006CB28-1463-4923-B70D-D3E678801C20}" presName="compNode" presStyleCnt="0"/>
      <dgm:spPr/>
    </dgm:pt>
    <dgm:pt modelId="{287139F4-A05F-49E9-8784-1917FDDABC8F}" type="pres">
      <dgm:prSet presAssocID="{0006CB28-1463-4923-B70D-D3E678801C20}" presName="iconBgRect" presStyleLbl="bgShp" presStyleIdx="1" presStyleCnt="4"/>
      <dgm:spPr/>
    </dgm:pt>
    <dgm:pt modelId="{1FEDC574-3827-4292-ACDA-3015034B8BAA}" type="pres">
      <dgm:prSet presAssocID="{0006CB28-1463-4923-B70D-D3E678801C2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 in movement to express sharing and reflection"/>
        </a:ext>
      </dgm:extLst>
    </dgm:pt>
    <dgm:pt modelId="{B59CDB5C-5FE4-47C9-AF8B-9224FA3B2FAC}" type="pres">
      <dgm:prSet presAssocID="{0006CB28-1463-4923-B70D-D3E678801C20}" presName="spaceRect" presStyleCnt="0"/>
      <dgm:spPr/>
    </dgm:pt>
    <dgm:pt modelId="{FA21B6C0-0C70-4F13-B554-51FA1B618C60}" type="pres">
      <dgm:prSet presAssocID="{0006CB28-1463-4923-B70D-D3E678801C20}" presName="textRect" presStyleLbl="revTx" presStyleIdx="1" presStyleCnt="4" custScaleX="128993" custScaleY="148251" custLinFactNeighborX="15151" custLinFactNeighborY="8914">
        <dgm:presLayoutVars>
          <dgm:chMax val="1"/>
          <dgm:chPref val="1"/>
        </dgm:presLayoutVars>
      </dgm:prSet>
      <dgm:spPr/>
    </dgm:pt>
    <dgm:pt modelId="{D8262FEC-1AD9-41A8-A93C-2BB1CE03600E}" type="pres">
      <dgm:prSet presAssocID="{4B0FD575-827A-46FE-97D5-B4AF78389AD5}" presName="sibTrans" presStyleLbl="sibTrans2D1" presStyleIdx="0" presStyleCnt="0"/>
      <dgm:spPr/>
    </dgm:pt>
    <dgm:pt modelId="{70D39AB5-267B-4F0C-8542-56AEC504D885}" type="pres">
      <dgm:prSet presAssocID="{8B33E2D7-E6F5-42C3-BCFD-EEDFD05D2BE0}" presName="compNode" presStyleCnt="0"/>
      <dgm:spPr/>
    </dgm:pt>
    <dgm:pt modelId="{053055D9-03EF-4A9A-9CFE-620C26EF9751}" type="pres">
      <dgm:prSet presAssocID="{8B33E2D7-E6F5-42C3-BCFD-EEDFD05D2BE0}" presName="iconBgRect" presStyleLbl="bgShp" presStyleIdx="2" presStyleCnt="4"/>
      <dgm:spPr/>
    </dgm:pt>
    <dgm:pt modelId="{4B2B5D1F-4691-421E-890A-4589C8068E39}" type="pres">
      <dgm:prSet presAssocID="{8B33E2D7-E6F5-42C3-BCFD-EEDFD05D2B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icon"/>
        </a:ext>
      </dgm:extLst>
    </dgm:pt>
    <dgm:pt modelId="{E3480615-D79E-45FD-8493-E93E8B1F7647}" type="pres">
      <dgm:prSet presAssocID="{8B33E2D7-E6F5-42C3-BCFD-EEDFD05D2BE0}" presName="spaceRect" presStyleCnt="0"/>
      <dgm:spPr/>
    </dgm:pt>
    <dgm:pt modelId="{E1C83A23-B627-4248-8466-70DD57321770}" type="pres">
      <dgm:prSet presAssocID="{8B33E2D7-E6F5-42C3-BCFD-EEDFD05D2BE0}" presName="textRect" presStyleLbl="revTx" presStyleIdx="2" presStyleCnt="4" custScaleX="118163" custLinFactNeighborX="9387">
        <dgm:presLayoutVars>
          <dgm:chMax val="1"/>
          <dgm:chPref val="1"/>
        </dgm:presLayoutVars>
      </dgm:prSet>
      <dgm:spPr/>
    </dgm:pt>
    <dgm:pt modelId="{58EFD84C-9AEA-43D0-94B9-3C34DE9D5E00}" type="pres">
      <dgm:prSet presAssocID="{AB4083EF-4F9E-418F-868D-9C3D70652010}" presName="sibTrans" presStyleLbl="sibTrans2D1" presStyleIdx="0" presStyleCnt="0"/>
      <dgm:spPr/>
    </dgm:pt>
    <dgm:pt modelId="{7C3A2899-8F25-460F-BF65-F514DA297BBE}" type="pres">
      <dgm:prSet presAssocID="{861BA1B8-6AB5-4D76-B868-5DB5DAD9F47F}" presName="compNode" presStyleCnt="0"/>
      <dgm:spPr/>
    </dgm:pt>
    <dgm:pt modelId="{580605D0-D4C9-4DFD-9351-7448837A3757}" type="pres">
      <dgm:prSet presAssocID="{861BA1B8-6AB5-4D76-B868-5DB5DAD9F47F}" presName="iconBgRect" presStyleLbl="bgShp" presStyleIdx="3" presStyleCnt="4"/>
      <dgm:spPr/>
    </dgm:pt>
    <dgm:pt modelId="{A2630F81-3A7B-4AA9-ADC7-E5A6DE6C271D}" type="pres">
      <dgm:prSet presAssocID="{861BA1B8-6AB5-4D76-B868-5DB5DAD9F47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icon, a tick to indicate clarity"/>
        </a:ext>
      </dgm:extLst>
    </dgm:pt>
    <dgm:pt modelId="{69BD8466-39CF-469C-8044-FDFFB23EE2C7}" type="pres">
      <dgm:prSet presAssocID="{861BA1B8-6AB5-4D76-B868-5DB5DAD9F47F}" presName="spaceRect" presStyleCnt="0"/>
      <dgm:spPr/>
    </dgm:pt>
    <dgm:pt modelId="{4987FDE4-D428-472A-9FFB-0401027FBF96}" type="pres">
      <dgm:prSet presAssocID="{861BA1B8-6AB5-4D76-B868-5DB5DAD9F47F}" presName="textRect" presStyleLbl="revTx" presStyleIdx="3" presStyleCnt="4" custScaleX="135721" custLinFactNeighborX="17398" custLinFactNeighborY="1713">
        <dgm:presLayoutVars>
          <dgm:chMax val="1"/>
          <dgm:chPref val="1"/>
        </dgm:presLayoutVars>
      </dgm:prSet>
      <dgm:spPr/>
    </dgm:pt>
  </dgm:ptLst>
  <dgm:cxnLst>
    <dgm:cxn modelId="{D30CA205-BE41-432E-A9CB-318100AFED63}" type="presOf" srcId="{0006CB28-1463-4923-B70D-D3E678801C20}" destId="{FA21B6C0-0C70-4F13-B554-51FA1B618C60}" srcOrd="0" destOrd="0" presId="urn:microsoft.com/office/officeart/2018/2/layout/IconCircleList"/>
    <dgm:cxn modelId="{52B60C07-066D-4CED-A45F-9A91C510A5DE}" type="presOf" srcId="{4B0FD575-827A-46FE-97D5-B4AF78389AD5}" destId="{D8262FEC-1AD9-41A8-A93C-2BB1CE03600E}" srcOrd="0" destOrd="0" presId="urn:microsoft.com/office/officeart/2018/2/layout/IconCircleList"/>
    <dgm:cxn modelId="{71E91C07-3868-4D57-A970-0BCE28C3645A}" srcId="{79DC1B13-BD56-4196-9513-10C3396AE2C4}" destId="{0006CB28-1463-4923-B70D-D3E678801C20}" srcOrd="1" destOrd="0" parTransId="{F010B3A2-004D-46FE-91CD-EFB573EB3254}" sibTransId="{4B0FD575-827A-46FE-97D5-B4AF78389AD5}"/>
    <dgm:cxn modelId="{24C7110C-BA64-4F3D-8C0F-1FB587DD9F09}" srcId="{79DC1B13-BD56-4196-9513-10C3396AE2C4}" destId="{8B33E2D7-E6F5-42C3-BCFD-EEDFD05D2BE0}" srcOrd="2" destOrd="0" parTransId="{D2FA2F87-445D-4635-8603-66B2F8D0F3B8}" sibTransId="{AB4083EF-4F9E-418F-868D-9C3D70652010}"/>
    <dgm:cxn modelId="{662DF068-9D7B-40E4-A919-EB14F1D80AE7}" type="presOf" srcId="{861BA1B8-6AB5-4D76-B868-5DB5DAD9F47F}" destId="{4987FDE4-D428-472A-9FFB-0401027FBF96}" srcOrd="0" destOrd="0" presId="urn:microsoft.com/office/officeart/2018/2/layout/IconCircleList"/>
    <dgm:cxn modelId="{CC3B0870-3213-4FFA-9871-58E3FEE16603}" type="presOf" srcId="{8D624B82-715A-4628-88C9-B823B353CD59}" destId="{7F67EF82-F88D-4512-930D-91509BD46024}" srcOrd="0" destOrd="0" presId="urn:microsoft.com/office/officeart/2018/2/layout/IconCircleList"/>
    <dgm:cxn modelId="{032F9D7B-9543-49AC-A031-1CAFD5565414}" type="presOf" srcId="{AB4083EF-4F9E-418F-868D-9C3D70652010}" destId="{58EFD84C-9AEA-43D0-94B9-3C34DE9D5E00}" srcOrd="0" destOrd="0" presId="urn:microsoft.com/office/officeart/2018/2/layout/IconCircleList"/>
    <dgm:cxn modelId="{2EB65181-AAA5-4921-983B-AF12959BD001}" type="presOf" srcId="{79DC1B13-BD56-4196-9513-10C3396AE2C4}" destId="{4312E65B-62E0-415C-93F7-4704774C47D3}" srcOrd="0" destOrd="0" presId="urn:microsoft.com/office/officeart/2018/2/layout/IconCircleList"/>
    <dgm:cxn modelId="{C14C1E87-B822-4D97-915C-B9F211893184}" type="presOf" srcId="{2E19D6D0-A5C6-4659-B7FB-CF5628F141D3}" destId="{D04E4FE7-60AB-4F52-AC11-28D6F79C1B97}" srcOrd="0" destOrd="0" presId="urn:microsoft.com/office/officeart/2018/2/layout/IconCircleList"/>
    <dgm:cxn modelId="{B32FDAC6-28BA-4354-998B-7720E6540A44}" srcId="{79DC1B13-BD56-4196-9513-10C3396AE2C4}" destId="{861BA1B8-6AB5-4D76-B868-5DB5DAD9F47F}" srcOrd="3" destOrd="0" parTransId="{1E4940BD-57E6-4ED7-A3D1-BA5B8545AFA8}" sibTransId="{2528BCFF-A6E3-4695-9AE5-316B42689062}"/>
    <dgm:cxn modelId="{F92519CD-6485-4B0B-BDC4-E5361B04425F}" srcId="{79DC1B13-BD56-4196-9513-10C3396AE2C4}" destId="{8D624B82-715A-4628-88C9-B823B353CD59}" srcOrd="0" destOrd="0" parTransId="{7B282C0D-6F56-4FDA-8A7B-1AA33F54CB10}" sibTransId="{2E19D6D0-A5C6-4659-B7FB-CF5628F141D3}"/>
    <dgm:cxn modelId="{276271D0-49CF-4044-A2AD-8EF34552832C}" type="presOf" srcId="{8B33E2D7-E6F5-42C3-BCFD-EEDFD05D2BE0}" destId="{E1C83A23-B627-4248-8466-70DD57321770}" srcOrd="0" destOrd="0" presId="urn:microsoft.com/office/officeart/2018/2/layout/IconCircleList"/>
    <dgm:cxn modelId="{994E26A9-51A6-4E22-8323-E5615BC75DD4}" type="presParOf" srcId="{4312E65B-62E0-415C-93F7-4704774C47D3}" destId="{3EE56A9F-19F8-49F1-9265-2792158C8157}" srcOrd="0" destOrd="0" presId="urn:microsoft.com/office/officeart/2018/2/layout/IconCircleList"/>
    <dgm:cxn modelId="{EBE7BE2B-07F6-49DD-BF86-0E658C5D2EBA}" type="presParOf" srcId="{3EE56A9F-19F8-49F1-9265-2792158C8157}" destId="{AF555940-46AA-494E-A52D-29F4F8F41297}" srcOrd="0" destOrd="0" presId="urn:microsoft.com/office/officeart/2018/2/layout/IconCircleList"/>
    <dgm:cxn modelId="{09A0797A-1431-46CF-8A18-F47A8B06CA64}" type="presParOf" srcId="{AF555940-46AA-494E-A52D-29F4F8F41297}" destId="{120E9FD5-2532-44C0-900B-364D66E18AC2}" srcOrd="0" destOrd="0" presId="urn:microsoft.com/office/officeart/2018/2/layout/IconCircleList"/>
    <dgm:cxn modelId="{BE447680-9022-420A-AB64-96A5B446339C}" type="presParOf" srcId="{AF555940-46AA-494E-A52D-29F4F8F41297}" destId="{3284BD99-0821-4EBC-BFBF-2FFD1B2FF616}" srcOrd="1" destOrd="0" presId="urn:microsoft.com/office/officeart/2018/2/layout/IconCircleList"/>
    <dgm:cxn modelId="{A29AAB9A-7461-4969-B7CC-6F10ABC37C03}" type="presParOf" srcId="{AF555940-46AA-494E-A52D-29F4F8F41297}" destId="{D3BED3C0-D022-41B0-AA57-069432BAF81A}" srcOrd="2" destOrd="0" presId="urn:microsoft.com/office/officeart/2018/2/layout/IconCircleList"/>
    <dgm:cxn modelId="{96EA1314-3DA3-45B6-AF6A-97464AA41B9C}" type="presParOf" srcId="{AF555940-46AA-494E-A52D-29F4F8F41297}" destId="{7F67EF82-F88D-4512-930D-91509BD46024}" srcOrd="3" destOrd="0" presId="urn:microsoft.com/office/officeart/2018/2/layout/IconCircleList"/>
    <dgm:cxn modelId="{C2D82C97-91B2-4D8F-9A20-79CBF4433CAB}" type="presParOf" srcId="{3EE56A9F-19F8-49F1-9265-2792158C8157}" destId="{D04E4FE7-60AB-4F52-AC11-28D6F79C1B97}" srcOrd="1" destOrd="0" presId="urn:microsoft.com/office/officeart/2018/2/layout/IconCircleList"/>
    <dgm:cxn modelId="{151F7D91-BC6E-4533-9836-1C4F729C42FE}" type="presParOf" srcId="{3EE56A9F-19F8-49F1-9265-2792158C8157}" destId="{F096C2B0-0F97-4EEF-A66F-9A01F6D11715}" srcOrd="2" destOrd="0" presId="urn:microsoft.com/office/officeart/2018/2/layout/IconCircleList"/>
    <dgm:cxn modelId="{BD71AC90-FDE8-4633-A061-59C862E731BF}" type="presParOf" srcId="{F096C2B0-0F97-4EEF-A66F-9A01F6D11715}" destId="{287139F4-A05F-49E9-8784-1917FDDABC8F}" srcOrd="0" destOrd="0" presId="urn:microsoft.com/office/officeart/2018/2/layout/IconCircleList"/>
    <dgm:cxn modelId="{5902AD20-ACD7-4175-B7CC-93B45D228729}" type="presParOf" srcId="{F096C2B0-0F97-4EEF-A66F-9A01F6D11715}" destId="{1FEDC574-3827-4292-ACDA-3015034B8BAA}" srcOrd="1" destOrd="0" presId="urn:microsoft.com/office/officeart/2018/2/layout/IconCircleList"/>
    <dgm:cxn modelId="{AD96F89F-6003-4955-BBB4-41C1ADDEA191}" type="presParOf" srcId="{F096C2B0-0F97-4EEF-A66F-9A01F6D11715}" destId="{B59CDB5C-5FE4-47C9-AF8B-9224FA3B2FAC}" srcOrd="2" destOrd="0" presId="urn:microsoft.com/office/officeart/2018/2/layout/IconCircleList"/>
    <dgm:cxn modelId="{A65403C7-B5F3-4FE7-A28B-CA6B453D9740}" type="presParOf" srcId="{F096C2B0-0F97-4EEF-A66F-9A01F6D11715}" destId="{FA21B6C0-0C70-4F13-B554-51FA1B618C60}" srcOrd="3" destOrd="0" presId="urn:microsoft.com/office/officeart/2018/2/layout/IconCircleList"/>
    <dgm:cxn modelId="{A835F9C7-0CE7-4514-A901-5FD671281D6C}" type="presParOf" srcId="{3EE56A9F-19F8-49F1-9265-2792158C8157}" destId="{D8262FEC-1AD9-41A8-A93C-2BB1CE03600E}" srcOrd="3" destOrd="0" presId="urn:microsoft.com/office/officeart/2018/2/layout/IconCircleList"/>
    <dgm:cxn modelId="{DA78659A-FC30-40AA-A150-AABAD2901E1D}" type="presParOf" srcId="{3EE56A9F-19F8-49F1-9265-2792158C8157}" destId="{70D39AB5-267B-4F0C-8542-56AEC504D885}" srcOrd="4" destOrd="0" presId="urn:microsoft.com/office/officeart/2018/2/layout/IconCircleList"/>
    <dgm:cxn modelId="{9B2494D1-CECB-400F-A60F-2665F58C5779}" type="presParOf" srcId="{70D39AB5-267B-4F0C-8542-56AEC504D885}" destId="{053055D9-03EF-4A9A-9CFE-620C26EF9751}" srcOrd="0" destOrd="0" presId="urn:microsoft.com/office/officeart/2018/2/layout/IconCircleList"/>
    <dgm:cxn modelId="{88384A5F-0CC6-4E6B-ADFF-CEBA414487FD}" type="presParOf" srcId="{70D39AB5-267B-4F0C-8542-56AEC504D885}" destId="{4B2B5D1F-4691-421E-890A-4589C8068E39}" srcOrd="1" destOrd="0" presId="urn:microsoft.com/office/officeart/2018/2/layout/IconCircleList"/>
    <dgm:cxn modelId="{3AAB496D-4AA7-413B-980B-DD1BE62B0CB7}" type="presParOf" srcId="{70D39AB5-267B-4F0C-8542-56AEC504D885}" destId="{E3480615-D79E-45FD-8493-E93E8B1F7647}" srcOrd="2" destOrd="0" presId="urn:microsoft.com/office/officeart/2018/2/layout/IconCircleList"/>
    <dgm:cxn modelId="{24BEF3C6-E185-4CC2-99FB-116F0190787D}" type="presParOf" srcId="{70D39AB5-267B-4F0C-8542-56AEC504D885}" destId="{E1C83A23-B627-4248-8466-70DD57321770}" srcOrd="3" destOrd="0" presId="urn:microsoft.com/office/officeart/2018/2/layout/IconCircleList"/>
    <dgm:cxn modelId="{DB04F540-77D2-4427-A420-F883D0A46590}" type="presParOf" srcId="{3EE56A9F-19F8-49F1-9265-2792158C8157}" destId="{58EFD84C-9AEA-43D0-94B9-3C34DE9D5E00}" srcOrd="5" destOrd="0" presId="urn:microsoft.com/office/officeart/2018/2/layout/IconCircleList"/>
    <dgm:cxn modelId="{F2B7BCD4-6FBF-4022-95EE-B4019D51BF2E}" type="presParOf" srcId="{3EE56A9F-19F8-49F1-9265-2792158C8157}" destId="{7C3A2899-8F25-460F-BF65-F514DA297BBE}" srcOrd="6" destOrd="0" presId="urn:microsoft.com/office/officeart/2018/2/layout/IconCircleList"/>
    <dgm:cxn modelId="{AD8EE669-7B61-4261-8F3B-7F8E2E481FBC}" type="presParOf" srcId="{7C3A2899-8F25-460F-BF65-F514DA297BBE}" destId="{580605D0-D4C9-4DFD-9351-7448837A3757}" srcOrd="0" destOrd="0" presId="urn:microsoft.com/office/officeart/2018/2/layout/IconCircleList"/>
    <dgm:cxn modelId="{4277B26D-FEE2-4409-86EF-4D3656FD895B}" type="presParOf" srcId="{7C3A2899-8F25-460F-BF65-F514DA297BBE}" destId="{A2630F81-3A7B-4AA9-ADC7-E5A6DE6C271D}" srcOrd="1" destOrd="0" presId="urn:microsoft.com/office/officeart/2018/2/layout/IconCircleList"/>
    <dgm:cxn modelId="{357AB819-769B-46E8-AB15-0DB34B60663B}" type="presParOf" srcId="{7C3A2899-8F25-460F-BF65-F514DA297BBE}" destId="{69BD8466-39CF-469C-8044-FDFFB23EE2C7}" srcOrd="2" destOrd="0" presId="urn:microsoft.com/office/officeart/2018/2/layout/IconCircleList"/>
    <dgm:cxn modelId="{56FC3C1C-78BA-4CA1-A19D-D891A5DE3099}" type="presParOf" srcId="{7C3A2899-8F25-460F-BF65-F514DA297BBE}" destId="{4987FDE4-D428-472A-9FFB-0401027FBF9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12B1E6-95D1-457E-AC7F-B6FBA57D1979}" type="doc">
      <dgm:prSet loTypeId="urn:microsoft.com/office/officeart/2016/7/layout/LinearArrowProcessNumbered" loCatId="process" qsTypeId="urn:microsoft.com/office/officeart/2005/8/quickstyle/simple1" qsCatId="simple" csTypeId="urn:microsoft.com/office/officeart/2005/8/colors/accent0_3" csCatId="mainScheme" phldr="1"/>
      <dgm:spPr/>
      <dgm:t>
        <a:bodyPr/>
        <a:lstStyle/>
        <a:p>
          <a:endParaRPr lang="en-US"/>
        </a:p>
      </dgm:t>
    </dgm:pt>
    <dgm:pt modelId="{59E776BC-EF29-48C6-B489-D6CCA396B2D9}">
      <dgm:prSet phldrT="[Text]" custT="1"/>
      <dgm:spPr/>
      <dgm:t>
        <a:bodyPr/>
        <a:lstStyle/>
        <a:p>
          <a:r>
            <a:rPr lang="en-US" sz="1700" dirty="0"/>
            <a:t>Agree on scope of the analysis</a:t>
          </a:r>
        </a:p>
      </dgm:t>
    </dgm:pt>
    <dgm:pt modelId="{8CEF032F-E361-4D0F-9F11-ACC1A2C34DDD}" type="parTrans" cxnId="{B164CC94-2D9A-4E5F-BCC3-F8E214D97702}">
      <dgm:prSet/>
      <dgm:spPr/>
      <dgm:t>
        <a:bodyPr/>
        <a:lstStyle/>
        <a:p>
          <a:endParaRPr lang="en-US"/>
        </a:p>
      </dgm:t>
    </dgm:pt>
    <dgm:pt modelId="{F424965E-431F-48EB-89DD-B044348230F3}" type="sibTrans" cxnId="{B164CC94-2D9A-4E5F-BCC3-F8E214D97702}">
      <dgm:prSet phldrT="1" phldr="0"/>
      <dgm:spPr/>
      <dgm:t>
        <a:bodyPr/>
        <a:lstStyle/>
        <a:p>
          <a:r>
            <a:rPr lang="en-US"/>
            <a:t>1</a:t>
          </a:r>
          <a:endParaRPr lang="en-US" dirty="0"/>
        </a:p>
      </dgm:t>
    </dgm:pt>
    <dgm:pt modelId="{F5297CFD-F2F4-41CC-9BD7-993103EC8D8A}">
      <dgm:prSet custT="1"/>
      <dgm:spPr/>
      <dgm:t>
        <a:bodyPr/>
        <a:lstStyle/>
        <a:p>
          <a:r>
            <a:rPr lang="en-US" sz="1700" dirty="0"/>
            <a:t>Undertake secondary data review</a:t>
          </a:r>
        </a:p>
      </dgm:t>
    </dgm:pt>
    <dgm:pt modelId="{D68553A3-BA63-48B6-B5EF-7DC4A7A3D531}" type="parTrans" cxnId="{02D21ED4-35C4-4DAE-8A53-7B3637FF8FA1}">
      <dgm:prSet/>
      <dgm:spPr/>
      <dgm:t>
        <a:bodyPr/>
        <a:lstStyle/>
        <a:p>
          <a:endParaRPr lang="en-US"/>
        </a:p>
      </dgm:t>
    </dgm:pt>
    <dgm:pt modelId="{03BA7E93-5791-47FA-AEF2-8ED08F35AE14}" type="sibTrans" cxnId="{02D21ED4-35C4-4DAE-8A53-7B3637FF8FA1}">
      <dgm:prSet phldrT="2" phldr="0"/>
      <dgm:spPr/>
      <dgm:t>
        <a:bodyPr/>
        <a:lstStyle/>
        <a:p>
          <a:r>
            <a:rPr lang="en-US"/>
            <a:t>2</a:t>
          </a:r>
        </a:p>
      </dgm:t>
    </dgm:pt>
    <dgm:pt modelId="{56641044-4FF4-4D2E-B698-70748EB0B283}">
      <dgm:prSet custT="1"/>
      <dgm:spPr/>
      <dgm:t>
        <a:bodyPr/>
        <a:lstStyle/>
        <a:p>
          <a:r>
            <a:rPr lang="en-US" sz="1700"/>
            <a:t>Collect primary data </a:t>
          </a:r>
        </a:p>
      </dgm:t>
    </dgm:pt>
    <dgm:pt modelId="{4E1EB8EE-F5F8-4476-9EF7-EAB71BFF2E4D}" type="parTrans" cxnId="{1249645E-1D2A-4100-B474-1BC65E5BC31B}">
      <dgm:prSet/>
      <dgm:spPr/>
      <dgm:t>
        <a:bodyPr/>
        <a:lstStyle/>
        <a:p>
          <a:endParaRPr lang="en-US"/>
        </a:p>
      </dgm:t>
    </dgm:pt>
    <dgm:pt modelId="{436DB5E6-4A2A-46AB-BDFA-B112404125F1}" type="sibTrans" cxnId="{1249645E-1D2A-4100-B474-1BC65E5BC31B}">
      <dgm:prSet phldrT="3" phldr="0"/>
      <dgm:spPr/>
      <dgm:t>
        <a:bodyPr/>
        <a:lstStyle/>
        <a:p>
          <a:r>
            <a:rPr lang="en-US"/>
            <a:t>3</a:t>
          </a:r>
        </a:p>
      </dgm:t>
    </dgm:pt>
    <dgm:pt modelId="{064304C4-2078-4606-92BA-D245C7FE519A}">
      <dgm:prSet custT="1"/>
      <dgm:spPr/>
      <dgm:t>
        <a:bodyPr/>
        <a:lstStyle/>
        <a:p>
          <a:r>
            <a:rPr lang="en-US" sz="1700" dirty="0"/>
            <a:t>Conduct joint inter-sectoral analysis</a:t>
          </a:r>
        </a:p>
      </dgm:t>
    </dgm:pt>
    <dgm:pt modelId="{1C6C2257-9818-47EC-8AD1-F1FB6B1FC388}" type="parTrans" cxnId="{DCC4802D-FEF9-4371-ACED-D00105A941AB}">
      <dgm:prSet/>
      <dgm:spPr/>
      <dgm:t>
        <a:bodyPr/>
        <a:lstStyle/>
        <a:p>
          <a:endParaRPr lang="en-US"/>
        </a:p>
      </dgm:t>
    </dgm:pt>
    <dgm:pt modelId="{9F016F38-A2D7-48EB-99FF-989DCD4DFC22}" type="sibTrans" cxnId="{DCC4802D-FEF9-4371-ACED-D00105A941AB}">
      <dgm:prSet phldrT="4" phldr="0"/>
      <dgm:spPr/>
      <dgm:t>
        <a:bodyPr/>
        <a:lstStyle/>
        <a:p>
          <a:r>
            <a:rPr lang="en-US"/>
            <a:t>4</a:t>
          </a:r>
        </a:p>
      </dgm:t>
    </dgm:pt>
    <dgm:pt modelId="{31D4C183-6BCF-4276-94E7-21A29D25D4F7}">
      <dgm:prSet custT="1"/>
      <dgm:spPr/>
      <dgm:t>
        <a:bodyPr/>
        <a:lstStyle/>
        <a:p>
          <a:r>
            <a:rPr lang="en-US" sz="1700" dirty="0"/>
            <a:t>Define the scope of HRP &amp; identify initial objectives</a:t>
          </a:r>
        </a:p>
      </dgm:t>
    </dgm:pt>
    <dgm:pt modelId="{9F8467FA-9C64-4A67-9E97-35899F59F11B}" type="parTrans" cxnId="{63B65E2F-35F0-49CE-9985-3280F2C3D8D4}">
      <dgm:prSet/>
      <dgm:spPr/>
      <dgm:t>
        <a:bodyPr/>
        <a:lstStyle/>
        <a:p>
          <a:endParaRPr lang="en-US"/>
        </a:p>
      </dgm:t>
    </dgm:pt>
    <dgm:pt modelId="{94A0E096-D977-45EC-BE46-E30B700D6EFF}" type="sibTrans" cxnId="{63B65E2F-35F0-49CE-9985-3280F2C3D8D4}">
      <dgm:prSet phldrT="5" phldr="0"/>
      <dgm:spPr/>
      <dgm:t>
        <a:bodyPr/>
        <a:lstStyle/>
        <a:p>
          <a:r>
            <a:rPr lang="en-US"/>
            <a:t>5</a:t>
          </a:r>
          <a:endParaRPr lang="en-US" dirty="0"/>
        </a:p>
      </dgm:t>
    </dgm:pt>
    <dgm:pt modelId="{829DDBB9-4DCD-4FCA-A7FF-D6E90D5C7EC2}">
      <dgm:prSet custT="1"/>
      <dgm:spPr/>
      <dgm:t>
        <a:bodyPr/>
        <a:lstStyle/>
        <a:p>
          <a:r>
            <a:rPr lang="en-US" sz="1700" dirty="0"/>
            <a:t>Conduct response analysis &amp; prioritization</a:t>
          </a:r>
        </a:p>
      </dgm:t>
    </dgm:pt>
    <dgm:pt modelId="{7949089E-E3FE-4429-BCF9-DD7241BF1DE2}" type="parTrans" cxnId="{A4728C53-5474-4A02-9666-2E25AA58AD6A}">
      <dgm:prSet/>
      <dgm:spPr/>
      <dgm:t>
        <a:bodyPr/>
        <a:lstStyle/>
        <a:p>
          <a:endParaRPr lang="en-US"/>
        </a:p>
      </dgm:t>
    </dgm:pt>
    <dgm:pt modelId="{31DF6D12-33F9-4746-B61E-56E13A2C9FDF}" type="sibTrans" cxnId="{A4728C53-5474-4A02-9666-2E25AA58AD6A}">
      <dgm:prSet phldrT="6" phldr="0"/>
      <dgm:spPr/>
      <dgm:t>
        <a:bodyPr/>
        <a:lstStyle/>
        <a:p>
          <a:r>
            <a:rPr lang="en-US"/>
            <a:t>6</a:t>
          </a:r>
        </a:p>
      </dgm:t>
    </dgm:pt>
    <dgm:pt modelId="{D48CC20D-59A5-4774-B295-1DB363FCBCCE}">
      <dgm:prSet custT="1"/>
      <dgm:spPr/>
      <dgm:t>
        <a:bodyPr/>
        <a:lstStyle/>
        <a:p>
          <a:r>
            <a:rPr lang="en-US" sz="1700" dirty="0"/>
            <a:t>Finalize strategic &amp; specific objectives and indicators</a:t>
          </a:r>
        </a:p>
      </dgm:t>
    </dgm:pt>
    <dgm:pt modelId="{2A2B5EA0-2264-4F82-A905-55B9710BF90E}" type="parTrans" cxnId="{6EE6E70F-CA0E-4094-B10E-60B77E151B7F}">
      <dgm:prSet/>
      <dgm:spPr/>
      <dgm:t>
        <a:bodyPr/>
        <a:lstStyle/>
        <a:p>
          <a:endParaRPr lang="en-US"/>
        </a:p>
      </dgm:t>
    </dgm:pt>
    <dgm:pt modelId="{FF19B1F0-D68D-4CE6-9C22-D43BD9388959}" type="sibTrans" cxnId="{6EE6E70F-CA0E-4094-B10E-60B77E151B7F}">
      <dgm:prSet phldrT="7" phldr="0"/>
      <dgm:spPr/>
      <dgm:t>
        <a:bodyPr/>
        <a:lstStyle/>
        <a:p>
          <a:r>
            <a:rPr lang="en-US"/>
            <a:t>7</a:t>
          </a:r>
        </a:p>
      </dgm:t>
    </dgm:pt>
    <dgm:pt modelId="{1216FFE4-F293-4207-9134-4B13E45D3AFA}">
      <dgm:prSet custT="1"/>
      <dgm:spPr/>
      <dgm:t>
        <a:bodyPr/>
        <a:lstStyle/>
        <a:p>
          <a:r>
            <a:rPr lang="en-US" sz="1700" dirty="0"/>
            <a:t>Formulate projects/activities &amp; estimate cost</a:t>
          </a:r>
        </a:p>
      </dgm:t>
    </dgm:pt>
    <dgm:pt modelId="{D1A5C1DF-EEEA-4E56-9500-57370A86071F}" type="parTrans" cxnId="{AEC0D044-4BF1-4BA7-9DDA-42AC675CD343}">
      <dgm:prSet/>
      <dgm:spPr/>
      <dgm:t>
        <a:bodyPr/>
        <a:lstStyle/>
        <a:p>
          <a:endParaRPr lang="en-US"/>
        </a:p>
      </dgm:t>
    </dgm:pt>
    <dgm:pt modelId="{7D005FC4-DEE7-4011-92EE-017E91D302F7}" type="sibTrans" cxnId="{AEC0D044-4BF1-4BA7-9DDA-42AC675CD343}">
      <dgm:prSet phldrT="8" phldr="0"/>
      <dgm:spPr/>
      <dgm:t>
        <a:bodyPr/>
        <a:lstStyle/>
        <a:p>
          <a:r>
            <a:rPr lang="en-US"/>
            <a:t>8</a:t>
          </a:r>
        </a:p>
      </dgm:t>
    </dgm:pt>
    <dgm:pt modelId="{4C6C58D0-DB6D-4A1C-BDAA-BB1219AC3A28}">
      <dgm:prSet custT="1"/>
      <dgm:spPr/>
      <dgm:t>
        <a:bodyPr/>
        <a:lstStyle/>
        <a:p>
          <a:r>
            <a:rPr lang="en-US" sz="1700" dirty="0"/>
            <a:t>Conduct After Action Review</a:t>
          </a:r>
        </a:p>
      </dgm:t>
    </dgm:pt>
    <dgm:pt modelId="{27A4227A-296E-49A7-9E1C-B6ADEAB408A9}" type="parTrans" cxnId="{5045E5D6-FAD9-4A1A-AD5D-251FF099667B}">
      <dgm:prSet/>
      <dgm:spPr/>
      <dgm:t>
        <a:bodyPr/>
        <a:lstStyle/>
        <a:p>
          <a:endParaRPr lang="en-US"/>
        </a:p>
      </dgm:t>
    </dgm:pt>
    <dgm:pt modelId="{ACBDE198-1811-4FC2-A149-D9BD4C39973C}" type="sibTrans" cxnId="{5045E5D6-FAD9-4A1A-AD5D-251FF099667B}">
      <dgm:prSet phldrT="9" phldr="0"/>
      <dgm:spPr/>
      <dgm:t>
        <a:bodyPr/>
        <a:lstStyle/>
        <a:p>
          <a:r>
            <a:rPr lang="en-US"/>
            <a:t>9</a:t>
          </a:r>
        </a:p>
      </dgm:t>
    </dgm:pt>
    <dgm:pt modelId="{55B50EF8-D7CC-4DB3-9A13-12A236144876}" type="pres">
      <dgm:prSet presAssocID="{8F12B1E6-95D1-457E-AC7F-B6FBA57D1979}" presName="linearFlow" presStyleCnt="0">
        <dgm:presLayoutVars>
          <dgm:dir/>
          <dgm:animLvl val="lvl"/>
          <dgm:resizeHandles val="exact"/>
        </dgm:presLayoutVars>
      </dgm:prSet>
      <dgm:spPr/>
    </dgm:pt>
    <dgm:pt modelId="{E41A92F3-C38E-46B0-A8FB-F510555A71F5}" type="pres">
      <dgm:prSet presAssocID="{59E776BC-EF29-48C6-B489-D6CCA396B2D9}" presName="compositeNode" presStyleCnt="0"/>
      <dgm:spPr/>
    </dgm:pt>
    <dgm:pt modelId="{BF33E13A-E4B4-484E-9EB0-D560135438E7}" type="pres">
      <dgm:prSet presAssocID="{59E776BC-EF29-48C6-B489-D6CCA396B2D9}" presName="parTx" presStyleLbl="node1" presStyleIdx="0" presStyleCnt="0">
        <dgm:presLayoutVars>
          <dgm:chMax val="0"/>
          <dgm:chPref val="0"/>
          <dgm:bulletEnabled val="1"/>
        </dgm:presLayoutVars>
      </dgm:prSet>
      <dgm:spPr/>
    </dgm:pt>
    <dgm:pt modelId="{B74748F5-70E9-4C50-9AE4-66A9B5F29086}" type="pres">
      <dgm:prSet presAssocID="{59E776BC-EF29-48C6-B489-D6CCA396B2D9}" presName="parSh" presStyleCnt="0"/>
      <dgm:spPr/>
    </dgm:pt>
    <dgm:pt modelId="{53CF0405-E574-438B-AED3-25885B295CD7}" type="pres">
      <dgm:prSet presAssocID="{59E776BC-EF29-48C6-B489-D6CCA396B2D9}" presName="lineNode" presStyleLbl="alignAccFollowNode1" presStyleIdx="0" presStyleCnt="27"/>
      <dgm:spPr/>
    </dgm:pt>
    <dgm:pt modelId="{B9AE3C51-0E94-46B0-9893-4047287176DB}" type="pres">
      <dgm:prSet presAssocID="{59E776BC-EF29-48C6-B489-D6CCA396B2D9}" presName="lineArrowNode" presStyleLbl="alignAccFollowNode1" presStyleIdx="1" presStyleCnt="27"/>
      <dgm:spPr/>
    </dgm:pt>
    <dgm:pt modelId="{44C99879-95DC-400E-A42C-9178BD9ADB13}" type="pres">
      <dgm:prSet presAssocID="{F424965E-431F-48EB-89DD-B044348230F3}" presName="sibTransNodeCircle" presStyleLbl="alignNode1" presStyleIdx="0" presStyleCnt="9">
        <dgm:presLayoutVars>
          <dgm:chMax val="0"/>
          <dgm:bulletEnabled/>
        </dgm:presLayoutVars>
      </dgm:prSet>
      <dgm:spPr/>
    </dgm:pt>
    <dgm:pt modelId="{FE48EC17-CE5C-4182-AA33-0BADF0227EA0}" type="pres">
      <dgm:prSet presAssocID="{F424965E-431F-48EB-89DD-B044348230F3}" presName="spacerBetweenCircleAndCallout" presStyleCnt="0">
        <dgm:presLayoutVars/>
      </dgm:prSet>
      <dgm:spPr/>
    </dgm:pt>
    <dgm:pt modelId="{D3708DC6-BD98-48A5-B570-7F00355CE0E0}" type="pres">
      <dgm:prSet presAssocID="{59E776BC-EF29-48C6-B489-D6CCA396B2D9}" presName="nodeText" presStyleLbl="alignAccFollowNode1" presStyleIdx="2" presStyleCnt="27" custScaleY="100000" custLinFactNeighborX="1419">
        <dgm:presLayoutVars>
          <dgm:bulletEnabled val="1"/>
        </dgm:presLayoutVars>
      </dgm:prSet>
      <dgm:spPr/>
    </dgm:pt>
    <dgm:pt modelId="{9EC804E4-A6DF-4699-8950-D13DD1EB96FC}" type="pres">
      <dgm:prSet presAssocID="{F424965E-431F-48EB-89DD-B044348230F3}" presName="sibTransComposite" presStyleCnt="0"/>
      <dgm:spPr/>
    </dgm:pt>
    <dgm:pt modelId="{1B00B3D6-1494-4EAC-BC1F-091288852734}" type="pres">
      <dgm:prSet presAssocID="{F5297CFD-F2F4-41CC-9BD7-993103EC8D8A}" presName="compositeNode" presStyleCnt="0"/>
      <dgm:spPr/>
    </dgm:pt>
    <dgm:pt modelId="{0FAF9E3B-953C-4AD6-AB7E-3CF81ACE9512}" type="pres">
      <dgm:prSet presAssocID="{F5297CFD-F2F4-41CC-9BD7-993103EC8D8A}" presName="parTx" presStyleLbl="node1" presStyleIdx="0" presStyleCnt="0">
        <dgm:presLayoutVars>
          <dgm:chMax val="0"/>
          <dgm:chPref val="0"/>
          <dgm:bulletEnabled val="1"/>
        </dgm:presLayoutVars>
      </dgm:prSet>
      <dgm:spPr/>
    </dgm:pt>
    <dgm:pt modelId="{C15BF63F-E63B-48D2-8C37-A65AFFFDEC7E}" type="pres">
      <dgm:prSet presAssocID="{F5297CFD-F2F4-41CC-9BD7-993103EC8D8A}" presName="parSh" presStyleCnt="0"/>
      <dgm:spPr/>
    </dgm:pt>
    <dgm:pt modelId="{B24EC361-EAE0-4F1D-AC3B-34353F8A23E4}" type="pres">
      <dgm:prSet presAssocID="{F5297CFD-F2F4-41CC-9BD7-993103EC8D8A}" presName="lineNode" presStyleLbl="alignAccFollowNode1" presStyleIdx="3" presStyleCnt="27"/>
      <dgm:spPr/>
    </dgm:pt>
    <dgm:pt modelId="{DA25059C-E4E3-4138-879D-65A818374577}" type="pres">
      <dgm:prSet presAssocID="{F5297CFD-F2F4-41CC-9BD7-993103EC8D8A}" presName="lineArrowNode" presStyleLbl="alignAccFollowNode1" presStyleIdx="4" presStyleCnt="27"/>
      <dgm:spPr/>
    </dgm:pt>
    <dgm:pt modelId="{F940F0AA-7343-4C9E-A759-9F8B743E64B2}" type="pres">
      <dgm:prSet presAssocID="{03BA7E93-5791-47FA-AEF2-8ED08F35AE14}" presName="sibTransNodeCircle" presStyleLbl="alignNode1" presStyleIdx="1" presStyleCnt="9">
        <dgm:presLayoutVars>
          <dgm:chMax val="0"/>
          <dgm:bulletEnabled/>
        </dgm:presLayoutVars>
      </dgm:prSet>
      <dgm:spPr/>
    </dgm:pt>
    <dgm:pt modelId="{6B7DF074-9290-4E12-B885-7625C16298A5}" type="pres">
      <dgm:prSet presAssocID="{03BA7E93-5791-47FA-AEF2-8ED08F35AE14}" presName="spacerBetweenCircleAndCallout" presStyleCnt="0">
        <dgm:presLayoutVars/>
      </dgm:prSet>
      <dgm:spPr/>
    </dgm:pt>
    <dgm:pt modelId="{16E7E228-EAAD-4308-8A74-4D9FFC5DE09F}" type="pres">
      <dgm:prSet presAssocID="{F5297CFD-F2F4-41CC-9BD7-993103EC8D8A}" presName="nodeText" presStyleLbl="alignAccFollowNode1" presStyleIdx="5" presStyleCnt="27" custScaleY="100000">
        <dgm:presLayoutVars>
          <dgm:bulletEnabled val="1"/>
        </dgm:presLayoutVars>
      </dgm:prSet>
      <dgm:spPr/>
    </dgm:pt>
    <dgm:pt modelId="{18694BCA-99C7-412A-8BF0-0D86E7816C45}" type="pres">
      <dgm:prSet presAssocID="{03BA7E93-5791-47FA-AEF2-8ED08F35AE14}" presName="sibTransComposite" presStyleCnt="0"/>
      <dgm:spPr/>
    </dgm:pt>
    <dgm:pt modelId="{598569FE-F11C-48C7-A74D-9E636EFD2476}" type="pres">
      <dgm:prSet presAssocID="{56641044-4FF4-4D2E-B698-70748EB0B283}" presName="compositeNode" presStyleCnt="0"/>
      <dgm:spPr/>
    </dgm:pt>
    <dgm:pt modelId="{600AD0DC-F3C6-42A4-BBEB-070F2A2EB4D5}" type="pres">
      <dgm:prSet presAssocID="{56641044-4FF4-4D2E-B698-70748EB0B283}" presName="parTx" presStyleLbl="node1" presStyleIdx="0" presStyleCnt="0">
        <dgm:presLayoutVars>
          <dgm:chMax val="0"/>
          <dgm:chPref val="0"/>
          <dgm:bulletEnabled val="1"/>
        </dgm:presLayoutVars>
      </dgm:prSet>
      <dgm:spPr/>
    </dgm:pt>
    <dgm:pt modelId="{3B714714-1FB4-4874-8214-34C2CF6FBA53}" type="pres">
      <dgm:prSet presAssocID="{56641044-4FF4-4D2E-B698-70748EB0B283}" presName="parSh" presStyleCnt="0"/>
      <dgm:spPr/>
    </dgm:pt>
    <dgm:pt modelId="{A495AEBB-2E4A-4054-855C-A8458F865FB6}" type="pres">
      <dgm:prSet presAssocID="{56641044-4FF4-4D2E-B698-70748EB0B283}" presName="lineNode" presStyleLbl="alignAccFollowNode1" presStyleIdx="6" presStyleCnt="27"/>
      <dgm:spPr/>
    </dgm:pt>
    <dgm:pt modelId="{6052FA59-296B-478A-93F7-87114641CF74}" type="pres">
      <dgm:prSet presAssocID="{56641044-4FF4-4D2E-B698-70748EB0B283}" presName="lineArrowNode" presStyleLbl="alignAccFollowNode1" presStyleIdx="7" presStyleCnt="27"/>
      <dgm:spPr/>
    </dgm:pt>
    <dgm:pt modelId="{576A47B2-C1E7-44DF-B7EE-D00CA5B5CB6D}" type="pres">
      <dgm:prSet presAssocID="{436DB5E6-4A2A-46AB-BDFA-B112404125F1}" presName="sibTransNodeCircle" presStyleLbl="alignNode1" presStyleIdx="2" presStyleCnt="9">
        <dgm:presLayoutVars>
          <dgm:chMax val="0"/>
          <dgm:bulletEnabled/>
        </dgm:presLayoutVars>
      </dgm:prSet>
      <dgm:spPr/>
    </dgm:pt>
    <dgm:pt modelId="{5668D844-5BC6-4534-82A6-BC61F2CB099E}" type="pres">
      <dgm:prSet presAssocID="{436DB5E6-4A2A-46AB-BDFA-B112404125F1}" presName="spacerBetweenCircleAndCallout" presStyleCnt="0">
        <dgm:presLayoutVars/>
      </dgm:prSet>
      <dgm:spPr/>
    </dgm:pt>
    <dgm:pt modelId="{E3525D5B-A147-447B-9975-EAE713D49D52}" type="pres">
      <dgm:prSet presAssocID="{56641044-4FF4-4D2E-B698-70748EB0B283}" presName="nodeText" presStyleLbl="alignAccFollowNode1" presStyleIdx="8" presStyleCnt="27" custScaleY="100000">
        <dgm:presLayoutVars>
          <dgm:bulletEnabled val="1"/>
        </dgm:presLayoutVars>
      </dgm:prSet>
      <dgm:spPr/>
    </dgm:pt>
    <dgm:pt modelId="{8CD57A0B-8B67-4BF2-95ED-4BBF0978A8F2}" type="pres">
      <dgm:prSet presAssocID="{436DB5E6-4A2A-46AB-BDFA-B112404125F1}" presName="sibTransComposite" presStyleCnt="0"/>
      <dgm:spPr/>
    </dgm:pt>
    <dgm:pt modelId="{3725B3CA-F661-4695-A2C8-02B59D054904}" type="pres">
      <dgm:prSet presAssocID="{064304C4-2078-4606-92BA-D245C7FE519A}" presName="compositeNode" presStyleCnt="0"/>
      <dgm:spPr/>
    </dgm:pt>
    <dgm:pt modelId="{9F6BB1B3-FC02-4B6F-829F-5219BCFDBB54}" type="pres">
      <dgm:prSet presAssocID="{064304C4-2078-4606-92BA-D245C7FE519A}" presName="parTx" presStyleLbl="node1" presStyleIdx="0" presStyleCnt="0">
        <dgm:presLayoutVars>
          <dgm:chMax val="0"/>
          <dgm:chPref val="0"/>
          <dgm:bulletEnabled val="1"/>
        </dgm:presLayoutVars>
      </dgm:prSet>
      <dgm:spPr/>
    </dgm:pt>
    <dgm:pt modelId="{2EA6C41F-621E-4170-9800-C5FB4CC474B8}" type="pres">
      <dgm:prSet presAssocID="{064304C4-2078-4606-92BA-D245C7FE519A}" presName="parSh" presStyleCnt="0"/>
      <dgm:spPr/>
    </dgm:pt>
    <dgm:pt modelId="{B8A91458-7EEC-4167-8D03-79A0DDA58638}" type="pres">
      <dgm:prSet presAssocID="{064304C4-2078-4606-92BA-D245C7FE519A}" presName="lineNode" presStyleLbl="alignAccFollowNode1" presStyleIdx="9" presStyleCnt="27"/>
      <dgm:spPr/>
    </dgm:pt>
    <dgm:pt modelId="{7D8EFEBB-3904-418E-9DE5-D87BD7F9EE91}" type="pres">
      <dgm:prSet presAssocID="{064304C4-2078-4606-92BA-D245C7FE519A}" presName="lineArrowNode" presStyleLbl="alignAccFollowNode1" presStyleIdx="10" presStyleCnt="27"/>
      <dgm:spPr/>
    </dgm:pt>
    <dgm:pt modelId="{F562BBDE-C1CA-4FC6-9206-C95BB08FBE29}" type="pres">
      <dgm:prSet presAssocID="{9F016F38-A2D7-48EB-99FF-989DCD4DFC22}" presName="sibTransNodeCircle" presStyleLbl="alignNode1" presStyleIdx="3" presStyleCnt="9">
        <dgm:presLayoutVars>
          <dgm:chMax val="0"/>
          <dgm:bulletEnabled/>
        </dgm:presLayoutVars>
      </dgm:prSet>
      <dgm:spPr/>
    </dgm:pt>
    <dgm:pt modelId="{96338B55-AF3B-40FB-896D-F67B97DF03FC}" type="pres">
      <dgm:prSet presAssocID="{9F016F38-A2D7-48EB-99FF-989DCD4DFC22}" presName="spacerBetweenCircleAndCallout" presStyleCnt="0">
        <dgm:presLayoutVars/>
      </dgm:prSet>
      <dgm:spPr/>
    </dgm:pt>
    <dgm:pt modelId="{40E996CA-29C6-41D9-95B5-04F66B4C7269}" type="pres">
      <dgm:prSet presAssocID="{064304C4-2078-4606-92BA-D245C7FE519A}" presName="nodeText" presStyleLbl="alignAccFollowNode1" presStyleIdx="11" presStyleCnt="27" custScaleY="100000">
        <dgm:presLayoutVars>
          <dgm:bulletEnabled val="1"/>
        </dgm:presLayoutVars>
      </dgm:prSet>
      <dgm:spPr/>
    </dgm:pt>
    <dgm:pt modelId="{90C33558-BBB6-48C5-B4BC-445AC9A4C6F0}" type="pres">
      <dgm:prSet presAssocID="{9F016F38-A2D7-48EB-99FF-989DCD4DFC22}" presName="sibTransComposite" presStyleCnt="0"/>
      <dgm:spPr/>
    </dgm:pt>
    <dgm:pt modelId="{3612B21B-2C6A-4FCA-B9BC-998A9129FCA2}" type="pres">
      <dgm:prSet presAssocID="{31D4C183-6BCF-4276-94E7-21A29D25D4F7}" presName="compositeNode" presStyleCnt="0"/>
      <dgm:spPr/>
    </dgm:pt>
    <dgm:pt modelId="{1CA43AB5-CDBF-49DC-A32B-72FED9E1179C}" type="pres">
      <dgm:prSet presAssocID="{31D4C183-6BCF-4276-94E7-21A29D25D4F7}" presName="parTx" presStyleLbl="node1" presStyleIdx="0" presStyleCnt="0">
        <dgm:presLayoutVars>
          <dgm:chMax val="0"/>
          <dgm:chPref val="0"/>
          <dgm:bulletEnabled val="1"/>
        </dgm:presLayoutVars>
      </dgm:prSet>
      <dgm:spPr/>
    </dgm:pt>
    <dgm:pt modelId="{01173DE8-3976-428B-B765-D63143D2D314}" type="pres">
      <dgm:prSet presAssocID="{31D4C183-6BCF-4276-94E7-21A29D25D4F7}" presName="parSh" presStyleCnt="0"/>
      <dgm:spPr/>
    </dgm:pt>
    <dgm:pt modelId="{220708F3-D24C-43E6-A6F2-5DA3A7479652}" type="pres">
      <dgm:prSet presAssocID="{31D4C183-6BCF-4276-94E7-21A29D25D4F7}" presName="lineNode" presStyleLbl="alignAccFollowNode1" presStyleIdx="12" presStyleCnt="27"/>
      <dgm:spPr/>
    </dgm:pt>
    <dgm:pt modelId="{00466F3A-0AA9-4802-A11F-7F54D7D96BE9}" type="pres">
      <dgm:prSet presAssocID="{31D4C183-6BCF-4276-94E7-21A29D25D4F7}" presName="lineArrowNode" presStyleLbl="alignAccFollowNode1" presStyleIdx="13" presStyleCnt="27"/>
      <dgm:spPr/>
    </dgm:pt>
    <dgm:pt modelId="{FD8FC57A-91A0-47BE-A021-81B789C3A32D}" type="pres">
      <dgm:prSet presAssocID="{94A0E096-D977-45EC-BE46-E30B700D6EFF}" presName="sibTransNodeCircle" presStyleLbl="alignNode1" presStyleIdx="4" presStyleCnt="9">
        <dgm:presLayoutVars>
          <dgm:chMax val="0"/>
          <dgm:bulletEnabled/>
        </dgm:presLayoutVars>
      </dgm:prSet>
      <dgm:spPr/>
    </dgm:pt>
    <dgm:pt modelId="{F9FF0292-1F75-4759-8BBC-5782D8AC5DB4}" type="pres">
      <dgm:prSet presAssocID="{94A0E096-D977-45EC-BE46-E30B700D6EFF}" presName="spacerBetweenCircleAndCallout" presStyleCnt="0">
        <dgm:presLayoutVars/>
      </dgm:prSet>
      <dgm:spPr/>
    </dgm:pt>
    <dgm:pt modelId="{E4B22611-DDB3-45B7-B1A0-F54DDF1538FF}" type="pres">
      <dgm:prSet presAssocID="{31D4C183-6BCF-4276-94E7-21A29D25D4F7}" presName="nodeText" presStyleLbl="alignAccFollowNode1" presStyleIdx="14" presStyleCnt="27" custScaleY="100000">
        <dgm:presLayoutVars>
          <dgm:bulletEnabled val="1"/>
        </dgm:presLayoutVars>
      </dgm:prSet>
      <dgm:spPr/>
    </dgm:pt>
    <dgm:pt modelId="{D4F9931C-5675-4301-BB5B-CCEAB8B7C76D}" type="pres">
      <dgm:prSet presAssocID="{94A0E096-D977-45EC-BE46-E30B700D6EFF}" presName="sibTransComposite" presStyleCnt="0"/>
      <dgm:spPr/>
    </dgm:pt>
    <dgm:pt modelId="{394DFA84-C8EF-42E4-B70D-A070EF323071}" type="pres">
      <dgm:prSet presAssocID="{829DDBB9-4DCD-4FCA-A7FF-D6E90D5C7EC2}" presName="compositeNode" presStyleCnt="0"/>
      <dgm:spPr/>
    </dgm:pt>
    <dgm:pt modelId="{8E050A51-4AAF-4D1A-885D-5D05F85B017C}" type="pres">
      <dgm:prSet presAssocID="{829DDBB9-4DCD-4FCA-A7FF-D6E90D5C7EC2}" presName="parTx" presStyleLbl="node1" presStyleIdx="0" presStyleCnt="0">
        <dgm:presLayoutVars>
          <dgm:chMax val="0"/>
          <dgm:chPref val="0"/>
          <dgm:bulletEnabled val="1"/>
        </dgm:presLayoutVars>
      </dgm:prSet>
      <dgm:spPr/>
    </dgm:pt>
    <dgm:pt modelId="{E176DB31-6784-4884-8305-824CD22D9FBF}" type="pres">
      <dgm:prSet presAssocID="{829DDBB9-4DCD-4FCA-A7FF-D6E90D5C7EC2}" presName="parSh" presStyleCnt="0"/>
      <dgm:spPr/>
    </dgm:pt>
    <dgm:pt modelId="{BA4AD69C-0752-4395-A43A-E1CC825003A7}" type="pres">
      <dgm:prSet presAssocID="{829DDBB9-4DCD-4FCA-A7FF-D6E90D5C7EC2}" presName="lineNode" presStyleLbl="alignAccFollowNode1" presStyleIdx="15" presStyleCnt="27"/>
      <dgm:spPr/>
    </dgm:pt>
    <dgm:pt modelId="{8EC68414-E728-4161-A033-3FC579CBE647}" type="pres">
      <dgm:prSet presAssocID="{829DDBB9-4DCD-4FCA-A7FF-D6E90D5C7EC2}" presName="lineArrowNode" presStyleLbl="alignAccFollowNode1" presStyleIdx="16" presStyleCnt="27"/>
      <dgm:spPr/>
    </dgm:pt>
    <dgm:pt modelId="{079E75FA-FF8A-4BBF-A431-3667150C1488}" type="pres">
      <dgm:prSet presAssocID="{31DF6D12-33F9-4746-B61E-56E13A2C9FDF}" presName="sibTransNodeCircle" presStyleLbl="alignNode1" presStyleIdx="5" presStyleCnt="9">
        <dgm:presLayoutVars>
          <dgm:chMax val="0"/>
          <dgm:bulletEnabled/>
        </dgm:presLayoutVars>
      </dgm:prSet>
      <dgm:spPr/>
    </dgm:pt>
    <dgm:pt modelId="{2C52FC1E-4F8E-487A-BC80-5D16731F0793}" type="pres">
      <dgm:prSet presAssocID="{31DF6D12-33F9-4746-B61E-56E13A2C9FDF}" presName="spacerBetweenCircleAndCallout" presStyleCnt="0">
        <dgm:presLayoutVars/>
      </dgm:prSet>
      <dgm:spPr/>
    </dgm:pt>
    <dgm:pt modelId="{88F818A1-9395-47BF-8DDE-4D344CF60CBB}" type="pres">
      <dgm:prSet presAssocID="{829DDBB9-4DCD-4FCA-A7FF-D6E90D5C7EC2}" presName="nodeText" presStyleLbl="alignAccFollowNode1" presStyleIdx="17" presStyleCnt="27" custScaleY="100000">
        <dgm:presLayoutVars>
          <dgm:bulletEnabled val="1"/>
        </dgm:presLayoutVars>
      </dgm:prSet>
      <dgm:spPr/>
    </dgm:pt>
    <dgm:pt modelId="{19E5410B-EABD-439F-B2AD-BB6466B427BC}" type="pres">
      <dgm:prSet presAssocID="{31DF6D12-33F9-4746-B61E-56E13A2C9FDF}" presName="sibTransComposite" presStyleCnt="0"/>
      <dgm:spPr/>
    </dgm:pt>
    <dgm:pt modelId="{1AFFA45C-E6C5-4DBE-968A-45E2C31383BC}" type="pres">
      <dgm:prSet presAssocID="{D48CC20D-59A5-4774-B295-1DB363FCBCCE}" presName="compositeNode" presStyleCnt="0"/>
      <dgm:spPr/>
    </dgm:pt>
    <dgm:pt modelId="{9A47E3FE-0761-4239-B10D-0DA3FC84F9FC}" type="pres">
      <dgm:prSet presAssocID="{D48CC20D-59A5-4774-B295-1DB363FCBCCE}" presName="parTx" presStyleLbl="node1" presStyleIdx="0" presStyleCnt="0">
        <dgm:presLayoutVars>
          <dgm:chMax val="0"/>
          <dgm:chPref val="0"/>
          <dgm:bulletEnabled val="1"/>
        </dgm:presLayoutVars>
      </dgm:prSet>
      <dgm:spPr/>
    </dgm:pt>
    <dgm:pt modelId="{B594B866-39AC-43AB-9E00-06ED59E2E7BF}" type="pres">
      <dgm:prSet presAssocID="{D48CC20D-59A5-4774-B295-1DB363FCBCCE}" presName="parSh" presStyleCnt="0"/>
      <dgm:spPr/>
    </dgm:pt>
    <dgm:pt modelId="{ED868D65-C782-4236-9D60-D52AEEE7D598}" type="pres">
      <dgm:prSet presAssocID="{D48CC20D-59A5-4774-B295-1DB363FCBCCE}" presName="lineNode" presStyleLbl="alignAccFollowNode1" presStyleIdx="18" presStyleCnt="27"/>
      <dgm:spPr/>
    </dgm:pt>
    <dgm:pt modelId="{050A69C3-CE10-4712-962B-376433E228B9}" type="pres">
      <dgm:prSet presAssocID="{D48CC20D-59A5-4774-B295-1DB363FCBCCE}" presName="lineArrowNode" presStyleLbl="alignAccFollowNode1" presStyleIdx="19" presStyleCnt="27"/>
      <dgm:spPr/>
    </dgm:pt>
    <dgm:pt modelId="{971D8608-BB03-4465-BC1C-FAE578E22916}" type="pres">
      <dgm:prSet presAssocID="{FF19B1F0-D68D-4CE6-9C22-D43BD9388959}" presName="sibTransNodeCircle" presStyleLbl="alignNode1" presStyleIdx="6" presStyleCnt="9">
        <dgm:presLayoutVars>
          <dgm:chMax val="0"/>
          <dgm:bulletEnabled/>
        </dgm:presLayoutVars>
      </dgm:prSet>
      <dgm:spPr/>
    </dgm:pt>
    <dgm:pt modelId="{F16FA40C-D68B-4DF7-B53C-7BCF1DF3498B}" type="pres">
      <dgm:prSet presAssocID="{FF19B1F0-D68D-4CE6-9C22-D43BD9388959}" presName="spacerBetweenCircleAndCallout" presStyleCnt="0">
        <dgm:presLayoutVars/>
      </dgm:prSet>
      <dgm:spPr/>
    </dgm:pt>
    <dgm:pt modelId="{4B209477-2904-480D-9A24-E42B758044D7}" type="pres">
      <dgm:prSet presAssocID="{D48CC20D-59A5-4774-B295-1DB363FCBCCE}" presName="nodeText" presStyleLbl="alignAccFollowNode1" presStyleIdx="20" presStyleCnt="27" custScaleY="100000">
        <dgm:presLayoutVars>
          <dgm:bulletEnabled val="1"/>
        </dgm:presLayoutVars>
      </dgm:prSet>
      <dgm:spPr/>
    </dgm:pt>
    <dgm:pt modelId="{7C93AEFE-9F0D-4E42-8A90-65E3CADEBEB5}" type="pres">
      <dgm:prSet presAssocID="{FF19B1F0-D68D-4CE6-9C22-D43BD9388959}" presName="sibTransComposite" presStyleCnt="0"/>
      <dgm:spPr/>
    </dgm:pt>
    <dgm:pt modelId="{B8407A78-6A98-4772-8F62-CE8A1917A50C}" type="pres">
      <dgm:prSet presAssocID="{1216FFE4-F293-4207-9134-4B13E45D3AFA}" presName="compositeNode" presStyleCnt="0"/>
      <dgm:spPr/>
    </dgm:pt>
    <dgm:pt modelId="{C3E94300-E89F-4033-B41C-44201C7BAD63}" type="pres">
      <dgm:prSet presAssocID="{1216FFE4-F293-4207-9134-4B13E45D3AFA}" presName="parTx" presStyleLbl="node1" presStyleIdx="0" presStyleCnt="0">
        <dgm:presLayoutVars>
          <dgm:chMax val="0"/>
          <dgm:chPref val="0"/>
          <dgm:bulletEnabled val="1"/>
        </dgm:presLayoutVars>
      </dgm:prSet>
      <dgm:spPr/>
    </dgm:pt>
    <dgm:pt modelId="{77FDB471-8E83-4B59-9D32-88CBA70D439E}" type="pres">
      <dgm:prSet presAssocID="{1216FFE4-F293-4207-9134-4B13E45D3AFA}" presName="parSh" presStyleCnt="0"/>
      <dgm:spPr/>
    </dgm:pt>
    <dgm:pt modelId="{F1E1816D-F15E-4CF7-B2E2-6A12189B9862}" type="pres">
      <dgm:prSet presAssocID="{1216FFE4-F293-4207-9134-4B13E45D3AFA}" presName="lineNode" presStyleLbl="alignAccFollowNode1" presStyleIdx="21" presStyleCnt="27"/>
      <dgm:spPr/>
    </dgm:pt>
    <dgm:pt modelId="{002D5BF0-9293-4853-87D5-3E28F220D314}" type="pres">
      <dgm:prSet presAssocID="{1216FFE4-F293-4207-9134-4B13E45D3AFA}" presName="lineArrowNode" presStyleLbl="alignAccFollowNode1" presStyleIdx="22" presStyleCnt="27"/>
      <dgm:spPr/>
    </dgm:pt>
    <dgm:pt modelId="{11AB975B-2F22-4563-8246-3A05A8804122}" type="pres">
      <dgm:prSet presAssocID="{7D005FC4-DEE7-4011-92EE-017E91D302F7}" presName="sibTransNodeCircle" presStyleLbl="alignNode1" presStyleIdx="7" presStyleCnt="9">
        <dgm:presLayoutVars>
          <dgm:chMax val="0"/>
          <dgm:bulletEnabled/>
        </dgm:presLayoutVars>
      </dgm:prSet>
      <dgm:spPr/>
    </dgm:pt>
    <dgm:pt modelId="{53E90AFE-DC4D-4E1F-8F29-25825CE408CD}" type="pres">
      <dgm:prSet presAssocID="{7D005FC4-DEE7-4011-92EE-017E91D302F7}" presName="spacerBetweenCircleAndCallout" presStyleCnt="0">
        <dgm:presLayoutVars/>
      </dgm:prSet>
      <dgm:spPr/>
    </dgm:pt>
    <dgm:pt modelId="{7C6386BD-DB21-47C2-8622-7C3B35C03623}" type="pres">
      <dgm:prSet presAssocID="{1216FFE4-F293-4207-9134-4B13E45D3AFA}" presName="nodeText" presStyleLbl="alignAccFollowNode1" presStyleIdx="23" presStyleCnt="27" custScaleY="100000">
        <dgm:presLayoutVars>
          <dgm:bulletEnabled val="1"/>
        </dgm:presLayoutVars>
      </dgm:prSet>
      <dgm:spPr/>
    </dgm:pt>
    <dgm:pt modelId="{9AE83783-F858-412E-A3EC-7959F8889F99}" type="pres">
      <dgm:prSet presAssocID="{7D005FC4-DEE7-4011-92EE-017E91D302F7}" presName="sibTransComposite" presStyleCnt="0"/>
      <dgm:spPr/>
    </dgm:pt>
    <dgm:pt modelId="{835EBCCC-8E5E-47F0-983B-0DE344489939}" type="pres">
      <dgm:prSet presAssocID="{4C6C58D0-DB6D-4A1C-BDAA-BB1219AC3A28}" presName="compositeNode" presStyleCnt="0"/>
      <dgm:spPr/>
    </dgm:pt>
    <dgm:pt modelId="{B6FBB2C1-7BD0-4815-9B50-58440558038F}" type="pres">
      <dgm:prSet presAssocID="{4C6C58D0-DB6D-4A1C-BDAA-BB1219AC3A28}" presName="parTx" presStyleLbl="node1" presStyleIdx="0" presStyleCnt="0">
        <dgm:presLayoutVars>
          <dgm:chMax val="0"/>
          <dgm:chPref val="0"/>
          <dgm:bulletEnabled val="1"/>
        </dgm:presLayoutVars>
      </dgm:prSet>
      <dgm:spPr/>
    </dgm:pt>
    <dgm:pt modelId="{9CA766A3-B44E-4AD1-B24C-E1E43D1CFC33}" type="pres">
      <dgm:prSet presAssocID="{4C6C58D0-DB6D-4A1C-BDAA-BB1219AC3A28}" presName="parSh" presStyleCnt="0"/>
      <dgm:spPr/>
    </dgm:pt>
    <dgm:pt modelId="{82451F9F-E486-4E16-9EBD-ECD83FAE794B}" type="pres">
      <dgm:prSet presAssocID="{4C6C58D0-DB6D-4A1C-BDAA-BB1219AC3A28}" presName="lineNode" presStyleLbl="alignAccFollowNode1" presStyleIdx="24" presStyleCnt="27"/>
      <dgm:spPr/>
    </dgm:pt>
    <dgm:pt modelId="{EC6D287E-7233-454E-9E32-335BB1BE520B}" type="pres">
      <dgm:prSet presAssocID="{4C6C58D0-DB6D-4A1C-BDAA-BB1219AC3A28}" presName="lineArrowNode" presStyleLbl="alignAccFollowNode1" presStyleIdx="25" presStyleCnt="27"/>
      <dgm:spPr/>
    </dgm:pt>
    <dgm:pt modelId="{50CE1E42-7521-485D-8337-DF7178230504}" type="pres">
      <dgm:prSet presAssocID="{ACBDE198-1811-4FC2-A149-D9BD4C39973C}" presName="sibTransNodeCircle" presStyleLbl="alignNode1" presStyleIdx="8" presStyleCnt="9">
        <dgm:presLayoutVars>
          <dgm:chMax val="0"/>
          <dgm:bulletEnabled/>
        </dgm:presLayoutVars>
      </dgm:prSet>
      <dgm:spPr/>
    </dgm:pt>
    <dgm:pt modelId="{2CD1C50B-1FB5-4D9D-8E9A-793CD0E846DE}" type="pres">
      <dgm:prSet presAssocID="{ACBDE198-1811-4FC2-A149-D9BD4C39973C}" presName="spacerBetweenCircleAndCallout" presStyleCnt="0">
        <dgm:presLayoutVars/>
      </dgm:prSet>
      <dgm:spPr/>
    </dgm:pt>
    <dgm:pt modelId="{8F23ECD3-421D-445D-B53A-70DF4EB6F320}" type="pres">
      <dgm:prSet presAssocID="{4C6C58D0-DB6D-4A1C-BDAA-BB1219AC3A28}" presName="nodeText" presStyleLbl="alignAccFollowNode1" presStyleIdx="26" presStyleCnt="27" custScaleY="100000">
        <dgm:presLayoutVars>
          <dgm:bulletEnabled val="1"/>
        </dgm:presLayoutVars>
      </dgm:prSet>
      <dgm:spPr/>
    </dgm:pt>
  </dgm:ptLst>
  <dgm:cxnLst>
    <dgm:cxn modelId="{6EE6E70F-CA0E-4094-B10E-60B77E151B7F}" srcId="{8F12B1E6-95D1-457E-AC7F-B6FBA57D1979}" destId="{D48CC20D-59A5-4774-B295-1DB363FCBCCE}" srcOrd="6" destOrd="0" parTransId="{2A2B5EA0-2264-4F82-A905-55B9710BF90E}" sibTransId="{FF19B1F0-D68D-4CE6-9C22-D43BD9388959}"/>
    <dgm:cxn modelId="{DCC4802D-FEF9-4371-ACED-D00105A941AB}" srcId="{8F12B1E6-95D1-457E-AC7F-B6FBA57D1979}" destId="{064304C4-2078-4606-92BA-D245C7FE519A}" srcOrd="3" destOrd="0" parTransId="{1C6C2257-9818-47EC-8AD1-F1FB6B1FC388}" sibTransId="{9F016F38-A2D7-48EB-99FF-989DCD4DFC22}"/>
    <dgm:cxn modelId="{92D0FD2D-1BF4-4A31-BED2-01B1FD829A08}" type="presOf" srcId="{31D4C183-6BCF-4276-94E7-21A29D25D4F7}" destId="{E4B22611-DDB3-45B7-B1A0-F54DDF1538FF}" srcOrd="0" destOrd="0" presId="urn:microsoft.com/office/officeart/2016/7/layout/LinearArrowProcessNumbered"/>
    <dgm:cxn modelId="{63B65E2F-35F0-49CE-9985-3280F2C3D8D4}" srcId="{8F12B1E6-95D1-457E-AC7F-B6FBA57D1979}" destId="{31D4C183-6BCF-4276-94E7-21A29D25D4F7}" srcOrd="4" destOrd="0" parTransId="{9F8467FA-9C64-4A67-9E97-35899F59F11B}" sibTransId="{94A0E096-D977-45EC-BE46-E30B700D6EFF}"/>
    <dgm:cxn modelId="{72F8B644-748B-4DC8-985B-3122D610D43E}" type="presOf" srcId="{1216FFE4-F293-4207-9134-4B13E45D3AFA}" destId="{7C6386BD-DB21-47C2-8622-7C3B35C03623}" srcOrd="0" destOrd="0" presId="urn:microsoft.com/office/officeart/2016/7/layout/LinearArrowProcessNumbered"/>
    <dgm:cxn modelId="{AEC0D044-4BF1-4BA7-9DDA-42AC675CD343}" srcId="{8F12B1E6-95D1-457E-AC7F-B6FBA57D1979}" destId="{1216FFE4-F293-4207-9134-4B13E45D3AFA}" srcOrd="7" destOrd="0" parTransId="{D1A5C1DF-EEEA-4E56-9500-57370A86071F}" sibTransId="{7D005FC4-DEE7-4011-92EE-017E91D302F7}"/>
    <dgm:cxn modelId="{DA894547-76EC-4A1E-802D-507CB165580E}" type="presOf" srcId="{FF19B1F0-D68D-4CE6-9C22-D43BD9388959}" destId="{971D8608-BB03-4465-BC1C-FAE578E22916}" srcOrd="0" destOrd="0" presId="urn:microsoft.com/office/officeart/2016/7/layout/LinearArrowProcessNumbered"/>
    <dgm:cxn modelId="{CBDFEA51-C290-42F9-94DC-E58224739A42}" type="presOf" srcId="{56641044-4FF4-4D2E-B698-70748EB0B283}" destId="{E3525D5B-A147-447B-9975-EAE713D49D52}" srcOrd="0" destOrd="0" presId="urn:microsoft.com/office/officeart/2016/7/layout/LinearArrowProcessNumbered"/>
    <dgm:cxn modelId="{A4728C53-5474-4A02-9666-2E25AA58AD6A}" srcId="{8F12B1E6-95D1-457E-AC7F-B6FBA57D1979}" destId="{829DDBB9-4DCD-4FCA-A7FF-D6E90D5C7EC2}" srcOrd="5" destOrd="0" parTransId="{7949089E-E3FE-4429-BCF9-DD7241BF1DE2}" sibTransId="{31DF6D12-33F9-4746-B61E-56E13A2C9FDF}"/>
    <dgm:cxn modelId="{49625B5A-A1FE-4CB4-8C74-6CE940A442FC}" type="presOf" srcId="{4C6C58D0-DB6D-4A1C-BDAA-BB1219AC3A28}" destId="{8F23ECD3-421D-445D-B53A-70DF4EB6F320}" srcOrd="0" destOrd="0" presId="urn:microsoft.com/office/officeart/2016/7/layout/LinearArrowProcessNumbered"/>
    <dgm:cxn modelId="{1249645E-1D2A-4100-B474-1BC65E5BC31B}" srcId="{8F12B1E6-95D1-457E-AC7F-B6FBA57D1979}" destId="{56641044-4FF4-4D2E-B698-70748EB0B283}" srcOrd="2" destOrd="0" parTransId="{4E1EB8EE-F5F8-4476-9EF7-EAB71BFF2E4D}" sibTransId="{436DB5E6-4A2A-46AB-BDFA-B112404125F1}"/>
    <dgm:cxn modelId="{F89A0965-D4F4-4A2E-A8D7-7F1FC81FCCB9}" type="presOf" srcId="{829DDBB9-4DCD-4FCA-A7FF-D6E90D5C7EC2}" destId="{88F818A1-9395-47BF-8DDE-4D344CF60CBB}" srcOrd="0" destOrd="0" presId="urn:microsoft.com/office/officeart/2016/7/layout/LinearArrowProcessNumbered"/>
    <dgm:cxn modelId="{12906E74-E71D-45E2-9343-9B3CD358B214}" type="presOf" srcId="{59E776BC-EF29-48C6-B489-D6CCA396B2D9}" destId="{D3708DC6-BD98-48A5-B570-7F00355CE0E0}" srcOrd="0" destOrd="0" presId="urn:microsoft.com/office/officeart/2016/7/layout/LinearArrowProcessNumbered"/>
    <dgm:cxn modelId="{676EC27C-78D2-4760-A82C-CE0D8CDCB35B}" type="presOf" srcId="{ACBDE198-1811-4FC2-A149-D9BD4C39973C}" destId="{50CE1E42-7521-485D-8337-DF7178230504}" srcOrd="0" destOrd="0" presId="urn:microsoft.com/office/officeart/2016/7/layout/LinearArrowProcessNumbered"/>
    <dgm:cxn modelId="{AE6F2C83-EE5B-451F-AAA6-A1CE233ADA4D}" type="presOf" srcId="{9F016F38-A2D7-48EB-99FF-989DCD4DFC22}" destId="{F562BBDE-C1CA-4FC6-9206-C95BB08FBE29}" srcOrd="0" destOrd="0" presId="urn:microsoft.com/office/officeart/2016/7/layout/LinearArrowProcessNumbered"/>
    <dgm:cxn modelId="{78227A8D-1406-4B8F-9DFA-5222389339D4}" type="presOf" srcId="{436DB5E6-4A2A-46AB-BDFA-B112404125F1}" destId="{576A47B2-C1E7-44DF-B7EE-D00CA5B5CB6D}" srcOrd="0" destOrd="0" presId="urn:microsoft.com/office/officeart/2016/7/layout/LinearArrowProcessNumbered"/>
    <dgm:cxn modelId="{B164CC94-2D9A-4E5F-BCC3-F8E214D97702}" srcId="{8F12B1E6-95D1-457E-AC7F-B6FBA57D1979}" destId="{59E776BC-EF29-48C6-B489-D6CCA396B2D9}" srcOrd="0" destOrd="0" parTransId="{8CEF032F-E361-4D0F-9F11-ACC1A2C34DDD}" sibTransId="{F424965E-431F-48EB-89DD-B044348230F3}"/>
    <dgm:cxn modelId="{D1D5C49D-615E-4697-9A0F-A65607A2A7EC}" type="presOf" srcId="{064304C4-2078-4606-92BA-D245C7FE519A}" destId="{40E996CA-29C6-41D9-95B5-04F66B4C7269}" srcOrd="0" destOrd="0" presId="urn:microsoft.com/office/officeart/2016/7/layout/LinearArrowProcessNumbered"/>
    <dgm:cxn modelId="{397DBFA4-9AB8-476B-B60C-5EAE56B28B78}" type="presOf" srcId="{31DF6D12-33F9-4746-B61E-56E13A2C9FDF}" destId="{079E75FA-FF8A-4BBF-A431-3667150C1488}" srcOrd="0" destOrd="0" presId="urn:microsoft.com/office/officeart/2016/7/layout/LinearArrowProcessNumbered"/>
    <dgm:cxn modelId="{CF3C8BA9-9342-4322-ADE9-30B9D5A78C57}" type="presOf" srcId="{8F12B1E6-95D1-457E-AC7F-B6FBA57D1979}" destId="{55B50EF8-D7CC-4DB3-9A13-12A236144876}" srcOrd="0" destOrd="0" presId="urn:microsoft.com/office/officeart/2016/7/layout/LinearArrowProcessNumbered"/>
    <dgm:cxn modelId="{38D8B7BE-3350-4846-8884-5AB540C511A9}" type="presOf" srcId="{F424965E-431F-48EB-89DD-B044348230F3}" destId="{44C99879-95DC-400E-A42C-9178BD9ADB13}" srcOrd="0" destOrd="0" presId="urn:microsoft.com/office/officeart/2016/7/layout/LinearArrowProcessNumbered"/>
    <dgm:cxn modelId="{D32DA2C9-B30E-4EF6-A361-86E7ED0101EC}" type="presOf" srcId="{7D005FC4-DEE7-4011-92EE-017E91D302F7}" destId="{11AB975B-2F22-4563-8246-3A05A8804122}" srcOrd="0" destOrd="0" presId="urn:microsoft.com/office/officeart/2016/7/layout/LinearArrowProcessNumbered"/>
    <dgm:cxn modelId="{02D21ED4-35C4-4DAE-8A53-7B3637FF8FA1}" srcId="{8F12B1E6-95D1-457E-AC7F-B6FBA57D1979}" destId="{F5297CFD-F2F4-41CC-9BD7-993103EC8D8A}" srcOrd="1" destOrd="0" parTransId="{D68553A3-BA63-48B6-B5EF-7DC4A7A3D531}" sibTransId="{03BA7E93-5791-47FA-AEF2-8ED08F35AE14}"/>
    <dgm:cxn modelId="{5045E5D6-FAD9-4A1A-AD5D-251FF099667B}" srcId="{8F12B1E6-95D1-457E-AC7F-B6FBA57D1979}" destId="{4C6C58D0-DB6D-4A1C-BDAA-BB1219AC3A28}" srcOrd="8" destOrd="0" parTransId="{27A4227A-296E-49A7-9E1C-B6ADEAB408A9}" sibTransId="{ACBDE198-1811-4FC2-A149-D9BD4C39973C}"/>
    <dgm:cxn modelId="{058449DB-3B7A-4DC5-9F0E-EC607092A0AA}" type="presOf" srcId="{03BA7E93-5791-47FA-AEF2-8ED08F35AE14}" destId="{F940F0AA-7343-4C9E-A759-9F8B743E64B2}" srcOrd="0" destOrd="0" presId="urn:microsoft.com/office/officeart/2016/7/layout/LinearArrowProcessNumbered"/>
    <dgm:cxn modelId="{72AA36DC-C219-437D-BBEF-8A140D998650}" type="presOf" srcId="{94A0E096-D977-45EC-BE46-E30B700D6EFF}" destId="{FD8FC57A-91A0-47BE-A021-81B789C3A32D}" srcOrd="0" destOrd="0" presId="urn:microsoft.com/office/officeart/2016/7/layout/LinearArrowProcessNumbered"/>
    <dgm:cxn modelId="{8C2361E0-CF00-447E-B42A-1CEF4FD46F86}" type="presOf" srcId="{D48CC20D-59A5-4774-B295-1DB363FCBCCE}" destId="{4B209477-2904-480D-9A24-E42B758044D7}" srcOrd="0" destOrd="0" presId="urn:microsoft.com/office/officeart/2016/7/layout/LinearArrowProcessNumbered"/>
    <dgm:cxn modelId="{0E83FEFC-2CB7-4042-BC8F-CBDABA215AA5}" type="presOf" srcId="{F5297CFD-F2F4-41CC-9BD7-993103EC8D8A}" destId="{16E7E228-EAAD-4308-8A74-4D9FFC5DE09F}" srcOrd="0" destOrd="0" presId="urn:microsoft.com/office/officeart/2016/7/layout/LinearArrowProcessNumbered"/>
    <dgm:cxn modelId="{E0A01334-1C2A-430C-A63C-B914B93AF296}" type="presParOf" srcId="{55B50EF8-D7CC-4DB3-9A13-12A236144876}" destId="{E41A92F3-C38E-46B0-A8FB-F510555A71F5}" srcOrd="0" destOrd="0" presId="urn:microsoft.com/office/officeart/2016/7/layout/LinearArrowProcessNumbered"/>
    <dgm:cxn modelId="{0D45F506-CBF8-47CA-BFE1-C6A378DE124A}" type="presParOf" srcId="{E41A92F3-C38E-46B0-A8FB-F510555A71F5}" destId="{BF33E13A-E4B4-484E-9EB0-D560135438E7}" srcOrd="0" destOrd="0" presId="urn:microsoft.com/office/officeart/2016/7/layout/LinearArrowProcessNumbered"/>
    <dgm:cxn modelId="{161B35B7-146F-4FE1-B32A-C90E2C5E5ADE}" type="presParOf" srcId="{E41A92F3-C38E-46B0-A8FB-F510555A71F5}" destId="{B74748F5-70E9-4C50-9AE4-66A9B5F29086}" srcOrd="1" destOrd="0" presId="urn:microsoft.com/office/officeart/2016/7/layout/LinearArrowProcessNumbered"/>
    <dgm:cxn modelId="{C1751C74-15E3-40FD-AA69-C2223A306035}" type="presParOf" srcId="{B74748F5-70E9-4C50-9AE4-66A9B5F29086}" destId="{53CF0405-E574-438B-AED3-25885B295CD7}" srcOrd="0" destOrd="0" presId="urn:microsoft.com/office/officeart/2016/7/layout/LinearArrowProcessNumbered"/>
    <dgm:cxn modelId="{0838F15B-D6FF-4C22-B8E0-098C246FE845}" type="presParOf" srcId="{B74748F5-70E9-4C50-9AE4-66A9B5F29086}" destId="{B9AE3C51-0E94-46B0-9893-4047287176DB}" srcOrd="1" destOrd="0" presId="urn:microsoft.com/office/officeart/2016/7/layout/LinearArrowProcessNumbered"/>
    <dgm:cxn modelId="{9E95DA17-5AC1-43FD-AB6B-B89CE8835E4C}" type="presParOf" srcId="{B74748F5-70E9-4C50-9AE4-66A9B5F29086}" destId="{44C99879-95DC-400E-A42C-9178BD9ADB13}" srcOrd="2" destOrd="0" presId="urn:microsoft.com/office/officeart/2016/7/layout/LinearArrowProcessNumbered"/>
    <dgm:cxn modelId="{6E9C1C7C-933D-4CC4-BEAF-37D258EDE846}" type="presParOf" srcId="{B74748F5-70E9-4C50-9AE4-66A9B5F29086}" destId="{FE48EC17-CE5C-4182-AA33-0BADF0227EA0}" srcOrd="3" destOrd="0" presId="urn:microsoft.com/office/officeart/2016/7/layout/LinearArrowProcessNumbered"/>
    <dgm:cxn modelId="{00F95BAA-707F-426F-80E6-FF81507A7C31}" type="presParOf" srcId="{E41A92F3-C38E-46B0-A8FB-F510555A71F5}" destId="{D3708DC6-BD98-48A5-B570-7F00355CE0E0}" srcOrd="2" destOrd="0" presId="urn:microsoft.com/office/officeart/2016/7/layout/LinearArrowProcessNumbered"/>
    <dgm:cxn modelId="{2D38DDFC-240D-4078-9E4F-16BD3E028EC4}" type="presParOf" srcId="{55B50EF8-D7CC-4DB3-9A13-12A236144876}" destId="{9EC804E4-A6DF-4699-8950-D13DD1EB96FC}" srcOrd="1" destOrd="0" presId="urn:microsoft.com/office/officeart/2016/7/layout/LinearArrowProcessNumbered"/>
    <dgm:cxn modelId="{A93585EA-D13E-49A4-8C91-2B5FE17C5ACB}" type="presParOf" srcId="{55B50EF8-D7CC-4DB3-9A13-12A236144876}" destId="{1B00B3D6-1494-4EAC-BC1F-091288852734}" srcOrd="2" destOrd="0" presId="urn:microsoft.com/office/officeart/2016/7/layout/LinearArrowProcessNumbered"/>
    <dgm:cxn modelId="{5EE75C29-5692-497A-8E16-8D326C5AAC3C}" type="presParOf" srcId="{1B00B3D6-1494-4EAC-BC1F-091288852734}" destId="{0FAF9E3B-953C-4AD6-AB7E-3CF81ACE9512}" srcOrd="0" destOrd="0" presId="urn:microsoft.com/office/officeart/2016/7/layout/LinearArrowProcessNumbered"/>
    <dgm:cxn modelId="{34237403-B4AF-4780-950D-FFBC3984D580}" type="presParOf" srcId="{1B00B3D6-1494-4EAC-BC1F-091288852734}" destId="{C15BF63F-E63B-48D2-8C37-A65AFFFDEC7E}" srcOrd="1" destOrd="0" presId="urn:microsoft.com/office/officeart/2016/7/layout/LinearArrowProcessNumbered"/>
    <dgm:cxn modelId="{E7A09D39-FFC9-4048-9C09-85D31BFD7536}" type="presParOf" srcId="{C15BF63F-E63B-48D2-8C37-A65AFFFDEC7E}" destId="{B24EC361-EAE0-4F1D-AC3B-34353F8A23E4}" srcOrd="0" destOrd="0" presId="urn:microsoft.com/office/officeart/2016/7/layout/LinearArrowProcessNumbered"/>
    <dgm:cxn modelId="{E2EB4A38-CC88-4194-9A08-0E0A6E4A7EA5}" type="presParOf" srcId="{C15BF63F-E63B-48D2-8C37-A65AFFFDEC7E}" destId="{DA25059C-E4E3-4138-879D-65A818374577}" srcOrd="1" destOrd="0" presId="urn:microsoft.com/office/officeart/2016/7/layout/LinearArrowProcessNumbered"/>
    <dgm:cxn modelId="{4F00C105-CCD1-4743-9575-B092DE1295C2}" type="presParOf" srcId="{C15BF63F-E63B-48D2-8C37-A65AFFFDEC7E}" destId="{F940F0AA-7343-4C9E-A759-9F8B743E64B2}" srcOrd="2" destOrd="0" presId="urn:microsoft.com/office/officeart/2016/7/layout/LinearArrowProcessNumbered"/>
    <dgm:cxn modelId="{985370A2-DAF2-4EE8-9D4C-E89A7170BEAB}" type="presParOf" srcId="{C15BF63F-E63B-48D2-8C37-A65AFFFDEC7E}" destId="{6B7DF074-9290-4E12-B885-7625C16298A5}" srcOrd="3" destOrd="0" presId="urn:microsoft.com/office/officeart/2016/7/layout/LinearArrowProcessNumbered"/>
    <dgm:cxn modelId="{03EEBC5A-B06A-40EF-956D-1FC25541B973}" type="presParOf" srcId="{1B00B3D6-1494-4EAC-BC1F-091288852734}" destId="{16E7E228-EAAD-4308-8A74-4D9FFC5DE09F}" srcOrd="2" destOrd="0" presId="urn:microsoft.com/office/officeart/2016/7/layout/LinearArrowProcessNumbered"/>
    <dgm:cxn modelId="{4F03B720-2245-4302-8E50-0498E12F642D}" type="presParOf" srcId="{55B50EF8-D7CC-4DB3-9A13-12A236144876}" destId="{18694BCA-99C7-412A-8BF0-0D86E7816C45}" srcOrd="3" destOrd="0" presId="urn:microsoft.com/office/officeart/2016/7/layout/LinearArrowProcessNumbered"/>
    <dgm:cxn modelId="{CAB92812-90AE-4C68-B42F-48BA6B0F4A81}" type="presParOf" srcId="{55B50EF8-D7CC-4DB3-9A13-12A236144876}" destId="{598569FE-F11C-48C7-A74D-9E636EFD2476}" srcOrd="4" destOrd="0" presId="urn:microsoft.com/office/officeart/2016/7/layout/LinearArrowProcessNumbered"/>
    <dgm:cxn modelId="{DC2AFD99-5206-4DC8-BCE8-8571B0ABD461}" type="presParOf" srcId="{598569FE-F11C-48C7-A74D-9E636EFD2476}" destId="{600AD0DC-F3C6-42A4-BBEB-070F2A2EB4D5}" srcOrd="0" destOrd="0" presId="urn:microsoft.com/office/officeart/2016/7/layout/LinearArrowProcessNumbered"/>
    <dgm:cxn modelId="{59539D8D-EDB2-4D7D-BB50-BFBD58285512}" type="presParOf" srcId="{598569FE-F11C-48C7-A74D-9E636EFD2476}" destId="{3B714714-1FB4-4874-8214-34C2CF6FBA53}" srcOrd="1" destOrd="0" presId="urn:microsoft.com/office/officeart/2016/7/layout/LinearArrowProcessNumbered"/>
    <dgm:cxn modelId="{2C469966-909C-4A2C-A207-05A5E2BE712B}" type="presParOf" srcId="{3B714714-1FB4-4874-8214-34C2CF6FBA53}" destId="{A495AEBB-2E4A-4054-855C-A8458F865FB6}" srcOrd="0" destOrd="0" presId="urn:microsoft.com/office/officeart/2016/7/layout/LinearArrowProcessNumbered"/>
    <dgm:cxn modelId="{BF13180C-71CF-488F-A486-296964044293}" type="presParOf" srcId="{3B714714-1FB4-4874-8214-34C2CF6FBA53}" destId="{6052FA59-296B-478A-93F7-87114641CF74}" srcOrd="1" destOrd="0" presId="urn:microsoft.com/office/officeart/2016/7/layout/LinearArrowProcessNumbered"/>
    <dgm:cxn modelId="{AED06B1E-A67A-4123-AD81-C5B375480510}" type="presParOf" srcId="{3B714714-1FB4-4874-8214-34C2CF6FBA53}" destId="{576A47B2-C1E7-44DF-B7EE-D00CA5B5CB6D}" srcOrd="2" destOrd="0" presId="urn:microsoft.com/office/officeart/2016/7/layout/LinearArrowProcessNumbered"/>
    <dgm:cxn modelId="{E1640CB6-3DC6-4789-A6E3-AA813B2978A9}" type="presParOf" srcId="{3B714714-1FB4-4874-8214-34C2CF6FBA53}" destId="{5668D844-5BC6-4534-82A6-BC61F2CB099E}" srcOrd="3" destOrd="0" presId="urn:microsoft.com/office/officeart/2016/7/layout/LinearArrowProcessNumbered"/>
    <dgm:cxn modelId="{A79918A2-A7A7-4EF3-A8EC-A04DF72808E6}" type="presParOf" srcId="{598569FE-F11C-48C7-A74D-9E636EFD2476}" destId="{E3525D5B-A147-447B-9975-EAE713D49D52}" srcOrd="2" destOrd="0" presId="urn:microsoft.com/office/officeart/2016/7/layout/LinearArrowProcessNumbered"/>
    <dgm:cxn modelId="{4494FF28-8230-4972-80FE-A899BA58F239}" type="presParOf" srcId="{55B50EF8-D7CC-4DB3-9A13-12A236144876}" destId="{8CD57A0B-8B67-4BF2-95ED-4BBF0978A8F2}" srcOrd="5" destOrd="0" presId="urn:microsoft.com/office/officeart/2016/7/layout/LinearArrowProcessNumbered"/>
    <dgm:cxn modelId="{C84E6F18-E532-4053-92BB-63F0FFE37E62}" type="presParOf" srcId="{55B50EF8-D7CC-4DB3-9A13-12A236144876}" destId="{3725B3CA-F661-4695-A2C8-02B59D054904}" srcOrd="6" destOrd="0" presId="urn:microsoft.com/office/officeart/2016/7/layout/LinearArrowProcessNumbered"/>
    <dgm:cxn modelId="{024FD2FA-22FB-431C-BE5F-30C029E980FE}" type="presParOf" srcId="{3725B3CA-F661-4695-A2C8-02B59D054904}" destId="{9F6BB1B3-FC02-4B6F-829F-5219BCFDBB54}" srcOrd="0" destOrd="0" presId="urn:microsoft.com/office/officeart/2016/7/layout/LinearArrowProcessNumbered"/>
    <dgm:cxn modelId="{7DBEC8F4-099E-4FAC-B911-1C719D3B518C}" type="presParOf" srcId="{3725B3CA-F661-4695-A2C8-02B59D054904}" destId="{2EA6C41F-621E-4170-9800-C5FB4CC474B8}" srcOrd="1" destOrd="0" presId="urn:microsoft.com/office/officeart/2016/7/layout/LinearArrowProcessNumbered"/>
    <dgm:cxn modelId="{5EB3A74D-95D4-4B1D-B545-B6405B2FCE05}" type="presParOf" srcId="{2EA6C41F-621E-4170-9800-C5FB4CC474B8}" destId="{B8A91458-7EEC-4167-8D03-79A0DDA58638}" srcOrd="0" destOrd="0" presId="urn:microsoft.com/office/officeart/2016/7/layout/LinearArrowProcessNumbered"/>
    <dgm:cxn modelId="{6D4F9BD9-EF76-446E-8D01-6935330FA5E8}" type="presParOf" srcId="{2EA6C41F-621E-4170-9800-C5FB4CC474B8}" destId="{7D8EFEBB-3904-418E-9DE5-D87BD7F9EE91}" srcOrd="1" destOrd="0" presId="urn:microsoft.com/office/officeart/2016/7/layout/LinearArrowProcessNumbered"/>
    <dgm:cxn modelId="{2DC09D16-4381-4B4C-AC03-263FA4408898}" type="presParOf" srcId="{2EA6C41F-621E-4170-9800-C5FB4CC474B8}" destId="{F562BBDE-C1CA-4FC6-9206-C95BB08FBE29}" srcOrd="2" destOrd="0" presId="urn:microsoft.com/office/officeart/2016/7/layout/LinearArrowProcessNumbered"/>
    <dgm:cxn modelId="{623DC63A-D021-4B2E-A922-B94BF9A6179E}" type="presParOf" srcId="{2EA6C41F-621E-4170-9800-C5FB4CC474B8}" destId="{96338B55-AF3B-40FB-896D-F67B97DF03FC}" srcOrd="3" destOrd="0" presId="urn:microsoft.com/office/officeart/2016/7/layout/LinearArrowProcessNumbered"/>
    <dgm:cxn modelId="{DAB36576-BEE7-44DD-8752-98865FDE8B78}" type="presParOf" srcId="{3725B3CA-F661-4695-A2C8-02B59D054904}" destId="{40E996CA-29C6-41D9-95B5-04F66B4C7269}" srcOrd="2" destOrd="0" presId="urn:microsoft.com/office/officeart/2016/7/layout/LinearArrowProcessNumbered"/>
    <dgm:cxn modelId="{79129E48-E688-4739-A564-589851FDE1ED}" type="presParOf" srcId="{55B50EF8-D7CC-4DB3-9A13-12A236144876}" destId="{90C33558-BBB6-48C5-B4BC-445AC9A4C6F0}" srcOrd="7" destOrd="0" presId="urn:microsoft.com/office/officeart/2016/7/layout/LinearArrowProcessNumbered"/>
    <dgm:cxn modelId="{B65DBEB9-3B35-4DBA-88AC-26695A57293F}" type="presParOf" srcId="{55B50EF8-D7CC-4DB3-9A13-12A236144876}" destId="{3612B21B-2C6A-4FCA-B9BC-998A9129FCA2}" srcOrd="8" destOrd="0" presId="urn:microsoft.com/office/officeart/2016/7/layout/LinearArrowProcessNumbered"/>
    <dgm:cxn modelId="{5F8C7624-8E64-4F66-A87D-10698B0063A4}" type="presParOf" srcId="{3612B21B-2C6A-4FCA-B9BC-998A9129FCA2}" destId="{1CA43AB5-CDBF-49DC-A32B-72FED9E1179C}" srcOrd="0" destOrd="0" presId="urn:microsoft.com/office/officeart/2016/7/layout/LinearArrowProcessNumbered"/>
    <dgm:cxn modelId="{E0548442-F64A-44C9-A384-B2C7C0B16962}" type="presParOf" srcId="{3612B21B-2C6A-4FCA-B9BC-998A9129FCA2}" destId="{01173DE8-3976-428B-B765-D63143D2D314}" srcOrd="1" destOrd="0" presId="urn:microsoft.com/office/officeart/2016/7/layout/LinearArrowProcessNumbered"/>
    <dgm:cxn modelId="{398C3A96-4245-4DFF-B99C-1F8C70C8AD3C}" type="presParOf" srcId="{01173DE8-3976-428B-B765-D63143D2D314}" destId="{220708F3-D24C-43E6-A6F2-5DA3A7479652}" srcOrd="0" destOrd="0" presId="urn:microsoft.com/office/officeart/2016/7/layout/LinearArrowProcessNumbered"/>
    <dgm:cxn modelId="{4C450502-CB81-4992-881D-2EE068223A3A}" type="presParOf" srcId="{01173DE8-3976-428B-B765-D63143D2D314}" destId="{00466F3A-0AA9-4802-A11F-7F54D7D96BE9}" srcOrd="1" destOrd="0" presId="urn:microsoft.com/office/officeart/2016/7/layout/LinearArrowProcessNumbered"/>
    <dgm:cxn modelId="{3FAACB73-5370-48DE-AE6D-7C5A8C24F9EB}" type="presParOf" srcId="{01173DE8-3976-428B-B765-D63143D2D314}" destId="{FD8FC57A-91A0-47BE-A021-81B789C3A32D}" srcOrd="2" destOrd="0" presId="urn:microsoft.com/office/officeart/2016/7/layout/LinearArrowProcessNumbered"/>
    <dgm:cxn modelId="{311A8197-EE03-42AD-AB8A-2853453DC622}" type="presParOf" srcId="{01173DE8-3976-428B-B765-D63143D2D314}" destId="{F9FF0292-1F75-4759-8BBC-5782D8AC5DB4}" srcOrd="3" destOrd="0" presId="urn:microsoft.com/office/officeart/2016/7/layout/LinearArrowProcessNumbered"/>
    <dgm:cxn modelId="{71557244-4A4C-49AA-AFF1-BF4231A6761D}" type="presParOf" srcId="{3612B21B-2C6A-4FCA-B9BC-998A9129FCA2}" destId="{E4B22611-DDB3-45B7-B1A0-F54DDF1538FF}" srcOrd="2" destOrd="0" presId="urn:microsoft.com/office/officeart/2016/7/layout/LinearArrowProcessNumbered"/>
    <dgm:cxn modelId="{6475F8E1-631F-4558-AE18-386DEA727456}" type="presParOf" srcId="{55B50EF8-D7CC-4DB3-9A13-12A236144876}" destId="{D4F9931C-5675-4301-BB5B-CCEAB8B7C76D}" srcOrd="9" destOrd="0" presId="urn:microsoft.com/office/officeart/2016/7/layout/LinearArrowProcessNumbered"/>
    <dgm:cxn modelId="{CB1330F3-2462-4C59-B2ED-AE3F249B2B3E}" type="presParOf" srcId="{55B50EF8-D7CC-4DB3-9A13-12A236144876}" destId="{394DFA84-C8EF-42E4-B70D-A070EF323071}" srcOrd="10" destOrd="0" presId="urn:microsoft.com/office/officeart/2016/7/layout/LinearArrowProcessNumbered"/>
    <dgm:cxn modelId="{946859CE-13A1-4B16-B797-CCFB5F35FDB4}" type="presParOf" srcId="{394DFA84-C8EF-42E4-B70D-A070EF323071}" destId="{8E050A51-4AAF-4D1A-885D-5D05F85B017C}" srcOrd="0" destOrd="0" presId="urn:microsoft.com/office/officeart/2016/7/layout/LinearArrowProcessNumbered"/>
    <dgm:cxn modelId="{D34DD7CF-7CF2-4CFB-BB09-8D674CE6356D}" type="presParOf" srcId="{394DFA84-C8EF-42E4-B70D-A070EF323071}" destId="{E176DB31-6784-4884-8305-824CD22D9FBF}" srcOrd="1" destOrd="0" presId="urn:microsoft.com/office/officeart/2016/7/layout/LinearArrowProcessNumbered"/>
    <dgm:cxn modelId="{A5DDD6DA-2432-481A-A722-9FD27D8A2291}" type="presParOf" srcId="{E176DB31-6784-4884-8305-824CD22D9FBF}" destId="{BA4AD69C-0752-4395-A43A-E1CC825003A7}" srcOrd="0" destOrd="0" presId="urn:microsoft.com/office/officeart/2016/7/layout/LinearArrowProcessNumbered"/>
    <dgm:cxn modelId="{CE49D9B1-7710-4471-BB3A-8900E2074B00}" type="presParOf" srcId="{E176DB31-6784-4884-8305-824CD22D9FBF}" destId="{8EC68414-E728-4161-A033-3FC579CBE647}" srcOrd="1" destOrd="0" presId="urn:microsoft.com/office/officeart/2016/7/layout/LinearArrowProcessNumbered"/>
    <dgm:cxn modelId="{CF1DD740-EAF0-4FC6-84A1-08688C7AD978}" type="presParOf" srcId="{E176DB31-6784-4884-8305-824CD22D9FBF}" destId="{079E75FA-FF8A-4BBF-A431-3667150C1488}" srcOrd="2" destOrd="0" presId="urn:microsoft.com/office/officeart/2016/7/layout/LinearArrowProcessNumbered"/>
    <dgm:cxn modelId="{30F02A17-D93A-44B8-B2AA-5281B76D5F07}" type="presParOf" srcId="{E176DB31-6784-4884-8305-824CD22D9FBF}" destId="{2C52FC1E-4F8E-487A-BC80-5D16731F0793}" srcOrd="3" destOrd="0" presId="urn:microsoft.com/office/officeart/2016/7/layout/LinearArrowProcessNumbered"/>
    <dgm:cxn modelId="{1A3A346F-9D24-4290-BBEF-7008B36CDB47}" type="presParOf" srcId="{394DFA84-C8EF-42E4-B70D-A070EF323071}" destId="{88F818A1-9395-47BF-8DDE-4D344CF60CBB}" srcOrd="2" destOrd="0" presId="urn:microsoft.com/office/officeart/2016/7/layout/LinearArrowProcessNumbered"/>
    <dgm:cxn modelId="{3BAEB2DC-5C5B-412E-8481-8C92D366781D}" type="presParOf" srcId="{55B50EF8-D7CC-4DB3-9A13-12A236144876}" destId="{19E5410B-EABD-439F-B2AD-BB6466B427BC}" srcOrd="11" destOrd="0" presId="urn:microsoft.com/office/officeart/2016/7/layout/LinearArrowProcessNumbered"/>
    <dgm:cxn modelId="{18D09536-8193-4E1E-B824-9301DEFC6672}" type="presParOf" srcId="{55B50EF8-D7CC-4DB3-9A13-12A236144876}" destId="{1AFFA45C-E6C5-4DBE-968A-45E2C31383BC}" srcOrd="12" destOrd="0" presId="urn:microsoft.com/office/officeart/2016/7/layout/LinearArrowProcessNumbered"/>
    <dgm:cxn modelId="{E34C8203-1B12-442A-ACE7-AC0BED70AD6A}" type="presParOf" srcId="{1AFFA45C-E6C5-4DBE-968A-45E2C31383BC}" destId="{9A47E3FE-0761-4239-B10D-0DA3FC84F9FC}" srcOrd="0" destOrd="0" presId="urn:microsoft.com/office/officeart/2016/7/layout/LinearArrowProcessNumbered"/>
    <dgm:cxn modelId="{68E26B33-95F9-4596-BB8B-30D7E586E869}" type="presParOf" srcId="{1AFFA45C-E6C5-4DBE-968A-45E2C31383BC}" destId="{B594B866-39AC-43AB-9E00-06ED59E2E7BF}" srcOrd="1" destOrd="0" presId="urn:microsoft.com/office/officeart/2016/7/layout/LinearArrowProcessNumbered"/>
    <dgm:cxn modelId="{82CE2732-27F5-40D7-9C99-057CA5C44CBD}" type="presParOf" srcId="{B594B866-39AC-43AB-9E00-06ED59E2E7BF}" destId="{ED868D65-C782-4236-9D60-D52AEEE7D598}" srcOrd="0" destOrd="0" presId="urn:microsoft.com/office/officeart/2016/7/layout/LinearArrowProcessNumbered"/>
    <dgm:cxn modelId="{41ADC3B7-897D-4C48-A519-5AD1651E54E1}" type="presParOf" srcId="{B594B866-39AC-43AB-9E00-06ED59E2E7BF}" destId="{050A69C3-CE10-4712-962B-376433E228B9}" srcOrd="1" destOrd="0" presId="urn:microsoft.com/office/officeart/2016/7/layout/LinearArrowProcessNumbered"/>
    <dgm:cxn modelId="{A7DB5219-E16D-4E41-922E-FC2E15EF535E}" type="presParOf" srcId="{B594B866-39AC-43AB-9E00-06ED59E2E7BF}" destId="{971D8608-BB03-4465-BC1C-FAE578E22916}" srcOrd="2" destOrd="0" presId="urn:microsoft.com/office/officeart/2016/7/layout/LinearArrowProcessNumbered"/>
    <dgm:cxn modelId="{CA91362F-191A-4A65-99E6-FC75F5E5EA7F}" type="presParOf" srcId="{B594B866-39AC-43AB-9E00-06ED59E2E7BF}" destId="{F16FA40C-D68B-4DF7-B53C-7BCF1DF3498B}" srcOrd="3" destOrd="0" presId="urn:microsoft.com/office/officeart/2016/7/layout/LinearArrowProcessNumbered"/>
    <dgm:cxn modelId="{90A77A0E-622A-4D73-9485-3653980C8D66}" type="presParOf" srcId="{1AFFA45C-E6C5-4DBE-968A-45E2C31383BC}" destId="{4B209477-2904-480D-9A24-E42B758044D7}" srcOrd="2" destOrd="0" presId="urn:microsoft.com/office/officeart/2016/7/layout/LinearArrowProcessNumbered"/>
    <dgm:cxn modelId="{1A7E14EF-8579-4088-AAA1-61E76119B69A}" type="presParOf" srcId="{55B50EF8-D7CC-4DB3-9A13-12A236144876}" destId="{7C93AEFE-9F0D-4E42-8A90-65E3CADEBEB5}" srcOrd="13" destOrd="0" presId="urn:microsoft.com/office/officeart/2016/7/layout/LinearArrowProcessNumbered"/>
    <dgm:cxn modelId="{28F15873-A278-49A3-A647-9CCE4FF9899E}" type="presParOf" srcId="{55B50EF8-D7CC-4DB3-9A13-12A236144876}" destId="{B8407A78-6A98-4772-8F62-CE8A1917A50C}" srcOrd="14" destOrd="0" presId="urn:microsoft.com/office/officeart/2016/7/layout/LinearArrowProcessNumbered"/>
    <dgm:cxn modelId="{5FBE16FE-A54E-4C2D-A995-2F779B61A1AE}" type="presParOf" srcId="{B8407A78-6A98-4772-8F62-CE8A1917A50C}" destId="{C3E94300-E89F-4033-B41C-44201C7BAD63}" srcOrd="0" destOrd="0" presId="urn:microsoft.com/office/officeart/2016/7/layout/LinearArrowProcessNumbered"/>
    <dgm:cxn modelId="{F01F81A9-AD4F-47AD-91E8-79E508CA80D2}" type="presParOf" srcId="{B8407A78-6A98-4772-8F62-CE8A1917A50C}" destId="{77FDB471-8E83-4B59-9D32-88CBA70D439E}" srcOrd="1" destOrd="0" presId="urn:microsoft.com/office/officeart/2016/7/layout/LinearArrowProcessNumbered"/>
    <dgm:cxn modelId="{B31FD0BB-8434-4D92-B440-4257411B2DC9}" type="presParOf" srcId="{77FDB471-8E83-4B59-9D32-88CBA70D439E}" destId="{F1E1816D-F15E-4CF7-B2E2-6A12189B9862}" srcOrd="0" destOrd="0" presId="urn:microsoft.com/office/officeart/2016/7/layout/LinearArrowProcessNumbered"/>
    <dgm:cxn modelId="{486A963C-E287-4B77-AE29-EBC674269A58}" type="presParOf" srcId="{77FDB471-8E83-4B59-9D32-88CBA70D439E}" destId="{002D5BF0-9293-4853-87D5-3E28F220D314}" srcOrd="1" destOrd="0" presId="urn:microsoft.com/office/officeart/2016/7/layout/LinearArrowProcessNumbered"/>
    <dgm:cxn modelId="{3CD44F73-25F6-4E56-BE3C-CE32E123BC97}" type="presParOf" srcId="{77FDB471-8E83-4B59-9D32-88CBA70D439E}" destId="{11AB975B-2F22-4563-8246-3A05A8804122}" srcOrd="2" destOrd="0" presId="urn:microsoft.com/office/officeart/2016/7/layout/LinearArrowProcessNumbered"/>
    <dgm:cxn modelId="{3D41A84B-A90B-4078-9D16-34F4C12C63C2}" type="presParOf" srcId="{77FDB471-8E83-4B59-9D32-88CBA70D439E}" destId="{53E90AFE-DC4D-4E1F-8F29-25825CE408CD}" srcOrd="3" destOrd="0" presId="urn:microsoft.com/office/officeart/2016/7/layout/LinearArrowProcessNumbered"/>
    <dgm:cxn modelId="{271248E5-B2B3-475C-8DB2-AEBCD86B216E}" type="presParOf" srcId="{B8407A78-6A98-4772-8F62-CE8A1917A50C}" destId="{7C6386BD-DB21-47C2-8622-7C3B35C03623}" srcOrd="2" destOrd="0" presId="urn:microsoft.com/office/officeart/2016/7/layout/LinearArrowProcessNumbered"/>
    <dgm:cxn modelId="{26147281-0703-45DA-87D5-E60B4FE4FC56}" type="presParOf" srcId="{55B50EF8-D7CC-4DB3-9A13-12A236144876}" destId="{9AE83783-F858-412E-A3EC-7959F8889F99}" srcOrd="15" destOrd="0" presId="urn:microsoft.com/office/officeart/2016/7/layout/LinearArrowProcessNumbered"/>
    <dgm:cxn modelId="{90463D95-8579-4625-9742-B0D2DC7D6C8D}" type="presParOf" srcId="{55B50EF8-D7CC-4DB3-9A13-12A236144876}" destId="{835EBCCC-8E5E-47F0-983B-0DE344489939}" srcOrd="16" destOrd="0" presId="urn:microsoft.com/office/officeart/2016/7/layout/LinearArrowProcessNumbered"/>
    <dgm:cxn modelId="{2F5A0B25-8B3D-4A38-97FC-60E8A67C53A5}" type="presParOf" srcId="{835EBCCC-8E5E-47F0-983B-0DE344489939}" destId="{B6FBB2C1-7BD0-4815-9B50-58440558038F}" srcOrd="0" destOrd="0" presId="urn:microsoft.com/office/officeart/2016/7/layout/LinearArrowProcessNumbered"/>
    <dgm:cxn modelId="{9A28A504-2837-4897-9353-29949655D906}" type="presParOf" srcId="{835EBCCC-8E5E-47F0-983B-0DE344489939}" destId="{9CA766A3-B44E-4AD1-B24C-E1E43D1CFC33}" srcOrd="1" destOrd="0" presId="urn:microsoft.com/office/officeart/2016/7/layout/LinearArrowProcessNumbered"/>
    <dgm:cxn modelId="{D1EDD575-2503-4B40-B08C-F03BAA8CE0AF}" type="presParOf" srcId="{9CA766A3-B44E-4AD1-B24C-E1E43D1CFC33}" destId="{82451F9F-E486-4E16-9EBD-ECD83FAE794B}" srcOrd="0" destOrd="0" presId="urn:microsoft.com/office/officeart/2016/7/layout/LinearArrowProcessNumbered"/>
    <dgm:cxn modelId="{6F08AB53-B201-49DF-A693-4F72A0F8922F}" type="presParOf" srcId="{9CA766A3-B44E-4AD1-B24C-E1E43D1CFC33}" destId="{EC6D287E-7233-454E-9E32-335BB1BE520B}" srcOrd="1" destOrd="0" presId="urn:microsoft.com/office/officeart/2016/7/layout/LinearArrowProcessNumbered"/>
    <dgm:cxn modelId="{C6C44D1F-1992-49E2-9773-F26FBD47C7BC}" type="presParOf" srcId="{9CA766A3-B44E-4AD1-B24C-E1E43D1CFC33}" destId="{50CE1E42-7521-485D-8337-DF7178230504}" srcOrd="2" destOrd="0" presId="urn:microsoft.com/office/officeart/2016/7/layout/LinearArrowProcessNumbered"/>
    <dgm:cxn modelId="{49268CAC-D2D1-441F-ACCA-D33779F4C48D}" type="presParOf" srcId="{9CA766A3-B44E-4AD1-B24C-E1E43D1CFC33}" destId="{2CD1C50B-1FB5-4D9D-8E9A-793CD0E846DE}" srcOrd="3" destOrd="0" presId="urn:microsoft.com/office/officeart/2016/7/layout/LinearArrowProcessNumbered"/>
    <dgm:cxn modelId="{4020FEE0-64C1-4D8A-BAAF-39D372796477}" type="presParOf" srcId="{835EBCCC-8E5E-47F0-983B-0DE344489939}" destId="{8F23ECD3-421D-445D-B53A-70DF4EB6F320}"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r>
            <a:rPr lang="en-US" sz="2800" dirty="0">
              <a:latin typeface="Calibri" panose="020F0502020204030204" pitchFamily="34" charset="0"/>
              <a:cs typeface="Calibri" panose="020F0502020204030204" pitchFamily="34" charset="0"/>
            </a:rPr>
            <a:t>Community of practice will be formed to exchange/share knowledge and opportunities.</a:t>
          </a:r>
          <a:endParaRPr lang="en-US" sz="2800" dirty="0"/>
        </a:p>
      </dgm:t>
    </dgm:pt>
    <dgm:pt modelId="{44C55780-4C9D-44CC-A150-73889AAAFCAE}" type="parTrans" cxnId="{1BCDDA6A-B079-4764-ABC0-7A528BB39448}">
      <dgm:prSet/>
      <dgm:spPr/>
      <dgm:t>
        <a:bodyPr/>
        <a:lstStyle/>
        <a:p>
          <a:endParaRPr lang="en-US" sz="2800"/>
        </a:p>
      </dgm:t>
    </dgm:pt>
    <dgm:pt modelId="{9236DD06-6B2F-4A90-B5E8-03270B63356E}" type="sibTrans" cxnId="{1BCDDA6A-B079-4764-ABC0-7A528BB39448}">
      <dgm:prSet/>
      <dgm:spPr/>
      <dgm:t>
        <a:bodyPr/>
        <a:lstStyle/>
        <a:p>
          <a:endParaRPr lang="en-US" sz="2800"/>
        </a:p>
      </dgm:t>
    </dgm:pt>
    <dgm:pt modelId="{8DED31E9-E141-44A1-9AEC-F5BB878FE575}">
      <dgm:prSet custT="1"/>
      <dgm:spPr/>
      <dgm:t>
        <a:bodyPr/>
        <a:lstStyle/>
        <a:p>
          <a:r>
            <a:rPr lang="en-US" sz="2800" dirty="0">
              <a:latin typeface="Calibri" panose="020F0502020204030204" pitchFamily="34" charset="0"/>
              <a:cs typeface="Calibri" panose="020F0502020204030204" pitchFamily="34" charset="0"/>
            </a:rPr>
            <a:t>Opportunities to link with humanitarian agencies </a:t>
          </a:r>
          <a:endParaRPr lang="en-US" sz="2800" b="1" dirty="0">
            <a:solidFill>
              <a:srgbClr val="0070C0"/>
            </a:solidFill>
          </a:endParaRPr>
        </a:p>
      </dgm:t>
    </dgm:pt>
    <dgm:pt modelId="{66A14EA4-92CE-4319-9477-A24DA85C1614}" type="parTrans" cxnId="{CC8F5568-1470-4A97-B1BC-C90EF6807C31}">
      <dgm:prSet/>
      <dgm:spPr/>
      <dgm:t>
        <a:bodyPr/>
        <a:lstStyle/>
        <a:p>
          <a:endParaRPr lang="en-US" sz="2800"/>
        </a:p>
      </dgm:t>
    </dgm:pt>
    <dgm:pt modelId="{73805B54-9281-4BFA-B009-F2055E3D2117}" type="sibTrans" cxnId="{CC8F5568-1470-4A97-B1BC-C90EF6807C31}">
      <dgm:prSet/>
      <dgm:spPr/>
      <dgm:t>
        <a:bodyPr/>
        <a:lstStyle/>
        <a:p>
          <a:endParaRPr lang="en-US" sz="2800"/>
        </a:p>
      </dgm:t>
    </dgm:pt>
    <dgm:pt modelId="{D3B0F1CB-75E1-4AA1-9F2E-24CB387E4A1C}">
      <dgm:prSet custT="1"/>
      <dgm:spPr/>
      <dgm:t>
        <a:bodyPr/>
        <a:lstStyle/>
        <a:p>
          <a:r>
            <a:rPr lang="en-US" sz="2800" dirty="0">
              <a:latin typeface="Calibri" panose="020F0502020204030204" pitchFamily="34" charset="0"/>
              <a:cs typeface="Calibri" panose="020F0502020204030204" pitchFamily="34" charset="0"/>
            </a:rPr>
            <a:t>Upcoming Bridge Article 11 trainings</a:t>
          </a:r>
          <a:endParaRPr lang="en-US" sz="2800" dirty="0">
            <a:highlight>
              <a:srgbClr val="FFFF00"/>
            </a:highlight>
          </a:endParaRPr>
        </a:p>
      </dgm:t>
    </dgm:pt>
    <dgm:pt modelId="{10F67BC5-1C11-4FAE-91F2-F4446D9752B5}" type="parTrans" cxnId="{0938D466-71A9-4C5A-B587-D6D34E26ACD5}">
      <dgm:prSet/>
      <dgm:spPr/>
      <dgm:t>
        <a:bodyPr/>
        <a:lstStyle/>
        <a:p>
          <a:endParaRPr lang="en-US" sz="2800"/>
        </a:p>
      </dgm:t>
    </dgm:pt>
    <dgm:pt modelId="{CF63BEA3-31B1-4E2E-BF0B-81F89CCCE254}" type="sibTrans" cxnId="{0938D466-71A9-4C5A-B587-D6D34E26ACD5}">
      <dgm:prSet/>
      <dgm:spPr/>
      <dgm:t>
        <a:bodyPr/>
        <a:lstStyle/>
        <a:p>
          <a:endParaRPr lang="en-US" sz="2800"/>
        </a:p>
      </dgm:t>
    </dgm:pt>
    <dgm:pt modelId="{D923E5D1-577B-3947-A14C-B638CEC6DB51}">
      <dgm:prSet custT="1"/>
      <dgm:spPr/>
      <dgm:t>
        <a:bodyPr/>
        <a:lstStyle/>
        <a:p>
          <a:pPr>
            <a:buFont typeface="Symbol" panose="05050102010706020507" pitchFamily="18" charset="2"/>
            <a:buChar char=""/>
          </a:pPr>
          <a:r>
            <a:rPr lang="en-US" sz="2800" dirty="0">
              <a:latin typeface="Calibri" panose="020F0502020204030204" pitchFamily="34" charset="0"/>
              <a:cs typeface="Calibri" panose="020F0502020204030204" pitchFamily="34" charset="0"/>
            </a:rPr>
            <a:t>Regional OPD / DRG capacity development opportunities </a:t>
          </a:r>
          <a:endParaRPr lang="en-US" sz="2800" b="1" dirty="0">
            <a:solidFill>
              <a:srgbClr val="0070C0"/>
            </a:solidFill>
          </a:endParaRPr>
        </a:p>
      </dgm:t>
    </dgm:pt>
    <dgm:pt modelId="{CFF341B2-506F-514C-BA20-119E63C5F3B3}" type="parTrans" cxnId="{ABF96AA7-4E47-764F-810A-FF660411EF91}">
      <dgm:prSet/>
      <dgm:spPr/>
      <dgm:t>
        <a:bodyPr/>
        <a:lstStyle/>
        <a:p>
          <a:endParaRPr lang="en-US" sz="2800"/>
        </a:p>
      </dgm:t>
    </dgm:pt>
    <dgm:pt modelId="{9397D06B-6578-4A4A-BF09-A3E9C1281B63}" type="sibTrans" cxnId="{ABF96AA7-4E47-764F-810A-FF660411EF91}">
      <dgm:prSet/>
      <dgm:spPr/>
      <dgm:t>
        <a:bodyPr/>
        <a:lstStyle/>
        <a:p>
          <a:endParaRPr lang="en-US" sz="2800"/>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dgm:spPr/>
      <dgm:t>
        <a:bodyPr/>
        <a:lstStyle/>
        <a:p>
          <a:r>
            <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Displacement:</a:t>
          </a:r>
          <a:r>
            <a:rPr lang="en-US"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affected populations may be forced to flee their homes for safety, to different areas within the country (known as Internally Displaced People or IDPs </a:t>
          </a:r>
          <a:r>
            <a:rPr lang="en-US"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(regional example)</a:t>
          </a:r>
          <a:r>
            <a:rPr lang="en-US" b="1" i="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or across borders to another country (known as refugees </a:t>
          </a:r>
          <a:r>
            <a:rPr lang="en-US"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(regional example)</a:t>
          </a:r>
          <a:r>
            <a:rPr lang="en-US" dirty="0">
              <a:effectLst/>
              <a:latin typeface="Calibri" panose="020F0502020204030204" pitchFamily="34" charset="0"/>
              <a:ea typeface="Calibri" panose="020F0502020204030204" pitchFamily="34" charset="0"/>
              <a:cs typeface="Arial" panose="020B0604020202020204" pitchFamily="34" charset="0"/>
            </a:rPr>
            <a:t>); </a:t>
          </a:r>
          <a:endParaRPr lang="en-US" dirty="0"/>
        </a:p>
      </dgm:t>
    </dgm:pt>
    <dgm:pt modelId="{44C55780-4C9D-44CC-A150-73889AAAFCAE}" type="parTrans" cxnId="{1BCDDA6A-B079-4764-ABC0-7A528BB39448}">
      <dgm:prSet/>
      <dgm:spPr/>
      <dgm:t>
        <a:bodyPr/>
        <a:lstStyle/>
        <a:p>
          <a:endParaRPr lang="en-US"/>
        </a:p>
      </dgm:t>
    </dgm:pt>
    <dgm:pt modelId="{9236DD06-6B2F-4A90-B5E8-03270B63356E}" type="sibTrans" cxnId="{1BCDDA6A-B079-4764-ABC0-7A528BB39448}">
      <dgm:prSet/>
      <dgm:spPr/>
      <dgm:t>
        <a:bodyPr/>
        <a:lstStyle/>
        <a:p>
          <a:endParaRPr lang="en-US"/>
        </a:p>
      </dgm:t>
    </dgm:pt>
    <dgm:pt modelId="{8DED31E9-E141-44A1-9AEC-F5BB878FE575}">
      <dgm:prSet/>
      <dgm:spPr/>
      <dgm:t>
        <a:bodyPr/>
        <a:lstStyle/>
        <a:p>
          <a:r>
            <a:rPr lang="en-US" b="1" dirty="0">
              <a:solidFill>
                <a:srgbClr val="0070C0"/>
              </a:solidFill>
              <a:latin typeface="Calibri" panose="020F0502020204030204" pitchFamily="34" charset="0"/>
              <a:ea typeface="Calibri" panose="020F0502020204030204" pitchFamily="34" charset="0"/>
              <a:cs typeface="Arial" panose="020B0604020202020204" pitchFamily="34" charset="0"/>
            </a:rPr>
            <a:t>Destruction of homes and infrastructure</a:t>
          </a:r>
          <a:r>
            <a:rPr lang="en-US"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affected populations may lose their homes and belongings and key infrastructure, such as water and sanitation, may be destroyed </a:t>
          </a:r>
          <a:r>
            <a:rPr lang="en-US" b="1" i="1" dirty="0">
              <a:highlight>
                <a:srgbClr val="FFFF00"/>
              </a:highlight>
              <a:latin typeface="Calibri" panose="020F0502020204030204" pitchFamily="34" charset="0"/>
              <a:ea typeface="Calibri" panose="020F0502020204030204" pitchFamily="34" charset="0"/>
              <a:cs typeface="Arial" panose="020B0604020202020204" pitchFamily="34" charset="0"/>
            </a:rPr>
            <a:t>(example of what this may look like) </a:t>
          </a:r>
          <a:endParaRPr lang="en-US" b="1" i="1" dirty="0">
            <a:highlight>
              <a:srgbClr val="FFFF00"/>
            </a:highlight>
          </a:endParaRPr>
        </a:p>
      </dgm:t>
    </dgm:pt>
    <dgm:pt modelId="{66A14EA4-92CE-4319-9477-A24DA85C1614}" type="parTrans" cxnId="{CC8F5568-1470-4A97-B1BC-C90EF6807C31}">
      <dgm:prSet/>
      <dgm:spPr/>
      <dgm:t>
        <a:bodyPr/>
        <a:lstStyle/>
        <a:p>
          <a:endParaRPr lang="en-US"/>
        </a:p>
      </dgm:t>
    </dgm:pt>
    <dgm:pt modelId="{73805B54-9281-4BFA-B009-F2055E3D2117}" type="sibTrans" cxnId="{CC8F5568-1470-4A97-B1BC-C90EF6807C31}">
      <dgm:prSet/>
      <dgm:spPr/>
      <dgm:t>
        <a:bodyPr/>
        <a:lstStyle/>
        <a:p>
          <a:endParaRPr lang="en-US"/>
        </a:p>
      </dgm:t>
    </dgm:pt>
    <dgm:pt modelId="{D3B0F1CB-75E1-4AA1-9F2E-24CB387E4A1C}">
      <dgm:prSet/>
      <dgm:spPr/>
      <dgm:t>
        <a:bodyPr/>
        <a:lstStyle/>
        <a:p>
          <a:r>
            <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Disruption </a:t>
          </a:r>
          <a:r>
            <a:rPr lang="en-US" b="1" dirty="0">
              <a:solidFill>
                <a:srgbClr val="0070C0"/>
              </a:solidFill>
              <a:latin typeface="Calibri" panose="020F0502020204030204" pitchFamily="34" charset="0"/>
              <a:ea typeface="Calibri" panose="020F0502020204030204" pitchFamily="34" charset="0"/>
              <a:cs typeface="Arial" panose="020B0604020202020204" pitchFamily="34" charset="0"/>
            </a:rPr>
            <a:t>in social networks: </a:t>
          </a:r>
          <a:r>
            <a:rPr lang="en-US" dirty="0">
              <a:latin typeface="Calibri" panose="020F0502020204030204" pitchFamily="34" charset="0"/>
              <a:ea typeface="Calibri" panose="020F0502020204030204" pitchFamily="34" charset="0"/>
              <a:cs typeface="Arial" panose="020B0604020202020204" pitchFamily="34" charset="0"/>
            </a:rPr>
            <a:t>When people are displaced, supportive social networks </a:t>
          </a:r>
          <a:r>
            <a:rPr lang="en-US" b="1" i="1" dirty="0">
              <a:highlight>
                <a:srgbClr val="FFFF00"/>
              </a:highlight>
              <a:latin typeface="Calibri" panose="020F0502020204030204" pitchFamily="34" charset="0"/>
              <a:ea typeface="Calibri" panose="020F0502020204030204" pitchFamily="34" charset="0"/>
              <a:cs typeface="Arial" panose="020B0604020202020204" pitchFamily="34" charset="0"/>
            </a:rPr>
            <a:t>(example of social network, </a:t>
          </a:r>
          <a:r>
            <a:rPr lang="en-US" b="1" i="1" dirty="0" err="1">
              <a:highlight>
                <a:srgbClr val="FFFF00"/>
              </a:highlight>
              <a:latin typeface="Calibri" panose="020F0502020204030204" pitchFamily="34" charset="0"/>
              <a:ea typeface="Calibri" panose="020F0502020204030204" pitchFamily="34" charset="0"/>
              <a:cs typeface="Arial" panose="020B0604020202020204" pitchFamily="34" charset="0"/>
            </a:rPr>
            <a:t>eg.</a:t>
          </a:r>
          <a:r>
            <a:rPr lang="en-US" b="1" i="1" dirty="0">
              <a:highlight>
                <a:srgbClr val="FFFF00"/>
              </a:highlight>
              <a:latin typeface="Calibri" panose="020F0502020204030204" pitchFamily="34" charset="0"/>
              <a:ea typeface="Calibri" panose="020F0502020204030204" pitchFamily="34" charset="0"/>
              <a:cs typeface="Arial" panose="020B0604020202020204" pitchFamily="34" charset="0"/>
            </a:rPr>
            <a:t> Churches, temples, families and friend networks) </a:t>
          </a:r>
          <a:r>
            <a:rPr lang="en-US" dirty="0">
              <a:latin typeface="Calibri" panose="020F0502020204030204" pitchFamily="34" charset="0"/>
              <a:ea typeface="Calibri" panose="020F0502020204030204" pitchFamily="34" charset="0"/>
              <a:cs typeface="Arial" panose="020B0604020202020204" pitchFamily="34" charset="0"/>
            </a:rPr>
            <a:t>may break down and families/ households may be separated </a:t>
          </a:r>
          <a:endParaRPr lang="en-US" dirty="0"/>
        </a:p>
      </dgm:t>
    </dgm:pt>
    <dgm:pt modelId="{10F67BC5-1C11-4FAE-91F2-F4446D9752B5}" type="parTrans" cxnId="{0938D466-71A9-4C5A-B587-D6D34E26ACD5}">
      <dgm:prSet/>
      <dgm:spPr/>
      <dgm:t>
        <a:bodyPr/>
        <a:lstStyle/>
        <a:p>
          <a:endParaRPr lang="en-US"/>
        </a:p>
      </dgm:t>
    </dgm:pt>
    <dgm:pt modelId="{CF63BEA3-31B1-4E2E-BF0B-81F89CCCE254}" type="sibTrans" cxnId="{0938D466-71A9-4C5A-B587-D6D34E26ACD5}">
      <dgm:prSet/>
      <dgm:spPr/>
      <dgm:t>
        <a:bodyPr/>
        <a:lstStyle/>
        <a:p>
          <a:endParaRPr lang="en-US"/>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3"/>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3"/>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3"/>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3"/>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3"/>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3"/>
      <dgm:spPr/>
    </dgm:pt>
    <dgm:pt modelId="{281F209C-14F9-4F8C-B61F-A5ED7EF8B0D2}" type="pres">
      <dgm:prSet presAssocID="{D3B0F1CB-75E1-4AA1-9F2E-24CB387E4A1C}"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r>
            <a:rPr lang="en-GB"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Disruption of services</a:t>
          </a:r>
          <a:r>
            <a:rPr lang="en-GB" sz="24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GB" sz="2400" dirty="0">
              <a:effectLst/>
              <a:latin typeface="Calibri" panose="020F0502020204030204" pitchFamily="34" charset="0"/>
              <a:ea typeface="Calibri" panose="020F0502020204030204" pitchFamily="34" charset="0"/>
              <a:cs typeface="Arial" panose="020B0604020202020204" pitchFamily="34" charset="0"/>
            </a:rPr>
            <a:t>Key service systems, including for health, education, protection </a:t>
          </a:r>
          <a:r>
            <a:rPr lang="en-GB" sz="24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(such as xxx.) </a:t>
          </a:r>
          <a:r>
            <a:rPr lang="en-GB" sz="2400" dirty="0">
              <a:effectLst/>
              <a:latin typeface="Calibri" panose="020F0502020204030204" pitchFamily="34" charset="0"/>
              <a:ea typeface="Calibri" panose="020F0502020204030204" pitchFamily="34" charset="0"/>
              <a:cs typeface="Arial" panose="020B0604020202020204" pitchFamily="34" charset="0"/>
            </a:rPr>
            <a:t>and other, break down including as staff flee, infrastructure is destroyed and other difficulties prevent ongoing service delivery</a:t>
          </a:r>
          <a:endParaRPr lang="en-US" sz="2400" dirty="0"/>
        </a:p>
      </dgm:t>
    </dgm:pt>
    <dgm:pt modelId="{44C55780-4C9D-44CC-A150-73889AAAFCAE}" type="parTrans" cxnId="{1BCDDA6A-B079-4764-ABC0-7A528BB39448}">
      <dgm:prSet/>
      <dgm:spPr/>
      <dgm:t>
        <a:bodyPr/>
        <a:lstStyle/>
        <a:p>
          <a:endParaRPr lang="en-US"/>
        </a:p>
      </dgm:t>
    </dgm:pt>
    <dgm:pt modelId="{9236DD06-6B2F-4A90-B5E8-03270B63356E}" type="sibTrans" cxnId="{1BCDDA6A-B079-4764-ABC0-7A528BB39448}">
      <dgm:prSet/>
      <dgm:spPr/>
      <dgm:t>
        <a:bodyPr/>
        <a:lstStyle/>
        <a:p>
          <a:endParaRPr lang="en-US"/>
        </a:p>
      </dgm:t>
    </dgm:pt>
    <dgm:pt modelId="{8DED31E9-E141-44A1-9AEC-F5BB878FE575}">
      <dgm:prSet custT="1"/>
      <dgm:spPr/>
      <dgm:t>
        <a:bodyPr/>
        <a:lstStyle/>
        <a:p>
          <a:r>
            <a:rPr lang="en-GB"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Violence, exploitation and abuse: </a:t>
          </a:r>
          <a:r>
            <a:rPr lang="en-GB" sz="2400" dirty="0">
              <a:effectLst/>
              <a:latin typeface="Calibri" panose="020F0502020204030204" pitchFamily="34" charset="0"/>
              <a:ea typeface="Calibri" panose="020F0502020204030204" pitchFamily="34" charset="0"/>
              <a:cs typeface="Arial" panose="020B0604020202020204" pitchFamily="34" charset="0"/>
            </a:rPr>
            <a:t>There is a heightened risk of violence, exploitation and abuse as social and service networks and systems to protect and support victims break down</a:t>
          </a:r>
          <a:endParaRPr lang="en-US" sz="2400" dirty="0"/>
        </a:p>
      </dgm:t>
    </dgm:pt>
    <dgm:pt modelId="{66A14EA4-92CE-4319-9477-A24DA85C1614}" type="parTrans" cxnId="{CC8F5568-1470-4A97-B1BC-C90EF6807C31}">
      <dgm:prSet/>
      <dgm:spPr/>
      <dgm:t>
        <a:bodyPr/>
        <a:lstStyle/>
        <a:p>
          <a:endParaRPr lang="en-US"/>
        </a:p>
      </dgm:t>
    </dgm:pt>
    <dgm:pt modelId="{73805B54-9281-4BFA-B009-F2055E3D2117}" type="sibTrans" cxnId="{CC8F5568-1470-4A97-B1BC-C90EF6807C31}">
      <dgm:prSet/>
      <dgm:spPr/>
      <dgm:t>
        <a:bodyPr/>
        <a:lstStyle/>
        <a:p>
          <a:endParaRPr lang="en-US"/>
        </a:p>
      </dgm:t>
    </dgm:pt>
    <dgm:pt modelId="{D3B0F1CB-75E1-4AA1-9F2E-24CB387E4A1C}">
      <dgm:prSet custT="1"/>
      <dgm:spPr/>
      <dgm:t>
        <a:bodyPr/>
        <a:lstStyle/>
        <a:p>
          <a:r>
            <a:rPr lang="en-GB" sz="2400" b="1" dirty="0">
              <a:solidFill>
                <a:srgbClr val="0070C0"/>
              </a:solidFill>
              <a:latin typeface="Calibri" panose="020F0502020204030204" pitchFamily="34" charset="0"/>
              <a:ea typeface="Calibri" panose="020F0502020204030204" pitchFamily="34" charset="0"/>
              <a:cs typeface="Arial" panose="020B0604020202020204" pitchFamily="34" charset="0"/>
            </a:rPr>
            <a:t>Loss of livelihoods:</a:t>
          </a:r>
          <a:r>
            <a:rPr lang="en-GB" sz="240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n-GB" sz="2400" dirty="0">
              <a:latin typeface="Calibri" panose="020F0502020204030204" pitchFamily="34" charset="0"/>
              <a:ea typeface="Calibri" panose="020F0502020204030204" pitchFamily="34" charset="0"/>
              <a:cs typeface="Arial" panose="020B0604020202020204" pitchFamily="34" charset="0"/>
            </a:rPr>
            <a:t>Livelihoods are lost and affected populations are forced to resort to negative coping mechanisms</a:t>
          </a:r>
          <a:r>
            <a:rPr lang="en-GB" sz="24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(such as xxx.) </a:t>
          </a:r>
          <a:endParaRPr lang="en-US" sz="2400" dirty="0">
            <a:highlight>
              <a:srgbClr val="FFFF00"/>
            </a:highlight>
          </a:endParaRPr>
        </a:p>
      </dgm:t>
    </dgm:pt>
    <dgm:pt modelId="{10F67BC5-1C11-4FAE-91F2-F4446D9752B5}" type="parTrans" cxnId="{0938D466-71A9-4C5A-B587-D6D34E26ACD5}">
      <dgm:prSet/>
      <dgm:spPr/>
      <dgm:t>
        <a:bodyPr/>
        <a:lstStyle/>
        <a:p>
          <a:endParaRPr lang="en-US"/>
        </a:p>
      </dgm:t>
    </dgm:pt>
    <dgm:pt modelId="{CF63BEA3-31B1-4E2E-BF0B-81F89CCCE254}" type="sibTrans" cxnId="{0938D466-71A9-4C5A-B587-D6D34E26ACD5}">
      <dgm:prSet/>
      <dgm:spPr/>
      <dgm:t>
        <a:bodyPr/>
        <a:lstStyle/>
        <a:p>
          <a:endParaRPr lang="en-US"/>
        </a:p>
      </dgm:t>
    </dgm:pt>
    <dgm:pt modelId="{D923E5D1-577B-3947-A14C-B638CEC6DB51}">
      <dgm:prSet custT="1"/>
      <dgm:spPr/>
      <dgm:t>
        <a:bodyPr/>
        <a:lstStyle/>
        <a:p>
          <a:pPr>
            <a:buFont typeface="Symbol" panose="05050102010706020507" pitchFamily="18" charset="2"/>
            <a:buChar char=""/>
          </a:pPr>
          <a:r>
            <a:rPr lang="en-GB" sz="2400" b="1" dirty="0">
              <a:solidFill>
                <a:srgbClr val="0070C0"/>
              </a:solidFill>
              <a:latin typeface="Calibri" panose="020F0502020204030204" pitchFamily="34" charset="0"/>
              <a:ea typeface="Calibri" panose="020F0502020204030204" pitchFamily="34" charset="0"/>
              <a:cs typeface="Arial" panose="020B0604020202020204" pitchFamily="34" charset="0"/>
            </a:rPr>
            <a:t>Divestment of resources: </a:t>
          </a:r>
          <a:r>
            <a:rPr lang="en-GB" sz="2400" dirty="0">
              <a:latin typeface="Calibri" panose="020F0502020204030204" pitchFamily="34" charset="0"/>
              <a:ea typeface="Calibri" panose="020F0502020204030204" pitchFamily="34" charset="0"/>
              <a:cs typeface="Arial" panose="020B0604020202020204" pitchFamily="34" charset="0"/>
            </a:rPr>
            <a:t>At a national level, resources may be diverted towards immediate response to the crisis</a:t>
          </a:r>
          <a:endParaRPr lang="en-US" sz="2400" dirty="0"/>
        </a:p>
      </dgm:t>
    </dgm:pt>
    <dgm:pt modelId="{CFF341B2-506F-514C-BA20-119E63C5F3B3}" type="parTrans" cxnId="{ABF96AA7-4E47-764F-810A-FF660411EF91}">
      <dgm:prSet/>
      <dgm:spPr/>
      <dgm:t>
        <a:bodyPr/>
        <a:lstStyle/>
        <a:p>
          <a:endParaRPr lang="en-US"/>
        </a:p>
      </dgm:t>
    </dgm:pt>
    <dgm:pt modelId="{9397D06B-6578-4A4A-BF09-A3E9C1281B63}" type="sibTrans" cxnId="{ABF96AA7-4E47-764F-810A-FF660411EF91}">
      <dgm:prSet/>
      <dgm:spPr/>
      <dgm:t>
        <a:bodyPr/>
        <a:lstStyle/>
        <a:p>
          <a:endParaRPr lang="en-US"/>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r>
            <a:rPr lang="en-US" sz="2400" dirty="0">
              <a:solidFill>
                <a:srgbClr val="202124"/>
              </a:solidFill>
              <a:latin typeface="Calibri" panose="020F0502020204030204" pitchFamily="34" charset="0"/>
              <a:cs typeface="Calibri" panose="020F0502020204030204" pitchFamily="34" charset="0"/>
            </a:rPr>
            <a:t>International humanitarian law and international human rights law are two </a:t>
          </a:r>
          <a:r>
            <a:rPr lang="en-US" sz="2400" b="1" dirty="0">
              <a:solidFill>
                <a:srgbClr val="0070C0"/>
              </a:solidFill>
              <a:latin typeface="Calibri" panose="020F0502020204030204" pitchFamily="34" charset="0"/>
              <a:cs typeface="Calibri" panose="020F0502020204030204" pitchFamily="34" charset="0"/>
            </a:rPr>
            <a:t>different </a:t>
          </a:r>
          <a:r>
            <a:rPr lang="en-US" sz="2400" dirty="0">
              <a:solidFill>
                <a:srgbClr val="202124"/>
              </a:solidFill>
              <a:latin typeface="Calibri" panose="020F0502020204030204" pitchFamily="34" charset="0"/>
              <a:cs typeface="Calibri" panose="020F0502020204030204" pitchFamily="34" charset="0"/>
            </a:rPr>
            <a:t>but complementary bodies of law</a:t>
          </a:r>
          <a:endParaRPr lang="en-US" sz="2400" dirty="0"/>
        </a:p>
      </dgm:t>
    </dgm:pt>
    <dgm:pt modelId="{44C55780-4C9D-44CC-A150-73889AAAFCAE}" type="parTrans" cxnId="{1BCDDA6A-B079-4764-ABC0-7A528BB39448}">
      <dgm:prSet/>
      <dgm:spPr/>
      <dgm:t>
        <a:bodyPr/>
        <a:lstStyle/>
        <a:p>
          <a:endParaRPr lang="en-US"/>
        </a:p>
      </dgm:t>
    </dgm:pt>
    <dgm:pt modelId="{9236DD06-6B2F-4A90-B5E8-03270B63356E}" type="sibTrans" cxnId="{1BCDDA6A-B079-4764-ABC0-7A528BB39448}">
      <dgm:prSet/>
      <dgm:spPr/>
      <dgm:t>
        <a:bodyPr/>
        <a:lstStyle/>
        <a:p>
          <a:endParaRPr lang="en-US"/>
        </a:p>
      </dgm:t>
    </dgm:pt>
    <dgm:pt modelId="{8DED31E9-E141-44A1-9AEC-F5BB878FE575}">
      <dgm:prSet custT="1"/>
      <dgm:spPr/>
      <dgm:t>
        <a:bodyPr/>
        <a:lstStyle/>
        <a:p>
          <a:r>
            <a:rPr lang="en-US" sz="2400" dirty="0">
              <a:solidFill>
                <a:srgbClr val="202124"/>
              </a:solidFill>
              <a:latin typeface="Calibri" panose="020F0502020204030204" pitchFamily="34" charset="0"/>
              <a:cs typeface="Calibri" panose="020F0502020204030204" pitchFamily="34" charset="0"/>
            </a:rPr>
            <a:t>Humanitarian law and human rights law are both concerned with </a:t>
          </a:r>
          <a:r>
            <a:rPr lang="en-US" sz="2400" b="1" dirty="0">
              <a:solidFill>
                <a:srgbClr val="0070C0"/>
              </a:solidFill>
              <a:latin typeface="Calibri" panose="020F0502020204030204" pitchFamily="34" charset="0"/>
              <a:cs typeface="Calibri" panose="020F0502020204030204" pitchFamily="34" charset="0"/>
            </a:rPr>
            <a:t>the protection of life, health, and dignity of all  people</a:t>
          </a:r>
          <a:endParaRPr lang="en-US" sz="2400" b="1" dirty="0">
            <a:solidFill>
              <a:srgbClr val="0070C0"/>
            </a:solidFill>
          </a:endParaRPr>
        </a:p>
      </dgm:t>
    </dgm:pt>
    <dgm:pt modelId="{66A14EA4-92CE-4319-9477-A24DA85C1614}" type="parTrans" cxnId="{CC8F5568-1470-4A97-B1BC-C90EF6807C31}">
      <dgm:prSet/>
      <dgm:spPr/>
      <dgm:t>
        <a:bodyPr/>
        <a:lstStyle/>
        <a:p>
          <a:endParaRPr lang="en-US"/>
        </a:p>
      </dgm:t>
    </dgm:pt>
    <dgm:pt modelId="{73805B54-9281-4BFA-B009-F2055E3D2117}" type="sibTrans" cxnId="{CC8F5568-1470-4A97-B1BC-C90EF6807C31}">
      <dgm:prSet/>
      <dgm:spPr/>
      <dgm:t>
        <a:bodyPr/>
        <a:lstStyle/>
        <a:p>
          <a:endParaRPr lang="en-US"/>
        </a:p>
      </dgm:t>
    </dgm:pt>
    <dgm:pt modelId="{D3B0F1CB-75E1-4AA1-9F2E-24CB387E4A1C}">
      <dgm:prSet custT="1"/>
      <dgm:spPr/>
      <dgm:t>
        <a:bodyPr/>
        <a:lstStyle/>
        <a:p>
          <a:r>
            <a:rPr lang="en-US" sz="2400" dirty="0">
              <a:solidFill>
                <a:srgbClr val="202124"/>
              </a:solidFill>
              <a:latin typeface="Calibri" panose="020F0502020204030204" pitchFamily="34" charset="0"/>
              <a:cs typeface="Calibri" panose="020F0502020204030204" pitchFamily="34" charset="0"/>
            </a:rPr>
            <a:t>Humanitarian law applies in </a:t>
          </a:r>
          <a:r>
            <a:rPr lang="en-US" sz="2400" b="1" dirty="0">
              <a:solidFill>
                <a:srgbClr val="0070C0"/>
              </a:solidFill>
              <a:latin typeface="Calibri" panose="020F0502020204030204" pitchFamily="34" charset="0"/>
              <a:cs typeface="Calibri" panose="020F0502020204030204" pitchFamily="34" charset="0"/>
            </a:rPr>
            <a:t>armed conflict; </a:t>
          </a:r>
        </a:p>
        <a:p>
          <a:r>
            <a:rPr lang="en-US" sz="2400" dirty="0">
              <a:solidFill>
                <a:srgbClr val="202124"/>
              </a:solidFill>
              <a:latin typeface="Calibri" panose="020F0502020204030204" pitchFamily="34" charset="0"/>
              <a:cs typeface="Calibri" panose="020F0502020204030204" pitchFamily="34" charset="0"/>
            </a:rPr>
            <a:t>Human rights law – such as </a:t>
          </a:r>
          <a:r>
            <a:rPr lang="en-US" sz="2400" dirty="0">
              <a:latin typeface="Calibri" panose="020F0502020204030204" pitchFamily="34" charset="0"/>
              <a:ea typeface="Calibri" panose="020F0502020204030204" pitchFamily="34" charset="0"/>
              <a:cs typeface="Calibri" panose="020F0502020204030204" pitchFamily="34" charset="0"/>
            </a:rPr>
            <a:t>CRPD, CRC, CEDAW </a:t>
          </a:r>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always apply</a:t>
          </a:r>
          <a:r>
            <a:rPr lang="en-US" sz="24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in peacetime, during conflict/war, and in disasters </a:t>
          </a:r>
          <a:endParaRPr lang="en-US" sz="2400" dirty="0">
            <a:highlight>
              <a:srgbClr val="FFFF00"/>
            </a:highlight>
          </a:endParaRPr>
        </a:p>
      </dgm:t>
    </dgm:pt>
    <dgm:pt modelId="{10F67BC5-1C11-4FAE-91F2-F4446D9752B5}" type="parTrans" cxnId="{0938D466-71A9-4C5A-B587-D6D34E26ACD5}">
      <dgm:prSet/>
      <dgm:spPr/>
      <dgm:t>
        <a:bodyPr/>
        <a:lstStyle/>
        <a:p>
          <a:endParaRPr lang="en-US"/>
        </a:p>
      </dgm:t>
    </dgm:pt>
    <dgm:pt modelId="{CF63BEA3-31B1-4E2E-BF0B-81F89CCCE254}" type="sibTrans" cxnId="{0938D466-71A9-4C5A-B587-D6D34E26ACD5}">
      <dgm:prSet/>
      <dgm:spPr/>
      <dgm:t>
        <a:bodyPr/>
        <a:lstStyle/>
        <a:p>
          <a:endParaRPr lang="en-US"/>
        </a:p>
      </dgm:t>
    </dgm:pt>
    <dgm:pt modelId="{D923E5D1-577B-3947-A14C-B638CEC6DB51}">
      <dgm:prSet custT="1"/>
      <dgm:spPr/>
      <dgm:t>
        <a:bodyPr/>
        <a:lstStyle/>
        <a:p>
          <a:pPr>
            <a:buFont typeface="Symbol" panose="05050102010706020507" pitchFamily="18" charset="2"/>
            <a:buChar char=""/>
          </a:pPr>
          <a:r>
            <a:rPr lang="en-US" sz="2400" dirty="0">
              <a:latin typeface="Calibri" panose="020F0502020204030204" pitchFamily="34" charset="0"/>
              <a:cs typeface="Calibri" panose="020F0502020204030204" pitchFamily="34" charset="0"/>
            </a:rPr>
            <a:t>International Refugee Law (IRL) is specifically aimed at </a:t>
          </a:r>
          <a:r>
            <a:rPr lang="en-US" sz="2400" b="1" dirty="0">
              <a:solidFill>
                <a:srgbClr val="0070C0"/>
              </a:solidFill>
              <a:latin typeface="Calibri" panose="020F0502020204030204" pitchFamily="34" charset="0"/>
              <a:cs typeface="Calibri" panose="020F0502020204030204" pitchFamily="34" charset="0"/>
            </a:rPr>
            <a:t>countries receiving refugees</a:t>
          </a:r>
          <a:endParaRPr lang="en-US" sz="2400" b="1" dirty="0">
            <a:solidFill>
              <a:srgbClr val="0070C0"/>
            </a:solidFill>
          </a:endParaRPr>
        </a:p>
      </dgm:t>
    </dgm:pt>
    <dgm:pt modelId="{CFF341B2-506F-514C-BA20-119E63C5F3B3}" type="parTrans" cxnId="{ABF96AA7-4E47-764F-810A-FF660411EF91}">
      <dgm:prSet/>
      <dgm:spPr/>
      <dgm:t>
        <a:bodyPr/>
        <a:lstStyle/>
        <a:p>
          <a:endParaRPr lang="en-US"/>
        </a:p>
      </dgm:t>
    </dgm:pt>
    <dgm:pt modelId="{9397D06B-6578-4A4A-BF09-A3E9C1281B63}" type="sibTrans" cxnId="{ABF96AA7-4E47-764F-810A-FF660411EF91}">
      <dgm:prSet/>
      <dgm:spPr/>
      <dgm:t>
        <a:bodyPr/>
        <a:lstStyle/>
        <a:p>
          <a:endParaRPr lang="en-US"/>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4"/>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4"/>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4"/>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4"/>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4"/>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4"/>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4"/>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4"/>
      <dgm:spPr/>
    </dgm:pt>
    <dgm:pt modelId="{1EDD2130-B737-E54F-91BB-CB2C3B625B4C}" type="pres">
      <dgm:prSet presAssocID="{D923E5D1-577B-3947-A14C-B638CEC6DB51}"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ED26DD-344D-C84F-BF3A-92E5C7649BFD}"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54AEC3F5-70CD-F244-B0A0-888B5666EFB4}">
      <dgm:prSet phldrT="[Text]" custT="1"/>
      <dgm:spPr>
        <a:solidFill>
          <a:srgbClr val="D04638"/>
        </a:solidFill>
      </dgm:spPr>
      <dgm:t>
        <a:bodyPr/>
        <a:lstStyle/>
        <a:p>
          <a:r>
            <a:rPr lang="en-US" sz="2000" b="1" dirty="0">
              <a:latin typeface="Calibri" panose="020F0502020204030204" pitchFamily="34" charset="0"/>
              <a:cs typeface="Calibri" panose="020F0502020204030204" pitchFamily="34" charset="0"/>
            </a:rPr>
            <a:t>4 Must Do Actions</a:t>
          </a:r>
        </a:p>
      </dgm:t>
    </dgm:pt>
    <dgm:pt modelId="{83624F65-6D23-4C43-B8DF-952D9609DF5C}" type="parTrans" cxnId="{BCCE3387-6D55-3144-8EAE-FA0978C6BD88}">
      <dgm:prSet/>
      <dgm:spPr/>
      <dgm:t>
        <a:bodyPr/>
        <a:lstStyle/>
        <a:p>
          <a:endParaRPr lang="en-US"/>
        </a:p>
      </dgm:t>
    </dgm:pt>
    <dgm:pt modelId="{7BBE08E9-A871-9547-8B91-21A2D7858073}" type="sibTrans" cxnId="{BCCE3387-6D55-3144-8EAE-FA0978C6BD88}">
      <dgm:prSet/>
      <dgm:spPr/>
      <dgm:t>
        <a:bodyPr/>
        <a:lstStyle/>
        <a:p>
          <a:endParaRPr lang="en-US"/>
        </a:p>
      </dgm:t>
    </dgm:pt>
    <dgm:pt modelId="{BB9EEB85-D3E0-F74D-AC96-7EF2E6E1F471}">
      <dgm:prSet phldrT="[Text]" custT="1"/>
      <dgm:spPr/>
      <dgm:t>
        <a:bodyPr/>
        <a:lstStyle/>
        <a:p>
          <a:r>
            <a:rPr lang="en-CA" sz="2000" dirty="0">
              <a:latin typeface="Calibri" panose="020F0502020204030204" pitchFamily="34" charset="0"/>
              <a:cs typeface="Calibri" panose="020F0502020204030204" pitchFamily="34" charset="0"/>
            </a:rPr>
            <a:t>2. Remove barriers</a:t>
          </a:r>
          <a:endParaRPr lang="en-US" sz="2000" dirty="0">
            <a:latin typeface="Calibri" panose="020F0502020204030204" pitchFamily="34" charset="0"/>
            <a:cs typeface="Calibri" panose="020F0502020204030204" pitchFamily="34" charset="0"/>
          </a:endParaRPr>
        </a:p>
      </dgm:t>
    </dgm:pt>
    <dgm:pt modelId="{B7BB863C-D0E9-644B-A588-A37FAA5C8011}" type="parTrans" cxnId="{73BFDD8C-4174-C542-B293-E56910DFB29D}">
      <dgm:prSet/>
      <dgm:spPr/>
      <dgm:t>
        <a:bodyPr/>
        <a:lstStyle/>
        <a:p>
          <a:endParaRPr lang="en-US" dirty="0"/>
        </a:p>
      </dgm:t>
    </dgm:pt>
    <dgm:pt modelId="{59122AA0-ABC7-B44B-A4AF-54D0F563FBD4}" type="sibTrans" cxnId="{73BFDD8C-4174-C542-B293-E56910DFB29D}">
      <dgm:prSet/>
      <dgm:spPr/>
      <dgm:t>
        <a:bodyPr/>
        <a:lstStyle/>
        <a:p>
          <a:endParaRPr lang="en-US"/>
        </a:p>
      </dgm:t>
    </dgm:pt>
    <dgm:pt modelId="{E20E7DCD-D589-044C-9E85-2F8DDF484B27}">
      <dgm:prSet phldrT="[Text]" custT="1"/>
      <dgm:spPr>
        <a:solidFill>
          <a:srgbClr val="7030A0"/>
        </a:solidFill>
        <a:ln w="25400" cap="flat" cmpd="sng" algn="ctr">
          <a:solidFill>
            <a:srgbClr val="FFFFFF">
              <a:hueOff val="0"/>
              <a:satOff val="0"/>
              <a:lumOff val="0"/>
              <a:alphaOff val="0"/>
            </a:srgbClr>
          </a:solidFill>
          <a:prstDash val="solid"/>
        </a:ln>
        <a:effectLst/>
      </dgm:spPr>
      <dgm:t>
        <a:bodyPr spcFirstLastPara="0" vert="horz" wrap="square" lIns="7620" tIns="7620" rIns="7620" bIns="7620" numCol="1" spcCol="1270" anchor="ctr" anchorCtr="0"/>
        <a:lstStyle/>
        <a:p>
          <a:pPr marL="0" lvl="0" indent="0" algn="ctr" defTabSz="266700">
            <a:lnSpc>
              <a:spcPct val="90000"/>
            </a:lnSpc>
            <a:spcBef>
              <a:spcPct val="0"/>
            </a:spcBef>
            <a:spcAft>
              <a:spcPct val="35000"/>
            </a:spcAft>
            <a:buNone/>
          </a:pPr>
          <a:r>
            <a:rPr lang="en-CA" sz="2000" b="0" kern="1200" dirty="0">
              <a:solidFill>
                <a:srgbClr val="FFFFFF"/>
              </a:solidFill>
              <a:latin typeface="Calibri" panose="020F0502020204030204" pitchFamily="34" charset="0"/>
              <a:ea typeface="+mn-ea"/>
              <a:cs typeface="Calibri" panose="020F0502020204030204" pitchFamily="34" charset="0"/>
            </a:rPr>
            <a:t>3. Empower persons with disabilities; support them to develop their capacities</a:t>
          </a:r>
          <a:endParaRPr lang="en-US" sz="2000" b="0" kern="1200" dirty="0">
            <a:solidFill>
              <a:srgbClr val="FFFFFF"/>
            </a:solidFill>
            <a:latin typeface="Calibri" panose="020F0502020204030204" pitchFamily="34" charset="0"/>
            <a:ea typeface="+mn-ea"/>
            <a:cs typeface="Calibri" panose="020F0502020204030204" pitchFamily="34" charset="0"/>
          </a:endParaRPr>
        </a:p>
      </dgm:t>
    </dgm:pt>
    <dgm:pt modelId="{60A00B74-1549-1C49-B0CE-D8F8A9832747}" type="parTrans" cxnId="{780B6BA7-AFED-1D4A-A9C8-425A7F923858}">
      <dgm:prSet/>
      <dgm:spPr/>
      <dgm:t>
        <a:bodyPr/>
        <a:lstStyle/>
        <a:p>
          <a:endParaRPr lang="en-US" dirty="0"/>
        </a:p>
      </dgm:t>
    </dgm:pt>
    <dgm:pt modelId="{56565C4D-FB8A-7A48-ACB1-0EFC9B0D2AC1}" type="sibTrans" cxnId="{780B6BA7-AFED-1D4A-A9C8-425A7F923858}">
      <dgm:prSet/>
      <dgm:spPr/>
      <dgm:t>
        <a:bodyPr/>
        <a:lstStyle/>
        <a:p>
          <a:endParaRPr lang="en-US"/>
        </a:p>
      </dgm:t>
    </dgm:pt>
    <dgm:pt modelId="{85146A80-7551-5D4D-AA18-00568808EAF0}">
      <dgm:prSet phldrT="[Text]" custT="1"/>
      <dgm:spPr/>
      <dgm:t>
        <a:bodyPr/>
        <a:lstStyle/>
        <a:p>
          <a:r>
            <a:rPr lang="en-CA" sz="2000" dirty="0">
              <a:latin typeface="Calibri" panose="020F0502020204030204" pitchFamily="34" charset="0"/>
              <a:cs typeface="Calibri" panose="020F0502020204030204" pitchFamily="34" charset="0"/>
            </a:rPr>
            <a:t>4. Disaggregate data for monitoring inclusion</a:t>
          </a:r>
          <a:endParaRPr lang="en-US" sz="2000" dirty="0">
            <a:latin typeface="Calibri" panose="020F0502020204030204" pitchFamily="34" charset="0"/>
            <a:cs typeface="Calibri" panose="020F0502020204030204" pitchFamily="34" charset="0"/>
          </a:endParaRPr>
        </a:p>
      </dgm:t>
    </dgm:pt>
    <dgm:pt modelId="{97B748E9-6942-5744-91DA-850359328D2F}" type="parTrans" cxnId="{FF23EDF7-580B-C141-9D3E-5AFB53DE66A7}">
      <dgm:prSet/>
      <dgm:spPr/>
      <dgm:t>
        <a:bodyPr/>
        <a:lstStyle/>
        <a:p>
          <a:endParaRPr lang="en-US" dirty="0"/>
        </a:p>
      </dgm:t>
    </dgm:pt>
    <dgm:pt modelId="{EAC3445F-FCD3-3E48-AB5B-E64A3A12368F}" type="sibTrans" cxnId="{FF23EDF7-580B-C141-9D3E-5AFB53DE66A7}">
      <dgm:prSet/>
      <dgm:spPr/>
      <dgm:t>
        <a:bodyPr/>
        <a:lstStyle/>
        <a:p>
          <a:endParaRPr lang="en-US"/>
        </a:p>
      </dgm:t>
    </dgm:pt>
    <dgm:pt modelId="{75A7E233-5EAA-C94C-86EC-32A6447724AA}">
      <dgm:prSet custT="1"/>
      <dgm:spPr>
        <a:solidFill>
          <a:srgbClr val="7030A0"/>
        </a:solidFill>
      </dgm:spPr>
      <dgm:t>
        <a:bodyPr/>
        <a:lstStyle/>
        <a:p>
          <a:r>
            <a:rPr lang="en-CA" sz="2000" b="0" dirty="0">
              <a:latin typeface="Calibri" panose="020F0502020204030204" pitchFamily="34" charset="0"/>
              <a:cs typeface="Calibri" panose="020F0502020204030204" pitchFamily="34" charset="0"/>
            </a:rPr>
            <a:t>1. Promote meaningful participation</a:t>
          </a:r>
        </a:p>
      </dgm:t>
    </dgm:pt>
    <dgm:pt modelId="{2B672844-E825-7E4B-A379-D6A5988F0A9A}" type="parTrans" cxnId="{38684ACA-1907-8741-A2B6-9FF4F6852C19}">
      <dgm:prSet/>
      <dgm:spPr/>
      <dgm:t>
        <a:bodyPr/>
        <a:lstStyle/>
        <a:p>
          <a:endParaRPr lang="en-US" dirty="0"/>
        </a:p>
      </dgm:t>
    </dgm:pt>
    <dgm:pt modelId="{BB926A69-4502-5543-9244-EE84A44B2A41}" type="sibTrans" cxnId="{38684ACA-1907-8741-A2B6-9FF4F6852C19}">
      <dgm:prSet/>
      <dgm:spPr/>
      <dgm:t>
        <a:bodyPr/>
        <a:lstStyle/>
        <a:p>
          <a:endParaRPr lang="en-US"/>
        </a:p>
      </dgm:t>
    </dgm:pt>
    <dgm:pt modelId="{C17E02B5-A9B8-E446-A951-701EB3EB956F}" type="pres">
      <dgm:prSet presAssocID="{BDED26DD-344D-C84F-BF3A-92E5C7649BFD}" presName="Name0" presStyleCnt="0">
        <dgm:presLayoutVars>
          <dgm:chMax val="1"/>
          <dgm:dir/>
          <dgm:animLvl val="ctr"/>
          <dgm:resizeHandles val="exact"/>
        </dgm:presLayoutVars>
      </dgm:prSet>
      <dgm:spPr/>
    </dgm:pt>
    <dgm:pt modelId="{91C16C3B-A765-0641-9F04-06E49831CA24}" type="pres">
      <dgm:prSet presAssocID="{54AEC3F5-70CD-F244-B0A0-888B5666EFB4}" presName="centerShape" presStyleLbl="node0" presStyleIdx="0" presStyleCnt="1" custScaleX="148760" custScaleY="116679" custLinFactNeighborX="-2083" custLinFactNeighborY="-1905"/>
      <dgm:spPr/>
    </dgm:pt>
    <dgm:pt modelId="{2A3851B5-0D5E-D948-977D-8A7C9CE80EAC}" type="pres">
      <dgm:prSet presAssocID="{2B672844-E825-7E4B-A379-D6A5988F0A9A}" presName="parTrans" presStyleLbl="sibTrans2D1" presStyleIdx="0" presStyleCnt="4"/>
      <dgm:spPr/>
    </dgm:pt>
    <dgm:pt modelId="{BD2150B3-D1DD-5F45-99C5-8B09CE2B51A8}" type="pres">
      <dgm:prSet presAssocID="{2B672844-E825-7E4B-A379-D6A5988F0A9A}" presName="connectorText" presStyleLbl="sibTrans2D1" presStyleIdx="0" presStyleCnt="4"/>
      <dgm:spPr/>
    </dgm:pt>
    <dgm:pt modelId="{05E45198-D09A-1448-B4DF-E3EFC82F5DA6}" type="pres">
      <dgm:prSet presAssocID="{75A7E233-5EAA-C94C-86EC-32A6447724AA}" presName="node" presStyleLbl="node1" presStyleIdx="0" presStyleCnt="4" custScaleX="321838" custRadScaleRad="98974" custRadScaleInc="-5209">
        <dgm:presLayoutVars>
          <dgm:bulletEnabled val="1"/>
        </dgm:presLayoutVars>
      </dgm:prSet>
      <dgm:spPr/>
    </dgm:pt>
    <dgm:pt modelId="{68F665DC-56E2-7843-B1B4-F9CCA725C9F3}" type="pres">
      <dgm:prSet presAssocID="{B7BB863C-D0E9-644B-A588-A37FAA5C8011}" presName="parTrans" presStyleLbl="sibTrans2D1" presStyleIdx="1" presStyleCnt="4"/>
      <dgm:spPr/>
    </dgm:pt>
    <dgm:pt modelId="{1FCCD0D6-0EC9-6741-9C28-4009112472F1}" type="pres">
      <dgm:prSet presAssocID="{B7BB863C-D0E9-644B-A588-A37FAA5C8011}" presName="connectorText" presStyleLbl="sibTrans2D1" presStyleIdx="1" presStyleCnt="4"/>
      <dgm:spPr/>
    </dgm:pt>
    <dgm:pt modelId="{645ACC67-8768-6841-8AB8-E087F585A976}" type="pres">
      <dgm:prSet presAssocID="{BB9EEB85-D3E0-F74D-AC96-7EF2E6E1F471}" presName="node" presStyleLbl="node1" presStyleIdx="1" presStyleCnt="4" custScaleX="279918" custScaleY="124175" custRadScaleRad="171712" custRadScaleInc="2662">
        <dgm:presLayoutVars>
          <dgm:bulletEnabled val="1"/>
        </dgm:presLayoutVars>
      </dgm:prSet>
      <dgm:spPr/>
    </dgm:pt>
    <dgm:pt modelId="{52011B42-13CB-8A45-9E0F-980889F8DF95}" type="pres">
      <dgm:prSet presAssocID="{60A00B74-1549-1C49-B0CE-D8F8A9832747}" presName="parTrans" presStyleLbl="sibTrans2D1" presStyleIdx="2" presStyleCnt="4"/>
      <dgm:spPr/>
    </dgm:pt>
    <dgm:pt modelId="{39003BEC-F6F7-4E4E-A8E6-654FBD1431D7}" type="pres">
      <dgm:prSet presAssocID="{60A00B74-1549-1C49-B0CE-D8F8A9832747}" presName="connectorText" presStyleLbl="sibTrans2D1" presStyleIdx="2" presStyleCnt="4"/>
      <dgm:spPr/>
    </dgm:pt>
    <dgm:pt modelId="{06A6E844-33D6-574C-9DCA-173823CD72BC}" type="pres">
      <dgm:prSet presAssocID="{E20E7DCD-D589-044C-9E85-2F8DDF484B27}" presName="node" presStyleLbl="node1" presStyleIdx="2" presStyleCnt="4" custScaleX="347286" custScaleY="119510" custRadScaleRad="114682" custRadScaleInc="4495">
        <dgm:presLayoutVars>
          <dgm:bulletEnabled val="1"/>
        </dgm:presLayoutVars>
      </dgm:prSet>
      <dgm:spPr>
        <a:xfrm>
          <a:off x="3611609" y="2299961"/>
          <a:ext cx="935249" cy="935249"/>
        </a:xfrm>
        <a:prstGeom prst="ellipse">
          <a:avLst/>
        </a:prstGeom>
      </dgm:spPr>
    </dgm:pt>
    <dgm:pt modelId="{2593A190-7CB6-844C-B62E-BBA66F8A914A}" type="pres">
      <dgm:prSet presAssocID="{97B748E9-6942-5744-91DA-850359328D2F}" presName="parTrans" presStyleLbl="sibTrans2D1" presStyleIdx="3" presStyleCnt="4"/>
      <dgm:spPr/>
    </dgm:pt>
    <dgm:pt modelId="{8FFDD0E9-62FB-0845-9D6C-8648E166CCC1}" type="pres">
      <dgm:prSet presAssocID="{97B748E9-6942-5744-91DA-850359328D2F}" presName="connectorText" presStyleLbl="sibTrans2D1" presStyleIdx="3" presStyleCnt="4"/>
      <dgm:spPr/>
    </dgm:pt>
    <dgm:pt modelId="{205F888A-1B91-8848-853A-388103CFEF4B}" type="pres">
      <dgm:prSet presAssocID="{85146A80-7551-5D4D-AA18-00568808EAF0}" presName="node" presStyleLbl="node1" presStyleIdx="3" presStyleCnt="4" custScaleX="317930" custScaleY="124538" custRadScaleRad="206360" custRadScaleInc="-4799">
        <dgm:presLayoutVars>
          <dgm:bulletEnabled val="1"/>
        </dgm:presLayoutVars>
      </dgm:prSet>
      <dgm:spPr/>
    </dgm:pt>
  </dgm:ptLst>
  <dgm:cxnLst>
    <dgm:cxn modelId="{CA3E9A02-7BB4-1F4F-B383-DFC971759CC5}" type="presOf" srcId="{2B672844-E825-7E4B-A379-D6A5988F0A9A}" destId="{2A3851B5-0D5E-D948-977D-8A7C9CE80EAC}" srcOrd="0" destOrd="0" presId="urn:microsoft.com/office/officeart/2005/8/layout/radial5"/>
    <dgm:cxn modelId="{A5AF3D1A-4045-D146-A06E-FB226A43F536}" type="presOf" srcId="{60A00B74-1549-1C49-B0CE-D8F8A9832747}" destId="{39003BEC-F6F7-4E4E-A8E6-654FBD1431D7}" srcOrd="1" destOrd="0" presId="urn:microsoft.com/office/officeart/2005/8/layout/radial5"/>
    <dgm:cxn modelId="{456EE41B-CB93-F741-8B95-03B9DA523435}" type="presOf" srcId="{B7BB863C-D0E9-644B-A588-A37FAA5C8011}" destId="{68F665DC-56E2-7843-B1B4-F9CCA725C9F3}" srcOrd="0" destOrd="0" presId="urn:microsoft.com/office/officeart/2005/8/layout/radial5"/>
    <dgm:cxn modelId="{47E18474-DEC2-3848-8961-DC1943F95D0E}" type="presOf" srcId="{BB9EEB85-D3E0-F74D-AC96-7EF2E6E1F471}" destId="{645ACC67-8768-6841-8AB8-E087F585A976}" srcOrd="0" destOrd="0" presId="urn:microsoft.com/office/officeart/2005/8/layout/radial5"/>
    <dgm:cxn modelId="{EF21C877-2243-A44A-9E5C-C233FEF2743B}" type="presOf" srcId="{60A00B74-1549-1C49-B0CE-D8F8A9832747}" destId="{52011B42-13CB-8A45-9E0F-980889F8DF95}" srcOrd="0" destOrd="0" presId="urn:microsoft.com/office/officeart/2005/8/layout/radial5"/>
    <dgm:cxn modelId="{BCCE3387-6D55-3144-8EAE-FA0978C6BD88}" srcId="{BDED26DD-344D-C84F-BF3A-92E5C7649BFD}" destId="{54AEC3F5-70CD-F244-B0A0-888B5666EFB4}" srcOrd="0" destOrd="0" parTransId="{83624F65-6D23-4C43-B8DF-952D9609DF5C}" sibTransId="{7BBE08E9-A871-9547-8B91-21A2D7858073}"/>
    <dgm:cxn modelId="{1162BB8C-85AA-C141-B8CD-EC779193BC81}" type="presOf" srcId="{B7BB863C-D0E9-644B-A588-A37FAA5C8011}" destId="{1FCCD0D6-0EC9-6741-9C28-4009112472F1}" srcOrd="1" destOrd="0" presId="urn:microsoft.com/office/officeart/2005/8/layout/radial5"/>
    <dgm:cxn modelId="{73BFDD8C-4174-C542-B293-E56910DFB29D}" srcId="{54AEC3F5-70CD-F244-B0A0-888B5666EFB4}" destId="{BB9EEB85-D3E0-F74D-AC96-7EF2E6E1F471}" srcOrd="1" destOrd="0" parTransId="{B7BB863C-D0E9-644B-A588-A37FAA5C8011}" sibTransId="{59122AA0-ABC7-B44B-A4AF-54D0F563FBD4}"/>
    <dgm:cxn modelId="{780B6BA7-AFED-1D4A-A9C8-425A7F923858}" srcId="{54AEC3F5-70CD-F244-B0A0-888B5666EFB4}" destId="{E20E7DCD-D589-044C-9E85-2F8DDF484B27}" srcOrd="2" destOrd="0" parTransId="{60A00B74-1549-1C49-B0CE-D8F8A9832747}" sibTransId="{56565C4D-FB8A-7A48-ACB1-0EFC9B0D2AC1}"/>
    <dgm:cxn modelId="{C5C82AB4-1A31-9E49-812A-A3A528A4B8A6}" type="presOf" srcId="{75A7E233-5EAA-C94C-86EC-32A6447724AA}" destId="{05E45198-D09A-1448-B4DF-E3EFC82F5DA6}" srcOrd="0" destOrd="0" presId="urn:microsoft.com/office/officeart/2005/8/layout/radial5"/>
    <dgm:cxn modelId="{38684ACA-1907-8741-A2B6-9FF4F6852C19}" srcId="{54AEC3F5-70CD-F244-B0A0-888B5666EFB4}" destId="{75A7E233-5EAA-C94C-86EC-32A6447724AA}" srcOrd="0" destOrd="0" parTransId="{2B672844-E825-7E4B-A379-D6A5988F0A9A}" sibTransId="{BB926A69-4502-5543-9244-EE84A44B2A41}"/>
    <dgm:cxn modelId="{D6C0E3CA-F389-BB46-9581-4948B6C05C6B}" type="presOf" srcId="{54AEC3F5-70CD-F244-B0A0-888B5666EFB4}" destId="{91C16C3B-A765-0641-9F04-06E49831CA24}" srcOrd="0" destOrd="0" presId="urn:microsoft.com/office/officeart/2005/8/layout/radial5"/>
    <dgm:cxn modelId="{51A255CC-E3CF-2348-AA08-04140BE0D448}" type="presOf" srcId="{E20E7DCD-D589-044C-9E85-2F8DDF484B27}" destId="{06A6E844-33D6-574C-9DCA-173823CD72BC}" srcOrd="0" destOrd="0" presId="urn:microsoft.com/office/officeart/2005/8/layout/radial5"/>
    <dgm:cxn modelId="{4016AFDA-2186-5C48-9087-5270EDB25EFA}" type="presOf" srcId="{85146A80-7551-5D4D-AA18-00568808EAF0}" destId="{205F888A-1B91-8848-853A-388103CFEF4B}" srcOrd="0" destOrd="0" presId="urn:microsoft.com/office/officeart/2005/8/layout/radial5"/>
    <dgm:cxn modelId="{08C157EA-1CE4-354B-B208-7BFEFDB1B40C}" type="presOf" srcId="{97B748E9-6942-5744-91DA-850359328D2F}" destId="{8FFDD0E9-62FB-0845-9D6C-8648E166CCC1}" srcOrd="1" destOrd="0" presId="urn:microsoft.com/office/officeart/2005/8/layout/radial5"/>
    <dgm:cxn modelId="{7AB5DCEA-85C2-CD46-A4F0-1F0377D5A0AB}" type="presOf" srcId="{BDED26DD-344D-C84F-BF3A-92E5C7649BFD}" destId="{C17E02B5-A9B8-E446-A951-701EB3EB956F}" srcOrd="0" destOrd="0" presId="urn:microsoft.com/office/officeart/2005/8/layout/radial5"/>
    <dgm:cxn modelId="{B7DFDBEF-4300-204D-9E41-6E5BB3C3FF94}" type="presOf" srcId="{97B748E9-6942-5744-91DA-850359328D2F}" destId="{2593A190-7CB6-844C-B62E-BBA66F8A914A}" srcOrd="0" destOrd="0" presId="urn:microsoft.com/office/officeart/2005/8/layout/radial5"/>
    <dgm:cxn modelId="{564702F0-6407-9C43-B2E7-69469D265ADE}" type="presOf" srcId="{2B672844-E825-7E4B-A379-D6A5988F0A9A}" destId="{BD2150B3-D1DD-5F45-99C5-8B09CE2B51A8}" srcOrd="1" destOrd="0" presId="urn:microsoft.com/office/officeart/2005/8/layout/radial5"/>
    <dgm:cxn modelId="{FF23EDF7-580B-C141-9D3E-5AFB53DE66A7}" srcId="{54AEC3F5-70CD-F244-B0A0-888B5666EFB4}" destId="{85146A80-7551-5D4D-AA18-00568808EAF0}" srcOrd="3" destOrd="0" parTransId="{97B748E9-6942-5744-91DA-850359328D2F}" sibTransId="{EAC3445F-FCD3-3E48-AB5B-E64A3A12368F}"/>
    <dgm:cxn modelId="{7F8670AF-2E82-B042-AF50-28BE58D35359}" type="presParOf" srcId="{C17E02B5-A9B8-E446-A951-701EB3EB956F}" destId="{91C16C3B-A765-0641-9F04-06E49831CA24}" srcOrd="0" destOrd="0" presId="urn:microsoft.com/office/officeart/2005/8/layout/radial5"/>
    <dgm:cxn modelId="{F8AD95CE-ADB7-474A-87C2-107027ED03BB}" type="presParOf" srcId="{C17E02B5-A9B8-E446-A951-701EB3EB956F}" destId="{2A3851B5-0D5E-D948-977D-8A7C9CE80EAC}" srcOrd="1" destOrd="0" presId="urn:microsoft.com/office/officeart/2005/8/layout/radial5"/>
    <dgm:cxn modelId="{65439FB7-89B8-3D41-A642-F095B961AC7F}" type="presParOf" srcId="{2A3851B5-0D5E-D948-977D-8A7C9CE80EAC}" destId="{BD2150B3-D1DD-5F45-99C5-8B09CE2B51A8}" srcOrd="0" destOrd="0" presId="urn:microsoft.com/office/officeart/2005/8/layout/radial5"/>
    <dgm:cxn modelId="{00A9E08D-F63F-0040-B298-FA9D829E8676}" type="presParOf" srcId="{C17E02B5-A9B8-E446-A951-701EB3EB956F}" destId="{05E45198-D09A-1448-B4DF-E3EFC82F5DA6}" srcOrd="2" destOrd="0" presId="urn:microsoft.com/office/officeart/2005/8/layout/radial5"/>
    <dgm:cxn modelId="{FCA1ECB6-C052-6E43-82F1-390A603BD9D5}" type="presParOf" srcId="{C17E02B5-A9B8-E446-A951-701EB3EB956F}" destId="{68F665DC-56E2-7843-B1B4-F9CCA725C9F3}" srcOrd="3" destOrd="0" presId="urn:microsoft.com/office/officeart/2005/8/layout/radial5"/>
    <dgm:cxn modelId="{A9680EC8-63AB-5342-B8BC-F4A413D52342}" type="presParOf" srcId="{68F665DC-56E2-7843-B1B4-F9CCA725C9F3}" destId="{1FCCD0D6-0EC9-6741-9C28-4009112472F1}" srcOrd="0" destOrd="0" presId="urn:microsoft.com/office/officeart/2005/8/layout/radial5"/>
    <dgm:cxn modelId="{C8533600-C09F-884B-8F9A-B8A54012FA29}" type="presParOf" srcId="{C17E02B5-A9B8-E446-A951-701EB3EB956F}" destId="{645ACC67-8768-6841-8AB8-E087F585A976}" srcOrd="4" destOrd="0" presId="urn:microsoft.com/office/officeart/2005/8/layout/radial5"/>
    <dgm:cxn modelId="{67AFA9AD-D441-274E-ACB4-9A46FA49077E}" type="presParOf" srcId="{C17E02B5-A9B8-E446-A951-701EB3EB956F}" destId="{52011B42-13CB-8A45-9E0F-980889F8DF95}" srcOrd="5" destOrd="0" presId="urn:microsoft.com/office/officeart/2005/8/layout/radial5"/>
    <dgm:cxn modelId="{6648027A-E6B2-BA48-8A69-9598AF71E4D0}" type="presParOf" srcId="{52011B42-13CB-8A45-9E0F-980889F8DF95}" destId="{39003BEC-F6F7-4E4E-A8E6-654FBD1431D7}" srcOrd="0" destOrd="0" presId="urn:microsoft.com/office/officeart/2005/8/layout/radial5"/>
    <dgm:cxn modelId="{16E666E5-397B-D44F-9B84-22D328BA2DA5}" type="presParOf" srcId="{C17E02B5-A9B8-E446-A951-701EB3EB956F}" destId="{06A6E844-33D6-574C-9DCA-173823CD72BC}" srcOrd="6" destOrd="0" presId="urn:microsoft.com/office/officeart/2005/8/layout/radial5"/>
    <dgm:cxn modelId="{1DE91804-32FD-4D40-B2C3-57A117B2C875}" type="presParOf" srcId="{C17E02B5-A9B8-E446-A951-701EB3EB956F}" destId="{2593A190-7CB6-844C-B62E-BBA66F8A914A}" srcOrd="7" destOrd="0" presId="urn:microsoft.com/office/officeart/2005/8/layout/radial5"/>
    <dgm:cxn modelId="{30A97A8B-7204-D44E-9D50-6F56D44BD4B0}" type="presParOf" srcId="{2593A190-7CB6-844C-B62E-BBA66F8A914A}" destId="{8FFDD0E9-62FB-0845-9D6C-8648E166CCC1}" srcOrd="0" destOrd="0" presId="urn:microsoft.com/office/officeart/2005/8/layout/radial5"/>
    <dgm:cxn modelId="{7E443D75-5F0E-E246-A166-3360D3CFFB36}" type="presParOf" srcId="{C17E02B5-A9B8-E446-A951-701EB3EB956F}" destId="{205F888A-1B91-8848-853A-388103CFEF4B}"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r>
            <a:rPr lang="en-GB" sz="2400" dirty="0">
              <a:latin typeface="Calibri" panose="020F0502020204030204" pitchFamily="34" charset="0"/>
              <a:cs typeface="Calibri" panose="020F0502020204030204" pitchFamily="34" charset="0"/>
            </a:rPr>
            <a:t>Introduction to humanitarian infrastructure: (a) </a:t>
          </a:r>
          <a:r>
            <a:rPr lang="en-GB" sz="2400" b="1" dirty="0">
              <a:solidFill>
                <a:srgbClr val="0070C0"/>
              </a:solidFill>
              <a:latin typeface="Calibri" panose="020F0502020204030204" pitchFamily="34" charset="0"/>
              <a:cs typeface="Calibri" panose="020F0502020204030204" pitchFamily="34" charset="0"/>
            </a:rPr>
            <a:t>Cluster System</a:t>
          </a:r>
        </a:p>
        <a:p>
          <a:r>
            <a:rPr lang="en-GB" sz="2400" dirty="0">
              <a:latin typeface="Calibri" panose="020F0502020204030204" pitchFamily="34" charset="0"/>
              <a:cs typeface="Calibri" panose="020F0502020204030204" pitchFamily="34" charset="0"/>
            </a:rPr>
            <a:t>(b) </a:t>
          </a:r>
          <a:r>
            <a:rPr lang="en-GB" sz="2400" b="1" dirty="0">
              <a:solidFill>
                <a:srgbClr val="0070C0"/>
              </a:solidFill>
              <a:latin typeface="Calibri" panose="020F0502020204030204" pitchFamily="34" charset="0"/>
              <a:cs typeface="Calibri" panose="020F0502020204030204" pitchFamily="34" charset="0"/>
            </a:rPr>
            <a:t>Refugee Coordination Model </a:t>
          </a:r>
          <a:r>
            <a:rPr lang="en-GB" sz="2400" dirty="0">
              <a:latin typeface="Calibri" panose="020F0502020204030204" pitchFamily="34" charset="0"/>
              <a:cs typeface="Calibri" panose="020F0502020204030204" pitchFamily="34" charset="0"/>
            </a:rPr>
            <a:t>(RCM)</a:t>
          </a:r>
          <a:endParaRPr lang="en-US" sz="2400" dirty="0"/>
        </a:p>
      </dgm:t>
    </dgm:pt>
    <dgm:pt modelId="{44C55780-4C9D-44CC-A150-73889AAAFCAE}" type="parTrans" cxnId="{1BCDDA6A-B079-4764-ABC0-7A528BB39448}">
      <dgm:prSet/>
      <dgm:spPr/>
      <dgm:t>
        <a:bodyPr/>
        <a:lstStyle/>
        <a:p>
          <a:endParaRPr lang="en-US"/>
        </a:p>
      </dgm:t>
    </dgm:pt>
    <dgm:pt modelId="{9236DD06-6B2F-4A90-B5E8-03270B63356E}" type="sibTrans" cxnId="{1BCDDA6A-B079-4764-ABC0-7A528BB39448}">
      <dgm:prSet/>
      <dgm:spPr/>
      <dgm:t>
        <a:bodyPr/>
        <a:lstStyle/>
        <a:p>
          <a:endParaRPr lang="en-US"/>
        </a:p>
      </dgm:t>
    </dgm:pt>
    <dgm:pt modelId="{8DED31E9-E141-44A1-9AEC-F5BB878FE575}">
      <dgm:prSet custT="1"/>
      <dgm:spPr/>
      <dgm:t>
        <a:bodyPr/>
        <a:lstStyle/>
        <a:p>
          <a:r>
            <a:rPr lang="en-GB" sz="2400" dirty="0">
              <a:latin typeface="Calibri" panose="020F0502020204030204" pitchFamily="34" charset="0"/>
              <a:cs typeface="Calibri" panose="020F0502020204030204" pitchFamily="34" charset="0"/>
            </a:rPr>
            <a:t>Introduction to  </a:t>
          </a:r>
          <a:r>
            <a:rPr lang="en-GB" sz="2400" b="1" dirty="0">
              <a:solidFill>
                <a:srgbClr val="0070C0"/>
              </a:solidFill>
              <a:latin typeface="Calibri" panose="020F0502020204030204" pitchFamily="34" charset="0"/>
              <a:cs typeface="Calibri" panose="020F0502020204030204" pitchFamily="34" charset="0"/>
            </a:rPr>
            <a:t>Humanitarian Programme Cycle </a:t>
          </a:r>
          <a:r>
            <a:rPr lang="en-GB" sz="2400" dirty="0">
              <a:latin typeface="Calibri" panose="020F0502020204030204" pitchFamily="34" charset="0"/>
              <a:cs typeface="Calibri" panose="020F0502020204030204" pitchFamily="34" charset="0"/>
            </a:rPr>
            <a:t>(HPC) and </a:t>
          </a:r>
          <a:r>
            <a:rPr lang="en-GB" sz="2400" b="1" dirty="0">
              <a:solidFill>
                <a:srgbClr val="0070C0"/>
              </a:solidFill>
              <a:latin typeface="Calibri" panose="020F0502020204030204" pitchFamily="34" charset="0"/>
              <a:cs typeface="Calibri" panose="020F0502020204030204" pitchFamily="34" charset="0"/>
            </a:rPr>
            <a:t>entry points </a:t>
          </a:r>
          <a:r>
            <a:rPr lang="en-GB" sz="2400" dirty="0">
              <a:latin typeface="Calibri" panose="020F0502020204030204" pitchFamily="34" charset="0"/>
              <a:cs typeface="Calibri" panose="020F0502020204030204" pitchFamily="34" charset="0"/>
            </a:rPr>
            <a:t>for OPD engagement</a:t>
          </a:r>
          <a:endParaRPr lang="en-US" sz="2400" b="1" dirty="0">
            <a:solidFill>
              <a:srgbClr val="0070C0"/>
            </a:solidFill>
          </a:endParaRPr>
        </a:p>
      </dgm:t>
    </dgm:pt>
    <dgm:pt modelId="{66A14EA4-92CE-4319-9477-A24DA85C1614}" type="parTrans" cxnId="{CC8F5568-1470-4A97-B1BC-C90EF6807C31}">
      <dgm:prSet/>
      <dgm:spPr/>
      <dgm:t>
        <a:bodyPr/>
        <a:lstStyle/>
        <a:p>
          <a:endParaRPr lang="en-US"/>
        </a:p>
      </dgm:t>
    </dgm:pt>
    <dgm:pt modelId="{73805B54-9281-4BFA-B009-F2055E3D2117}" type="sibTrans" cxnId="{CC8F5568-1470-4A97-B1BC-C90EF6807C31}">
      <dgm:prSet/>
      <dgm:spPr/>
      <dgm:t>
        <a:bodyPr/>
        <a:lstStyle/>
        <a:p>
          <a:endParaRPr lang="en-US"/>
        </a:p>
      </dgm:t>
    </dgm:pt>
    <dgm:pt modelId="{D3B0F1CB-75E1-4AA1-9F2E-24CB387E4A1C}">
      <dgm:prSet custT="1"/>
      <dgm:spPr/>
      <dgm:t>
        <a:bodyPr/>
        <a:lstStyle/>
        <a:p>
          <a:r>
            <a:rPr lang="en-GB" sz="2400" dirty="0">
              <a:latin typeface="Calibri" panose="020F0502020204030204" pitchFamily="34" charset="0"/>
              <a:cs typeface="Calibri" panose="020F0502020204030204" pitchFamily="34" charset="0"/>
            </a:rPr>
            <a:t>Opportunities to engage in </a:t>
          </a:r>
          <a:r>
            <a:rPr lang="en-GB" sz="2400" b="1" dirty="0">
              <a:latin typeface="Calibri" panose="020F0502020204030204" pitchFamily="34" charset="0"/>
              <a:cs typeface="Calibri" panose="020F0502020204030204" pitchFamily="34" charset="0"/>
            </a:rPr>
            <a:t>Community of Practice</a:t>
          </a:r>
          <a:endParaRPr lang="en-US" sz="2400" b="1" dirty="0">
            <a:highlight>
              <a:srgbClr val="FFFF00"/>
            </a:highlight>
          </a:endParaRPr>
        </a:p>
      </dgm:t>
    </dgm:pt>
    <dgm:pt modelId="{10F67BC5-1C11-4FAE-91F2-F4446D9752B5}" type="parTrans" cxnId="{0938D466-71A9-4C5A-B587-D6D34E26ACD5}">
      <dgm:prSet/>
      <dgm:spPr/>
      <dgm:t>
        <a:bodyPr/>
        <a:lstStyle/>
        <a:p>
          <a:endParaRPr lang="en-US"/>
        </a:p>
      </dgm:t>
    </dgm:pt>
    <dgm:pt modelId="{CF63BEA3-31B1-4E2E-BF0B-81F89CCCE254}" type="sibTrans" cxnId="{0938D466-71A9-4C5A-B587-D6D34E26ACD5}">
      <dgm:prSet/>
      <dgm:spPr/>
      <dgm:t>
        <a:bodyPr/>
        <a:lstStyle/>
        <a:p>
          <a:endParaRPr lang="en-US"/>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3"/>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3"/>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3"/>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3"/>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3"/>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3"/>
      <dgm:spPr/>
    </dgm:pt>
    <dgm:pt modelId="{281F209C-14F9-4F8C-B61F-A5ED7EF8B0D2}" type="pres">
      <dgm:prSet presAssocID="{D3B0F1CB-75E1-4AA1-9F2E-24CB387E4A1C}"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44FCD395-46A4-432D-96C0-B462F5733EF8}" type="presOf" srcId="{65812ED8-C985-4051-96BB-B2BE6B749AA5}" destId="{4BA0DC15-22D1-4C61-928E-41086480B8E4}" srcOrd="0" destOrd="0" presId="urn:microsoft.com/office/officeart/2008/layout/LinedList"/>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DC1B13-BD56-4196-9513-10C3396AE2C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D624B82-715A-4628-88C9-B823B353CD59}">
      <dgm:prSet custT="1"/>
      <dgm:spPr/>
      <dgm:t>
        <a:bodyPr/>
        <a:lstStyle/>
        <a:p>
          <a:r>
            <a:rPr lang="en-GB" sz="2400" b="0" dirty="0"/>
            <a:t>Create safe space for open dialogue</a:t>
          </a:r>
          <a:endParaRPr lang="en-US" sz="2400" b="0" dirty="0"/>
        </a:p>
      </dgm:t>
    </dgm:pt>
    <dgm:pt modelId="{7B282C0D-6F56-4FDA-8A7B-1AA33F54CB10}" type="parTrans" cxnId="{F92519CD-6485-4B0B-BDC4-E5361B04425F}">
      <dgm:prSet/>
      <dgm:spPr/>
      <dgm:t>
        <a:bodyPr/>
        <a:lstStyle/>
        <a:p>
          <a:endParaRPr lang="en-US"/>
        </a:p>
      </dgm:t>
    </dgm:pt>
    <dgm:pt modelId="{2E19D6D0-A5C6-4659-B7FB-CF5628F141D3}" type="sibTrans" cxnId="{F92519CD-6485-4B0B-BDC4-E5361B04425F}">
      <dgm:prSet/>
      <dgm:spPr/>
      <dgm:t>
        <a:bodyPr/>
        <a:lstStyle/>
        <a:p>
          <a:pPr>
            <a:lnSpc>
              <a:spcPct val="100000"/>
            </a:lnSpc>
          </a:pPr>
          <a:endParaRPr lang="en-US"/>
        </a:p>
      </dgm:t>
    </dgm:pt>
    <dgm:pt modelId="{0006CB28-1463-4923-B70D-D3E678801C20}">
      <dgm:prSet custT="1"/>
      <dgm:spPr/>
      <dgm:t>
        <a:bodyPr/>
        <a:lstStyle/>
        <a:p>
          <a:pPr>
            <a:lnSpc>
              <a:spcPct val="100000"/>
            </a:lnSpc>
          </a:pPr>
          <a:r>
            <a:rPr lang="en-GB" sz="2400" b="0" dirty="0"/>
            <a:t>An interactive introduction to the  humanitarian infrastructure, including coordination models</a:t>
          </a:r>
          <a:endParaRPr lang="en-US" sz="2400" b="0" dirty="0"/>
        </a:p>
      </dgm:t>
    </dgm:pt>
    <dgm:pt modelId="{F010B3A2-004D-46FE-91CD-EFB573EB3254}" type="parTrans" cxnId="{71E91C07-3868-4D57-A970-0BCE28C3645A}">
      <dgm:prSet/>
      <dgm:spPr/>
      <dgm:t>
        <a:bodyPr/>
        <a:lstStyle/>
        <a:p>
          <a:endParaRPr lang="en-US"/>
        </a:p>
      </dgm:t>
    </dgm:pt>
    <dgm:pt modelId="{4B0FD575-827A-46FE-97D5-B4AF78389AD5}" type="sibTrans" cxnId="{71E91C07-3868-4D57-A970-0BCE28C3645A}">
      <dgm:prSet/>
      <dgm:spPr/>
      <dgm:t>
        <a:bodyPr/>
        <a:lstStyle/>
        <a:p>
          <a:pPr>
            <a:lnSpc>
              <a:spcPct val="100000"/>
            </a:lnSpc>
          </a:pPr>
          <a:endParaRPr lang="en-US"/>
        </a:p>
      </dgm:t>
    </dgm:pt>
    <dgm:pt modelId="{8B33E2D7-E6F5-42C3-BCFD-EEDFD05D2BE0}">
      <dgm:prSet custT="1"/>
      <dgm:spPr/>
      <dgm:t>
        <a:bodyPr/>
        <a:lstStyle/>
        <a:p>
          <a:r>
            <a:rPr lang="en-GB" sz="2400" b="0" dirty="0"/>
            <a:t>Generate ideas on how OPDs can engage at different stages of Humanitarian Programme Cycle (HPC)</a:t>
          </a:r>
          <a:endParaRPr lang="en-US" sz="2400" b="0" dirty="0"/>
        </a:p>
      </dgm:t>
    </dgm:pt>
    <dgm:pt modelId="{D2FA2F87-445D-4635-8603-66B2F8D0F3B8}" type="parTrans" cxnId="{24C7110C-BA64-4F3D-8C0F-1FB587DD9F09}">
      <dgm:prSet/>
      <dgm:spPr/>
      <dgm:t>
        <a:bodyPr/>
        <a:lstStyle/>
        <a:p>
          <a:endParaRPr lang="en-US"/>
        </a:p>
      </dgm:t>
    </dgm:pt>
    <dgm:pt modelId="{AB4083EF-4F9E-418F-868D-9C3D70652010}" type="sibTrans" cxnId="{24C7110C-BA64-4F3D-8C0F-1FB587DD9F09}">
      <dgm:prSet/>
      <dgm:spPr/>
      <dgm:t>
        <a:bodyPr/>
        <a:lstStyle/>
        <a:p>
          <a:pPr>
            <a:lnSpc>
              <a:spcPct val="100000"/>
            </a:lnSpc>
          </a:pPr>
          <a:endParaRPr lang="en-US"/>
        </a:p>
      </dgm:t>
    </dgm:pt>
    <dgm:pt modelId="{861BA1B8-6AB5-4D76-B868-5DB5DAD9F47F}">
      <dgm:prSet custT="1"/>
      <dgm:spPr/>
      <dgm:t>
        <a:bodyPr/>
        <a:lstStyle/>
        <a:p>
          <a:pPr>
            <a:lnSpc>
              <a:spcPct val="100000"/>
            </a:lnSpc>
          </a:pPr>
          <a:r>
            <a:rPr lang="en-GB" sz="2400" dirty="0"/>
            <a:t>Look at next steps and opportunities for OPDs to engage in Communities of Practice  </a:t>
          </a:r>
          <a:endParaRPr lang="en-US" sz="2400" dirty="0"/>
        </a:p>
      </dgm:t>
    </dgm:pt>
    <dgm:pt modelId="{1E4940BD-57E6-4ED7-A3D1-BA5B8545AFA8}" type="parTrans" cxnId="{B32FDAC6-28BA-4354-998B-7720E6540A44}">
      <dgm:prSet/>
      <dgm:spPr/>
      <dgm:t>
        <a:bodyPr/>
        <a:lstStyle/>
        <a:p>
          <a:endParaRPr lang="en-US"/>
        </a:p>
      </dgm:t>
    </dgm:pt>
    <dgm:pt modelId="{2528BCFF-A6E3-4695-9AE5-316B42689062}" type="sibTrans" cxnId="{B32FDAC6-28BA-4354-998B-7720E6540A44}">
      <dgm:prSet/>
      <dgm:spPr/>
      <dgm:t>
        <a:bodyPr/>
        <a:lstStyle/>
        <a:p>
          <a:endParaRPr lang="en-US"/>
        </a:p>
      </dgm:t>
    </dgm:pt>
    <dgm:pt modelId="{4312E65B-62E0-415C-93F7-4704774C47D3}" type="pres">
      <dgm:prSet presAssocID="{79DC1B13-BD56-4196-9513-10C3396AE2C4}" presName="root" presStyleCnt="0">
        <dgm:presLayoutVars>
          <dgm:dir/>
          <dgm:resizeHandles val="exact"/>
        </dgm:presLayoutVars>
      </dgm:prSet>
      <dgm:spPr/>
    </dgm:pt>
    <dgm:pt modelId="{3EE56A9F-19F8-49F1-9265-2792158C8157}" type="pres">
      <dgm:prSet presAssocID="{79DC1B13-BD56-4196-9513-10C3396AE2C4}" presName="container" presStyleCnt="0">
        <dgm:presLayoutVars>
          <dgm:dir/>
          <dgm:resizeHandles val="exact"/>
        </dgm:presLayoutVars>
      </dgm:prSet>
      <dgm:spPr/>
    </dgm:pt>
    <dgm:pt modelId="{AF555940-46AA-494E-A52D-29F4F8F41297}" type="pres">
      <dgm:prSet presAssocID="{8D624B82-715A-4628-88C9-B823B353CD59}" presName="compNode" presStyleCnt="0"/>
      <dgm:spPr/>
    </dgm:pt>
    <dgm:pt modelId="{120E9FD5-2532-44C0-900B-364D66E18AC2}" type="pres">
      <dgm:prSet presAssocID="{8D624B82-715A-4628-88C9-B823B353CD59}" presName="iconBgRect" presStyleLbl="bgShp" presStyleIdx="0" presStyleCnt="4"/>
      <dgm:spPr/>
      <dgm:extLst>
        <a:ext uri="{E40237B7-FDA0-4F09-8148-C483321AD2D9}">
          <dgm14:cNvPr xmlns:dgm14="http://schemas.microsoft.com/office/drawing/2010/diagram" id="0" name="" descr="Dialogue Ico of 2 speech bubbles"/>
        </a:ext>
      </dgm:extLst>
    </dgm:pt>
    <dgm:pt modelId="{3284BD99-0821-4EBC-BFBF-2FFD1B2FF616}" type="pres">
      <dgm:prSet presAssocID="{8D624B82-715A-4628-88C9-B823B353CD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2 icons of chat box representing safe dialogue"/>
        </a:ext>
      </dgm:extLst>
    </dgm:pt>
    <dgm:pt modelId="{D3BED3C0-D022-41B0-AA57-069432BAF81A}" type="pres">
      <dgm:prSet presAssocID="{8D624B82-715A-4628-88C9-B823B353CD59}" presName="spaceRect" presStyleCnt="0"/>
      <dgm:spPr/>
    </dgm:pt>
    <dgm:pt modelId="{7F67EF82-F88D-4512-930D-91509BD46024}" type="pres">
      <dgm:prSet presAssocID="{8D624B82-715A-4628-88C9-B823B353CD59}" presName="textRect" presStyleLbl="revTx" presStyleIdx="0" presStyleCnt="4">
        <dgm:presLayoutVars>
          <dgm:chMax val="1"/>
          <dgm:chPref val="1"/>
        </dgm:presLayoutVars>
      </dgm:prSet>
      <dgm:spPr/>
    </dgm:pt>
    <dgm:pt modelId="{D04E4FE7-60AB-4F52-AC11-28D6F79C1B97}" type="pres">
      <dgm:prSet presAssocID="{2E19D6D0-A5C6-4659-B7FB-CF5628F141D3}" presName="sibTrans" presStyleLbl="sibTrans2D1" presStyleIdx="0" presStyleCnt="0"/>
      <dgm:spPr/>
    </dgm:pt>
    <dgm:pt modelId="{F096C2B0-0F97-4EEF-A66F-9A01F6D11715}" type="pres">
      <dgm:prSet presAssocID="{0006CB28-1463-4923-B70D-D3E678801C20}" presName="compNode" presStyleCnt="0"/>
      <dgm:spPr/>
    </dgm:pt>
    <dgm:pt modelId="{287139F4-A05F-49E9-8784-1917FDDABC8F}" type="pres">
      <dgm:prSet presAssocID="{0006CB28-1463-4923-B70D-D3E678801C20}" presName="iconBgRect" presStyleLbl="bgShp" presStyleIdx="1" presStyleCnt="4"/>
      <dgm:spPr/>
    </dgm:pt>
    <dgm:pt modelId="{1FEDC574-3827-4292-ACDA-3015034B8BAA}" type="pres">
      <dgm:prSet presAssocID="{0006CB28-1463-4923-B70D-D3E678801C2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 in movement to express sharing and reflection"/>
        </a:ext>
      </dgm:extLst>
    </dgm:pt>
    <dgm:pt modelId="{B59CDB5C-5FE4-47C9-AF8B-9224FA3B2FAC}" type="pres">
      <dgm:prSet presAssocID="{0006CB28-1463-4923-B70D-D3E678801C20}" presName="spaceRect" presStyleCnt="0"/>
      <dgm:spPr/>
    </dgm:pt>
    <dgm:pt modelId="{FA21B6C0-0C70-4F13-B554-51FA1B618C60}" type="pres">
      <dgm:prSet presAssocID="{0006CB28-1463-4923-B70D-D3E678801C20}" presName="textRect" presStyleLbl="revTx" presStyleIdx="1" presStyleCnt="4" custScaleX="128993" custScaleY="148251" custLinFactNeighborX="15151" custLinFactNeighborY="8914">
        <dgm:presLayoutVars>
          <dgm:chMax val="1"/>
          <dgm:chPref val="1"/>
        </dgm:presLayoutVars>
      </dgm:prSet>
      <dgm:spPr/>
    </dgm:pt>
    <dgm:pt modelId="{D8262FEC-1AD9-41A8-A93C-2BB1CE03600E}" type="pres">
      <dgm:prSet presAssocID="{4B0FD575-827A-46FE-97D5-B4AF78389AD5}" presName="sibTrans" presStyleLbl="sibTrans2D1" presStyleIdx="0" presStyleCnt="0"/>
      <dgm:spPr/>
    </dgm:pt>
    <dgm:pt modelId="{70D39AB5-267B-4F0C-8542-56AEC504D885}" type="pres">
      <dgm:prSet presAssocID="{8B33E2D7-E6F5-42C3-BCFD-EEDFD05D2BE0}" presName="compNode" presStyleCnt="0"/>
      <dgm:spPr/>
    </dgm:pt>
    <dgm:pt modelId="{053055D9-03EF-4A9A-9CFE-620C26EF9751}" type="pres">
      <dgm:prSet presAssocID="{8B33E2D7-E6F5-42C3-BCFD-EEDFD05D2BE0}" presName="iconBgRect" presStyleLbl="bgShp" presStyleIdx="2" presStyleCnt="4"/>
      <dgm:spPr/>
    </dgm:pt>
    <dgm:pt modelId="{4B2B5D1F-4691-421E-890A-4589C8068E39}" type="pres">
      <dgm:prSet presAssocID="{8B33E2D7-E6F5-42C3-BCFD-EEDFD05D2B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icon"/>
        </a:ext>
      </dgm:extLst>
    </dgm:pt>
    <dgm:pt modelId="{E3480615-D79E-45FD-8493-E93E8B1F7647}" type="pres">
      <dgm:prSet presAssocID="{8B33E2D7-E6F5-42C3-BCFD-EEDFD05D2BE0}" presName="spaceRect" presStyleCnt="0"/>
      <dgm:spPr/>
    </dgm:pt>
    <dgm:pt modelId="{E1C83A23-B627-4248-8466-70DD57321770}" type="pres">
      <dgm:prSet presAssocID="{8B33E2D7-E6F5-42C3-BCFD-EEDFD05D2BE0}" presName="textRect" presStyleLbl="revTx" presStyleIdx="2" presStyleCnt="4" custScaleX="118163" custLinFactNeighborX="9387">
        <dgm:presLayoutVars>
          <dgm:chMax val="1"/>
          <dgm:chPref val="1"/>
        </dgm:presLayoutVars>
      </dgm:prSet>
      <dgm:spPr/>
    </dgm:pt>
    <dgm:pt modelId="{58EFD84C-9AEA-43D0-94B9-3C34DE9D5E00}" type="pres">
      <dgm:prSet presAssocID="{AB4083EF-4F9E-418F-868D-9C3D70652010}" presName="sibTrans" presStyleLbl="sibTrans2D1" presStyleIdx="0" presStyleCnt="0"/>
      <dgm:spPr/>
    </dgm:pt>
    <dgm:pt modelId="{7C3A2899-8F25-460F-BF65-F514DA297BBE}" type="pres">
      <dgm:prSet presAssocID="{861BA1B8-6AB5-4D76-B868-5DB5DAD9F47F}" presName="compNode" presStyleCnt="0"/>
      <dgm:spPr/>
    </dgm:pt>
    <dgm:pt modelId="{580605D0-D4C9-4DFD-9351-7448837A3757}" type="pres">
      <dgm:prSet presAssocID="{861BA1B8-6AB5-4D76-B868-5DB5DAD9F47F}" presName="iconBgRect" presStyleLbl="bgShp" presStyleIdx="3" presStyleCnt="4"/>
      <dgm:spPr/>
    </dgm:pt>
    <dgm:pt modelId="{A2630F81-3A7B-4AA9-ADC7-E5A6DE6C271D}" type="pres">
      <dgm:prSet presAssocID="{861BA1B8-6AB5-4D76-B868-5DB5DAD9F47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icon, a tick to indicate clarity"/>
        </a:ext>
      </dgm:extLst>
    </dgm:pt>
    <dgm:pt modelId="{69BD8466-39CF-469C-8044-FDFFB23EE2C7}" type="pres">
      <dgm:prSet presAssocID="{861BA1B8-6AB5-4D76-B868-5DB5DAD9F47F}" presName="spaceRect" presStyleCnt="0"/>
      <dgm:spPr/>
    </dgm:pt>
    <dgm:pt modelId="{4987FDE4-D428-472A-9FFB-0401027FBF96}" type="pres">
      <dgm:prSet presAssocID="{861BA1B8-6AB5-4D76-B868-5DB5DAD9F47F}" presName="textRect" presStyleLbl="revTx" presStyleIdx="3" presStyleCnt="4" custScaleX="127370" custLinFactNeighborX="11739" custLinFactNeighborY="-1288">
        <dgm:presLayoutVars>
          <dgm:chMax val="1"/>
          <dgm:chPref val="1"/>
        </dgm:presLayoutVars>
      </dgm:prSet>
      <dgm:spPr/>
    </dgm:pt>
  </dgm:ptLst>
  <dgm:cxnLst>
    <dgm:cxn modelId="{D30CA205-BE41-432E-A9CB-318100AFED63}" type="presOf" srcId="{0006CB28-1463-4923-B70D-D3E678801C20}" destId="{FA21B6C0-0C70-4F13-B554-51FA1B618C60}" srcOrd="0" destOrd="0" presId="urn:microsoft.com/office/officeart/2018/2/layout/IconCircleList"/>
    <dgm:cxn modelId="{52B60C07-066D-4CED-A45F-9A91C510A5DE}" type="presOf" srcId="{4B0FD575-827A-46FE-97D5-B4AF78389AD5}" destId="{D8262FEC-1AD9-41A8-A93C-2BB1CE03600E}" srcOrd="0" destOrd="0" presId="urn:microsoft.com/office/officeart/2018/2/layout/IconCircleList"/>
    <dgm:cxn modelId="{71E91C07-3868-4D57-A970-0BCE28C3645A}" srcId="{79DC1B13-BD56-4196-9513-10C3396AE2C4}" destId="{0006CB28-1463-4923-B70D-D3E678801C20}" srcOrd="1" destOrd="0" parTransId="{F010B3A2-004D-46FE-91CD-EFB573EB3254}" sibTransId="{4B0FD575-827A-46FE-97D5-B4AF78389AD5}"/>
    <dgm:cxn modelId="{24C7110C-BA64-4F3D-8C0F-1FB587DD9F09}" srcId="{79DC1B13-BD56-4196-9513-10C3396AE2C4}" destId="{8B33E2D7-E6F5-42C3-BCFD-EEDFD05D2BE0}" srcOrd="2" destOrd="0" parTransId="{D2FA2F87-445D-4635-8603-66B2F8D0F3B8}" sibTransId="{AB4083EF-4F9E-418F-868D-9C3D70652010}"/>
    <dgm:cxn modelId="{662DF068-9D7B-40E4-A919-EB14F1D80AE7}" type="presOf" srcId="{861BA1B8-6AB5-4D76-B868-5DB5DAD9F47F}" destId="{4987FDE4-D428-472A-9FFB-0401027FBF96}" srcOrd="0" destOrd="0" presId="urn:microsoft.com/office/officeart/2018/2/layout/IconCircleList"/>
    <dgm:cxn modelId="{CC3B0870-3213-4FFA-9871-58E3FEE16603}" type="presOf" srcId="{8D624B82-715A-4628-88C9-B823B353CD59}" destId="{7F67EF82-F88D-4512-930D-91509BD46024}" srcOrd="0" destOrd="0" presId="urn:microsoft.com/office/officeart/2018/2/layout/IconCircleList"/>
    <dgm:cxn modelId="{032F9D7B-9543-49AC-A031-1CAFD5565414}" type="presOf" srcId="{AB4083EF-4F9E-418F-868D-9C3D70652010}" destId="{58EFD84C-9AEA-43D0-94B9-3C34DE9D5E00}" srcOrd="0" destOrd="0" presId="urn:microsoft.com/office/officeart/2018/2/layout/IconCircleList"/>
    <dgm:cxn modelId="{2EB65181-AAA5-4921-983B-AF12959BD001}" type="presOf" srcId="{79DC1B13-BD56-4196-9513-10C3396AE2C4}" destId="{4312E65B-62E0-415C-93F7-4704774C47D3}" srcOrd="0" destOrd="0" presId="urn:microsoft.com/office/officeart/2018/2/layout/IconCircleList"/>
    <dgm:cxn modelId="{C14C1E87-B822-4D97-915C-B9F211893184}" type="presOf" srcId="{2E19D6D0-A5C6-4659-B7FB-CF5628F141D3}" destId="{D04E4FE7-60AB-4F52-AC11-28D6F79C1B97}" srcOrd="0" destOrd="0" presId="urn:microsoft.com/office/officeart/2018/2/layout/IconCircleList"/>
    <dgm:cxn modelId="{B32FDAC6-28BA-4354-998B-7720E6540A44}" srcId="{79DC1B13-BD56-4196-9513-10C3396AE2C4}" destId="{861BA1B8-6AB5-4D76-B868-5DB5DAD9F47F}" srcOrd="3" destOrd="0" parTransId="{1E4940BD-57E6-4ED7-A3D1-BA5B8545AFA8}" sibTransId="{2528BCFF-A6E3-4695-9AE5-316B42689062}"/>
    <dgm:cxn modelId="{F92519CD-6485-4B0B-BDC4-E5361B04425F}" srcId="{79DC1B13-BD56-4196-9513-10C3396AE2C4}" destId="{8D624B82-715A-4628-88C9-B823B353CD59}" srcOrd="0" destOrd="0" parTransId="{7B282C0D-6F56-4FDA-8A7B-1AA33F54CB10}" sibTransId="{2E19D6D0-A5C6-4659-B7FB-CF5628F141D3}"/>
    <dgm:cxn modelId="{276271D0-49CF-4044-A2AD-8EF34552832C}" type="presOf" srcId="{8B33E2D7-E6F5-42C3-BCFD-EEDFD05D2BE0}" destId="{E1C83A23-B627-4248-8466-70DD57321770}" srcOrd="0" destOrd="0" presId="urn:microsoft.com/office/officeart/2018/2/layout/IconCircleList"/>
    <dgm:cxn modelId="{994E26A9-51A6-4E22-8323-E5615BC75DD4}" type="presParOf" srcId="{4312E65B-62E0-415C-93F7-4704774C47D3}" destId="{3EE56A9F-19F8-49F1-9265-2792158C8157}" srcOrd="0" destOrd="0" presId="urn:microsoft.com/office/officeart/2018/2/layout/IconCircleList"/>
    <dgm:cxn modelId="{EBE7BE2B-07F6-49DD-BF86-0E658C5D2EBA}" type="presParOf" srcId="{3EE56A9F-19F8-49F1-9265-2792158C8157}" destId="{AF555940-46AA-494E-A52D-29F4F8F41297}" srcOrd="0" destOrd="0" presId="urn:microsoft.com/office/officeart/2018/2/layout/IconCircleList"/>
    <dgm:cxn modelId="{09A0797A-1431-46CF-8A18-F47A8B06CA64}" type="presParOf" srcId="{AF555940-46AA-494E-A52D-29F4F8F41297}" destId="{120E9FD5-2532-44C0-900B-364D66E18AC2}" srcOrd="0" destOrd="0" presId="urn:microsoft.com/office/officeart/2018/2/layout/IconCircleList"/>
    <dgm:cxn modelId="{BE447680-9022-420A-AB64-96A5B446339C}" type="presParOf" srcId="{AF555940-46AA-494E-A52D-29F4F8F41297}" destId="{3284BD99-0821-4EBC-BFBF-2FFD1B2FF616}" srcOrd="1" destOrd="0" presId="urn:microsoft.com/office/officeart/2018/2/layout/IconCircleList"/>
    <dgm:cxn modelId="{A29AAB9A-7461-4969-B7CC-6F10ABC37C03}" type="presParOf" srcId="{AF555940-46AA-494E-A52D-29F4F8F41297}" destId="{D3BED3C0-D022-41B0-AA57-069432BAF81A}" srcOrd="2" destOrd="0" presId="urn:microsoft.com/office/officeart/2018/2/layout/IconCircleList"/>
    <dgm:cxn modelId="{96EA1314-3DA3-45B6-AF6A-97464AA41B9C}" type="presParOf" srcId="{AF555940-46AA-494E-A52D-29F4F8F41297}" destId="{7F67EF82-F88D-4512-930D-91509BD46024}" srcOrd="3" destOrd="0" presId="urn:microsoft.com/office/officeart/2018/2/layout/IconCircleList"/>
    <dgm:cxn modelId="{C2D82C97-91B2-4D8F-9A20-79CBF4433CAB}" type="presParOf" srcId="{3EE56A9F-19F8-49F1-9265-2792158C8157}" destId="{D04E4FE7-60AB-4F52-AC11-28D6F79C1B97}" srcOrd="1" destOrd="0" presId="urn:microsoft.com/office/officeart/2018/2/layout/IconCircleList"/>
    <dgm:cxn modelId="{151F7D91-BC6E-4533-9836-1C4F729C42FE}" type="presParOf" srcId="{3EE56A9F-19F8-49F1-9265-2792158C8157}" destId="{F096C2B0-0F97-4EEF-A66F-9A01F6D11715}" srcOrd="2" destOrd="0" presId="urn:microsoft.com/office/officeart/2018/2/layout/IconCircleList"/>
    <dgm:cxn modelId="{BD71AC90-FDE8-4633-A061-59C862E731BF}" type="presParOf" srcId="{F096C2B0-0F97-4EEF-A66F-9A01F6D11715}" destId="{287139F4-A05F-49E9-8784-1917FDDABC8F}" srcOrd="0" destOrd="0" presId="urn:microsoft.com/office/officeart/2018/2/layout/IconCircleList"/>
    <dgm:cxn modelId="{5902AD20-ACD7-4175-B7CC-93B45D228729}" type="presParOf" srcId="{F096C2B0-0F97-4EEF-A66F-9A01F6D11715}" destId="{1FEDC574-3827-4292-ACDA-3015034B8BAA}" srcOrd="1" destOrd="0" presId="urn:microsoft.com/office/officeart/2018/2/layout/IconCircleList"/>
    <dgm:cxn modelId="{AD96F89F-6003-4955-BBB4-41C1ADDEA191}" type="presParOf" srcId="{F096C2B0-0F97-4EEF-A66F-9A01F6D11715}" destId="{B59CDB5C-5FE4-47C9-AF8B-9224FA3B2FAC}" srcOrd="2" destOrd="0" presId="urn:microsoft.com/office/officeart/2018/2/layout/IconCircleList"/>
    <dgm:cxn modelId="{A65403C7-B5F3-4FE7-A28B-CA6B453D9740}" type="presParOf" srcId="{F096C2B0-0F97-4EEF-A66F-9A01F6D11715}" destId="{FA21B6C0-0C70-4F13-B554-51FA1B618C60}" srcOrd="3" destOrd="0" presId="urn:microsoft.com/office/officeart/2018/2/layout/IconCircleList"/>
    <dgm:cxn modelId="{A835F9C7-0CE7-4514-A901-5FD671281D6C}" type="presParOf" srcId="{3EE56A9F-19F8-49F1-9265-2792158C8157}" destId="{D8262FEC-1AD9-41A8-A93C-2BB1CE03600E}" srcOrd="3" destOrd="0" presId="urn:microsoft.com/office/officeart/2018/2/layout/IconCircleList"/>
    <dgm:cxn modelId="{DA78659A-FC30-40AA-A150-AABAD2901E1D}" type="presParOf" srcId="{3EE56A9F-19F8-49F1-9265-2792158C8157}" destId="{70D39AB5-267B-4F0C-8542-56AEC504D885}" srcOrd="4" destOrd="0" presId="urn:microsoft.com/office/officeart/2018/2/layout/IconCircleList"/>
    <dgm:cxn modelId="{9B2494D1-CECB-400F-A60F-2665F58C5779}" type="presParOf" srcId="{70D39AB5-267B-4F0C-8542-56AEC504D885}" destId="{053055D9-03EF-4A9A-9CFE-620C26EF9751}" srcOrd="0" destOrd="0" presId="urn:microsoft.com/office/officeart/2018/2/layout/IconCircleList"/>
    <dgm:cxn modelId="{88384A5F-0CC6-4E6B-ADFF-CEBA414487FD}" type="presParOf" srcId="{70D39AB5-267B-4F0C-8542-56AEC504D885}" destId="{4B2B5D1F-4691-421E-890A-4589C8068E39}" srcOrd="1" destOrd="0" presId="urn:microsoft.com/office/officeart/2018/2/layout/IconCircleList"/>
    <dgm:cxn modelId="{3AAB496D-4AA7-413B-980B-DD1BE62B0CB7}" type="presParOf" srcId="{70D39AB5-267B-4F0C-8542-56AEC504D885}" destId="{E3480615-D79E-45FD-8493-E93E8B1F7647}" srcOrd="2" destOrd="0" presId="urn:microsoft.com/office/officeart/2018/2/layout/IconCircleList"/>
    <dgm:cxn modelId="{24BEF3C6-E185-4CC2-99FB-116F0190787D}" type="presParOf" srcId="{70D39AB5-267B-4F0C-8542-56AEC504D885}" destId="{E1C83A23-B627-4248-8466-70DD57321770}" srcOrd="3" destOrd="0" presId="urn:microsoft.com/office/officeart/2018/2/layout/IconCircleList"/>
    <dgm:cxn modelId="{DB04F540-77D2-4427-A420-F883D0A46590}" type="presParOf" srcId="{3EE56A9F-19F8-49F1-9265-2792158C8157}" destId="{58EFD84C-9AEA-43D0-94B9-3C34DE9D5E00}" srcOrd="5" destOrd="0" presId="urn:microsoft.com/office/officeart/2018/2/layout/IconCircleList"/>
    <dgm:cxn modelId="{F2B7BCD4-6FBF-4022-95EE-B4019D51BF2E}" type="presParOf" srcId="{3EE56A9F-19F8-49F1-9265-2792158C8157}" destId="{7C3A2899-8F25-460F-BF65-F514DA297BBE}" srcOrd="6" destOrd="0" presId="urn:microsoft.com/office/officeart/2018/2/layout/IconCircleList"/>
    <dgm:cxn modelId="{AD8EE669-7B61-4261-8F3B-7F8E2E481FBC}" type="presParOf" srcId="{7C3A2899-8F25-460F-BF65-F514DA297BBE}" destId="{580605D0-D4C9-4DFD-9351-7448837A3757}" srcOrd="0" destOrd="0" presId="urn:microsoft.com/office/officeart/2018/2/layout/IconCircleList"/>
    <dgm:cxn modelId="{4277B26D-FEE2-4409-86EF-4D3656FD895B}" type="presParOf" srcId="{7C3A2899-8F25-460F-BF65-F514DA297BBE}" destId="{A2630F81-3A7B-4AA9-ADC7-E5A6DE6C271D}" srcOrd="1" destOrd="0" presId="urn:microsoft.com/office/officeart/2018/2/layout/IconCircleList"/>
    <dgm:cxn modelId="{357AB819-769B-46E8-AB15-0DB34B60663B}" type="presParOf" srcId="{7C3A2899-8F25-460F-BF65-F514DA297BBE}" destId="{69BD8466-39CF-469C-8044-FDFFB23EE2C7}" srcOrd="2" destOrd="0" presId="urn:microsoft.com/office/officeart/2018/2/layout/IconCircleList"/>
    <dgm:cxn modelId="{56FC3C1C-78BA-4CA1-A19D-D891A5DE3099}" type="presParOf" srcId="{7C3A2899-8F25-460F-BF65-F514DA297BBE}" destId="{4987FDE4-D428-472A-9FFB-0401027FBF9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AF93D3-1EB7-46F3-855C-E38D88375E5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5812ED8-C985-4051-96BB-B2BE6B749AA5}">
      <dgm:prSet custT="1"/>
      <dgm:spPr/>
      <dgm:t>
        <a:bodyPr/>
        <a:lstStyle/>
        <a:p>
          <a:r>
            <a:rPr lang="en-US" sz="2800" dirty="0">
              <a:latin typeface="Calibri" panose="020F0502020204030204" pitchFamily="34" charset="0"/>
              <a:cs typeface="Calibri" panose="020F0502020204030204" pitchFamily="34" charset="0"/>
            </a:rPr>
            <a:t>It is critical for </a:t>
          </a:r>
          <a:r>
            <a:rPr lang="en-US" sz="2800" b="1" dirty="0">
              <a:solidFill>
                <a:srgbClr val="0070C0"/>
              </a:solidFill>
              <a:latin typeface="Calibri" panose="020F0502020204030204" pitchFamily="34" charset="0"/>
              <a:cs typeface="Calibri" panose="020F0502020204030204" pitchFamily="34" charset="0"/>
            </a:rPr>
            <a:t>OPDs as local actors </a:t>
          </a:r>
          <a:r>
            <a:rPr lang="en-US" sz="2800" dirty="0">
              <a:latin typeface="Calibri" panose="020F0502020204030204" pitchFamily="34" charset="0"/>
              <a:cs typeface="Calibri" panose="020F0502020204030204" pitchFamily="34" charset="0"/>
            </a:rPr>
            <a:t>to get involved in humanitarian action </a:t>
          </a:r>
          <a:endParaRPr lang="en-US" sz="2800" dirty="0"/>
        </a:p>
      </dgm:t>
    </dgm:pt>
    <dgm:pt modelId="{44C55780-4C9D-44CC-A150-73889AAAFCAE}" type="parTrans" cxnId="{1BCDDA6A-B079-4764-ABC0-7A528BB39448}">
      <dgm:prSet/>
      <dgm:spPr/>
      <dgm:t>
        <a:bodyPr/>
        <a:lstStyle/>
        <a:p>
          <a:endParaRPr lang="en-US" sz="2800"/>
        </a:p>
      </dgm:t>
    </dgm:pt>
    <dgm:pt modelId="{9236DD06-6B2F-4A90-B5E8-03270B63356E}" type="sibTrans" cxnId="{1BCDDA6A-B079-4764-ABC0-7A528BB39448}">
      <dgm:prSet/>
      <dgm:spPr/>
      <dgm:t>
        <a:bodyPr/>
        <a:lstStyle/>
        <a:p>
          <a:endParaRPr lang="en-US" sz="2800"/>
        </a:p>
      </dgm:t>
    </dgm:pt>
    <dgm:pt modelId="{8DED31E9-E141-44A1-9AEC-F5BB878FE575}">
      <dgm:prSet custT="1"/>
      <dgm:spPr/>
      <dgm:t>
        <a:bodyPr/>
        <a:lstStyle/>
        <a:p>
          <a:r>
            <a:rPr lang="en-US" sz="2800" b="1" dirty="0">
              <a:solidFill>
                <a:srgbClr val="0070C0"/>
              </a:solidFill>
              <a:latin typeface="Calibri" panose="020F0502020204030204" pitchFamily="34" charset="0"/>
              <a:cs typeface="Calibri" panose="020F0502020204030204" pitchFamily="34" charset="0"/>
            </a:rPr>
            <a:t>Know your rights</a:t>
          </a:r>
          <a:r>
            <a:rPr lang="en-US" sz="2800" dirty="0">
              <a:latin typeface="Calibri" panose="020F0502020204030204" pitchFamily="34" charset="0"/>
              <a:cs typeface="Calibri" panose="020F0502020204030204" pitchFamily="34" charset="0"/>
            </a:rPr>
            <a:t> and the </a:t>
          </a:r>
          <a:r>
            <a:rPr lang="en-US" sz="2800" b="1" dirty="0">
              <a:solidFill>
                <a:srgbClr val="0070C0"/>
              </a:solidFill>
              <a:latin typeface="Calibri" panose="020F0502020204030204" pitchFamily="34" charset="0"/>
              <a:cs typeface="Calibri" panose="020F0502020204030204" pitchFamily="34" charset="0"/>
            </a:rPr>
            <a:t>obligations of humanitarian agencies </a:t>
          </a:r>
          <a:r>
            <a:rPr lang="en-US" sz="2800" dirty="0">
              <a:latin typeface="Calibri" panose="020F0502020204030204" pitchFamily="34" charset="0"/>
              <a:cs typeface="Calibri" panose="020F0502020204030204" pitchFamily="34" charset="0"/>
            </a:rPr>
            <a:t>to meaningfully include OPDs in line with CRPD </a:t>
          </a:r>
        </a:p>
        <a:p>
          <a:endParaRPr lang="en-US" sz="2800" b="1" dirty="0">
            <a:solidFill>
              <a:srgbClr val="0070C0"/>
            </a:solidFill>
          </a:endParaRPr>
        </a:p>
      </dgm:t>
    </dgm:pt>
    <dgm:pt modelId="{66A14EA4-92CE-4319-9477-A24DA85C1614}" type="parTrans" cxnId="{CC8F5568-1470-4A97-B1BC-C90EF6807C31}">
      <dgm:prSet/>
      <dgm:spPr/>
      <dgm:t>
        <a:bodyPr/>
        <a:lstStyle/>
        <a:p>
          <a:endParaRPr lang="en-US" sz="2800"/>
        </a:p>
      </dgm:t>
    </dgm:pt>
    <dgm:pt modelId="{73805B54-9281-4BFA-B009-F2055E3D2117}" type="sibTrans" cxnId="{CC8F5568-1470-4A97-B1BC-C90EF6807C31}">
      <dgm:prSet/>
      <dgm:spPr/>
      <dgm:t>
        <a:bodyPr/>
        <a:lstStyle/>
        <a:p>
          <a:endParaRPr lang="en-US" sz="2800"/>
        </a:p>
      </dgm:t>
    </dgm:pt>
    <dgm:pt modelId="{D3B0F1CB-75E1-4AA1-9F2E-24CB387E4A1C}">
      <dgm:prSet custT="1"/>
      <dgm:spPr/>
      <dgm:t>
        <a:bodyPr/>
        <a:lstStyle/>
        <a:p>
          <a:r>
            <a:rPr lang="en-US" sz="2800" dirty="0">
              <a:latin typeface="Calibri" panose="020F0502020204030204" pitchFamily="34" charset="0"/>
              <a:cs typeface="Calibri" panose="020F0502020204030204" pitchFamily="34" charset="0"/>
            </a:rPr>
            <a:t>Under the </a:t>
          </a:r>
          <a:r>
            <a:rPr lang="en-US" sz="2800" b="1" dirty="0">
              <a:solidFill>
                <a:srgbClr val="0070C0"/>
              </a:solidFill>
              <a:latin typeface="Calibri" panose="020F0502020204030204" pitchFamily="34" charset="0"/>
              <a:cs typeface="Calibri" panose="020F0502020204030204" pitchFamily="34" charset="0"/>
            </a:rPr>
            <a:t>commitment to localization</a:t>
          </a:r>
          <a:r>
            <a:rPr lang="en-US" sz="2800" dirty="0">
              <a:latin typeface="Calibri" panose="020F0502020204030204" pitchFamily="34" charset="0"/>
              <a:cs typeface="Calibri" panose="020F0502020204030204" pitchFamily="34" charset="0"/>
            </a:rPr>
            <a:t>, OPDs are not just recipients but active contributors in humanitarian action!</a:t>
          </a:r>
          <a:endParaRPr lang="en-US" sz="2800" dirty="0">
            <a:highlight>
              <a:srgbClr val="FFFF00"/>
            </a:highlight>
          </a:endParaRPr>
        </a:p>
      </dgm:t>
    </dgm:pt>
    <dgm:pt modelId="{10F67BC5-1C11-4FAE-91F2-F4446D9752B5}" type="parTrans" cxnId="{0938D466-71A9-4C5A-B587-D6D34E26ACD5}">
      <dgm:prSet/>
      <dgm:spPr/>
      <dgm:t>
        <a:bodyPr/>
        <a:lstStyle/>
        <a:p>
          <a:endParaRPr lang="en-US" sz="2800"/>
        </a:p>
      </dgm:t>
    </dgm:pt>
    <dgm:pt modelId="{CF63BEA3-31B1-4E2E-BF0B-81F89CCCE254}" type="sibTrans" cxnId="{0938D466-71A9-4C5A-B587-D6D34E26ACD5}">
      <dgm:prSet/>
      <dgm:spPr/>
      <dgm:t>
        <a:bodyPr/>
        <a:lstStyle/>
        <a:p>
          <a:endParaRPr lang="en-US" sz="2800"/>
        </a:p>
      </dgm:t>
    </dgm:pt>
    <dgm:pt modelId="{D923E5D1-577B-3947-A14C-B638CEC6DB51}">
      <dgm:prSet custT="1"/>
      <dgm:spPr/>
      <dgm:t>
        <a:bodyPr/>
        <a:lstStyle/>
        <a:p>
          <a:pPr>
            <a:buFont typeface="Symbol" panose="05050102010706020507" pitchFamily="18" charset="2"/>
            <a:buChar char=""/>
          </a:pPr>
          <a:r>
            <a:rPr lang="en-US" sz="2800" b="1" dirty="0">
              <a:latin typeface="Calibri" panose="020F0502020204030204" pitchFamily="34" charset="0"/>
              <a:cs typeface="Calibri" panose="020F0502020204030204" pitchFamily="34" charset="0"/>
            </a:rPr>
            <a:t>Don’t wait to be asked, go and find and engage in the clusters</a:t>
          </a:r>
          <a:endParaRPr lang="en-US" sz="2800" b="1" dirty="0">
            <a:solidFill>
              <a:srgbClr val="0070C0"/>
            </a:solidFill>
          </a:endParaRPr>
        </a:p>
      </dgm:t>
    </dgm:pt>
    <dgm:pt modelId="{CFF341B2-506F-514C-BA20-119E63C5F3B3}" type="parTrans" cxnId="{ABF96AA7-4E47-764F-810A-FF660411EF91}">
      <dgm:prSet/>
      <dgm:spPr/>
      <dgm:t>
        <a:bodyPr/>
        <a:lstStyle/>
        <a:p>
          <a:endParaRPr lang="en-US" sz="2800"/>
        </a:p>
      </dgm:t>
    </dgm:pt>
    <dgm:pt modelId="{9397D06B-6578-4A4A-BF09-A3E9C1281B63}" type="sibTrans" cxnId="{ABF96AA7-4E47-764F-810A-FF660411EF91}">
      <dgm:prSet/>
      <dgm:spPr/>
      <dgm:t>
        <a:bodyPr/>
        <a:lstStyle/>
        <a:p>
          <a:endParaRPr lang="en-US" sz="2800"/>
        </a:p>
      </dgm:t>
    </dgm:pt>
    <dgm:pt modelId="{CF17EB7B-B7F6-1149-AD0E-D821C9D57975}">
      <dgm:prSet custT="1"/>
      <dgm:spPr/>
      <dgm:t>
        <a:bodyPr/>
        <a:lstStyle/>
        <a:p>
          <a:r>
            <a:rPr lang="en-US" sz="2800" dirty="0">
              <a:latin typeface="Calibri" panose="020F0502020204030204" pitchFamily="34" charset="0"/>
              <a:cs typeface="Calibri" panose="020F0502020204030204" pitchFamily="34" charset="0"/>
            </a:rPr>
            <a:t>OPDs and humanitarians both have a </a:t>
          </a:r>
          <a:r>
            <a:rPr lang="en-US" sz="2800" b="1" dirty="0">
              <a:solidFill>
                <a:srgbClr val="0070C0"/>
              </a:solidFill>
              <a:latin typeface="Calibri" panose="020F0502020204030204" pitchFamily="34" charset="0"/>
              <a:cs typeface="Calibri" panose="020F0502020204030204" pitchFamily="34" charset="0"/>
            </a:rPr>
            <a:t>duty to ensure</a:t>
          </a:r>
          <a:r>
            <a:rPr lang="en-US" sz="2800" dirty="0">
              <a:latin typeface="Calibri" panose="020F0502020204030204" pitchFamily="34" charset="0"/>
              <a:cs typeface="Calibri" panose="020F0502020204030204" pitchFamily="34" charset="0"/>
            </a:rPr>
            <a:t> </a:t>
          </a:r>
          <a:r>
            <a:rPr lang="en-US" sz="2800" b="1" dirty="0">
              <a:solidFill>
                <a:srgbClr val="0070C0"/>
              </a:solidFill>
              <a:latin typeface="Calibri" panose="020F0502020204030204" pitchFamily="34" charset="0"/>
              <a:cs typeface="Calibri" panose="020F0502020204030204" pitchFamily="34" charset="0"/>
            </a:rPr>
            <a:t>no one is left behind! </a:t>
          </a:r>
          <a:endParaRPr lang="en-US" sz="2800" b="1" dirty="0">
            <a:solidFill>
              <a:srgbClr val="0070C0"/>
            </a:solidFill>
          </a:endParaRPr>
        </a:p>
      </dgm:t>
    </dgm:pt>
    <dgm:pt modelId="{5CE24827-3661-5B40-85EF-D05E26168D25}" type="parTrans" cxnId="{6C64D394-DA07-0140-A890-F186C3134E5B}">
      <dgm:prSet/>
      <dgm:spPr/>
      <dgm:t>
        <a:bodyPr/>
        <a:lstStyle/>
        <a:p>
          <a:endParaRPr lang="en-US" sz="2800"/>
        </a:p>
      </dgm:t>
    </dgm:pt>
    <dgm:pt modelId="{8FA5F9A7-16DB-4242-9B07-0F2D66C21269}" type="sibTrans" cxnId="{6C64D394-DA07-0140-A890-F186C3134E5B}">
      <dgm:prSet/>
      <dgm:spPr/>
      <dgm:t>
        <a:bodyPr/>
        <a:lstStyle/>
        <a:p>
          <a:endParaRPr lang="en-US" sz="2800"/>
        </a:p>
      </dgm:t>
    </dgm:pt>
    <dgm:pt modelId="{170F63A6-99E5-4534-A8F7-0C01ADA5E9A3}" type="pres">
      <dgm:prSet presAssocID="{26AF93D3-1EB7-46F3-855C-E38D88375E5E}" presName="vert0" presStyleCnt="0">
        <dgm:presLayoutVars>
          <dgm:dir/>
          <dgm:animOne val="branch"/>
          <dgm:animLvl val="lvl"/>
        </dgm:presLayoutVars>
      </dgm:prSet>
      <dgm:spPr/>
    </dgm:pt>
    <dgm:pt modelId="{6E6EF9CE-5F90-4445-A1AA-11D2C8E1415F}" type="pres">
      <dgm:prSet presAssocID="{65812ED8-C985-4051-96BB-B2BE6B749AA5}" presName="thickLine" presStyleLbl="alignNode1" presStyleIdx="0" presStyleCnt="5"/>
      <dgm:spPr/>
    </dgm:pt>
    <dgm:pt modelId="{9B7865BE-7323-4A93-893E-32F543F6E416}" type="pres">
      <dgm:prSet presAssocID="{65812ED8-C985-4051-96BB-B2BE6B749AA5}" presName="horz1" presStyleCnt="0"/>
      <dgm:spPr/>
    </dgm:pt>
    <dgm:pt modelId="{4BA0DC15-22D1-4C61-928E-41086480B8E4}" type="pres">
      <dgm:prSet presAssocID="{65812ED8-C985-4051-96BB-B2BE6B749AA5}" presName="tx1" presStyleLbl="revTx" presStyleIdx="0" presStyleCnt="5"/>
      <dgm:spPr/>
    </dgm:pt>
    <dgm:pt modelId="{F98CB6C8-AA29-4FCD-806B-B785DA803E64}" type="pres">
      <dgm:prSet presAssocID="{65812ED8-C985-4051-96BB-B2BE6B749AA5}" presName="vert1" presStyleCnt="0"/>
      <dgm:spPr/>
    </dgm:pt>
    <dgm:pt modelId="{0F742BBA-AE58-4E4B-9632-A9E4F2EB6B86}" type="pres">
      <dgm:prSet presAssocID="{8DED31E9-E141-44A1-9AEC-F5BB878FE575}" presName="thickLine" presStyleLbl="alignNode1" presStyleIdx="1" presStyleCnt="5"/>
      <dgm:spPr/>
    </dgm:pt>
    <dgm:pt modelId="{592B478C-8EFF-4D44-BABA-E846B452D7B5}" type="pres">
      <dgm:prSet presAssocID="{8DED31E9-E141-44A1-9AEC-F5BB878FE575}" presName="horz1" presStyleCnt="0"/>
      <dgm:spPr/>
    </dgm:pt>
    <dgm:pt modelId="{79E9366A-0007-4AD9-8243-9C5DB13CF315}" type="pres">
      <dgm:prSet presAssocID="{8DED31E9-E141-44A1-9AEC-F5BB878FE575}" presName="tx1" presStyleLbl="revTx" presStyleIdx="1" presStyleCnt="5"/>
      <dgm:spPr/>
    </dgm:pt>
    <dgm:pt modelId="{ECA7F86C-BCED-4090-9C83-04BE6DA439A3}" type="pres">
      <dgm:prSet presAssocID="{8DED31E9-E141-44A1-9AEC-F5BB878FE575}" presName="vert1" presStyleCnt="0"/>
      <dgm:spPr/>
    </dgm:pt>
    <dgm:pt modelId="{76737A0E-EF86-4A47-94C5-BD99E168152F}" type="pres">
      <dgm:prSet presAssocID="{D3B0F1CB-75E1-4AA1-9F2E-24CB387E4A1C}" presName="thickLine" presStyleLbl="alignNode1" presStyleIdx="2" presStyleCnt="5"/>
      <dgm:spPr/>
    </dgm:pt>
    <dgm:pt modelId="{80C26FB2-6A4B-4407-A4CE-7CF820ABF911}" type="pres">
      <dgm:prSet presAssocID="{D3B0F1CB-75E1-4AA1-9F2E-24CB387E4A1C}" presName="horz1" presStyleCnt="0"/>
      <dgm:spPr/>
    </dgm:pt>
    <dgm:pt modelId="{2C2BB1FE-0434-4CE7-9276-F234EBFBB634}" type="pres">
      <dgm:prSet presAssocID="{D3B0F1CB-75E1-4AA1-9F2E-24CB387E4A1C}" presName="tx1" presStyleLbl="revTx" presStyleIdx="2" presStyleCnt="5"/>
      <dgm:spPr/>
    </dgm:pt>
    <dgm:pt modelId="{281F209C-14F9-4F8C-B61F-A5ED7EF8B0D2}" type="pres">
      <dgm:prSet presAssocID="{D3B0F1CB-75E1-4AA1-9F2E-24CB387E4A1C}" presName="vert1" presStyleCnt="0"/>
      <dgm:spPr/>
    </dgm:pt>
    <dgm:pt modelId="{6513F8FB-BFEB-7C45-9875-C8D858D2AFE8}" type="pres">
      <dgm:prSet presAssocID="{D923E5D1-577B-3947-A14C-B638CEC6DB51}" presName="thickLine" presStyleLbl="alignNode1" presStyleIdx="3" presStyleCnt="5"/>
      <dgm:spPr/>
    </dgm:pt>
    <dgm:pt modelId="{22D4295B-E020-9148-B7F4-6F6A04F7C8A2}" type="pres">
      <dgm:prSet presAssocID="{D923E5D1-577B-3947-A14C-B638CEC6DB51}" presName="horz1" presStyleCnt="0"/>
      <dgm:spPr/>
    </dgm:pt>
    <dgm:pt modelId="{CD4EE227-6742-6145-90E1-0CF013CB8984}" type="pres">
      <dgm:prSet presAssocID="{D923E5D1-577B-3947-A14C-B638CEC6DB51}" presName="tx1" presStyleLbl="revTx" presStyleIdx="3" presStyleCnt="5"/>
      <dgm:spPr/>
    </dgm:pt>
    <dgm:pt modelId="{1EDD2130-B737-E54F-91BB-CB2C3B625B4C}" type="pres">
      <dgm:prSet presAssocID="{D923E5D1-577B-3947-A14C-B638CEC6DB51}" presName="vert1" presStyleCnt="0"/>
      <dgm:spPr/>
    </dgm:pt>
    <dgm:pt modelId="{3C844D21-443F-6F42-B7E8-9D29340842E5}" type="pres">
      <dgm:prSet presAssocID="{CF17EB7B-B7F6-1149-AD0E-D821C9D57975}" presName="thickLine" presStyleLbl="alignNode1" presStyleIdx="4" presStyleCnt="5"/>
      <dgm:spPr/>
    </dgm:pt>
    <dgm:pt modelId="{D0389BBB-4D1C-D94B-943A-25CEA665D8BB}" type="pres">
      <dgm:prSet presAssocID="{CF17EB7B-B7F6-1149-AD0E-D821C9D57975}" presName="horz1" presStyleCnt="0"/>
      <dgm:spPr/>
    </dgm:pt>
    <dgm:pt modelId="{EE92F924-3F11-EA45-9CB4-8D0F2B67A0E2}" type="pres">
      <dgm:prSet presAssocID="{CF17EB7B-B7F6-1149-AD0E-D821C9D57975}" presName="tx1" presStyleLbl="revTx" presStyleIdx="4" presStyleCnt="5"/>
      <dgm:spPr/>
    </dgm:pt>
    <dgm:pt modelId="{DBCA0904-E2F6-1443-8668-6EA97EF5C1A2}" type="pres">
      <dgm:prSet presAssocID="{CF17EB7B-B7F6-1149-AD0E-D821C9D57975}" presName="vert1" presStyleCnt="0"/>
      <dgm:spPr/>
    </dgm:pt>
  </dgm:ptLst>
  <dgm:cxnLst>
    <dgm:cxn modelId="{4F94C509-8316-496C-A4BF-7A1BF31A9235}" type="presOf" srcId="{8DED31E9-E141-44A1-9AEC-F5BB878FE575}" destId="{79E9366A-0007-4AD9-8243-9C5DB13CF315}" srcOrd="0" destOrd="0" presId="urn:microsoft.com/office/officeart/2008/layout/LinedList"/>
    <dgm:cxn modelId="{8F2CCD0D-2ED9-A64A-BE08-BF2BB7A48627}" type="presOf" srcId="{D923E5D1-577B-3947-A14C-B638CEC6DB51}" destId="{CD4EE227-6742-6145-90E1-0CF013CB8984}" srcOrd="0" destOrd="0" presId="urn:microsoft.com/office/officeart/2008/layout/LinedList"/>
    <dgm:cxn modelId="{CDC03D3E-F56E-45D8-AF48-25679674FE79}" type="presOf" srcId="{26AF93D3-1EB7-46F3-855C-E38D88375E5E}" destId="{170F63A6-99E5-4534-A8F7-0C01ADA5E9A3}" srcOrd="0" destOrd="0" presId="urn:microsoft.com/office/officeart/2008/layout/LinedList"/>
    <dgm:cxn modelId="{0E14CD48-DFBA-458D-ACAE-CB68FED2AF69}" type="presOf" srcId="{D3B0F1CB-75E1-4AA1-9F2E-24CB387E4A1C}" destId="{2C2BB1FE-0434-4CE7-9276-F234EBFBB634}" srcOrd="0" destOrd="0" presId="urn:microsoft.com/office/officeart/2008/layout/LinedList"/>
    <dgm:cxn modelId="{1F2BC65A-F905-3341-B235-F11A0D3C16F1}" type="presOf" srcId="{CF17EB7B-B7F6-1149-AD0E-D821C9D57975}" destId="{EE92F924-3F11-EA45-9CB4-8D0F2B67A0E2}" srcOrd="0" destOrd="0" presId="urn:microsoft.com/office/officeart/2008/layout/LinedList"/>
    <dgm:cxn modelId="{0938D466-71A9-4C5A-B587-D6D34E26ACD5}" srcId="{26AF93D3-1EB7-46F3-855C-E38D88375E5E}" destId="{D3B0F1CB-75E1-4AA1-9F2E-24CB387E4A1C}" srcOrd="2" destOrd="0" parTransId="{10F67BC5-1C11-4FAE-91F2-F4446D9752B5}" sibTransId="{CF63BEA3-31B1-4E2E-BF0B-81F89CCCE254}"/>
    <dgm:cxn modelId="{CC8F5568-1470-4A97-B1BC-C90EF6807C31}" srcId="{26AF93D3-1EB7-46F3-855C-E38D88375E5E}" destId="{8DED31E9-E141-44A1-9AEC-F5BB878FE575}" srcOrd="1" destOrd="0" parTransId="{66A14EA4-92CE-4319-9477-A24DA85C1614}" sibTransId="{73805B54-9281-4BFA-B009-F2055E3D2117}"/>
    <dgm:cxn modelId="{1BCDDA6A-B079-4764-ABC0-7A528BB39448}" srcId="{26AF93D3-1EB7-46F3-855C-E38D88375E5E}" destId="{65812ED8-C985-4051-96BB-B2BE6B749AA5}" srcOrd="0" destOrd="0" parTransId="{44C55780-4C9D-44CC-A150-73889AAAFCAE}" sibTransId="{9236DD06-6B2F-4A90-B5E8-03270B63356E}"/>
    <dgm:cxn modelId="{6C64D394-DA07-0140-A890-F186C3134E5B}" srcId="{26AF93D3-1EB7-46F3-855C-E38D88375E5E}" destId="{CF17EB7B-B7F6-1149-AD0E-D821C9D57975}" srcOrd="4" destOrd="0" parTransId="{5CE24827-3661-5B40-85EF-D05E26168D25}" sibTransId="{8FA5F9A7-16DB-4242-9B07-0F2D66C21269}"/>
    <dgm:cxn modelId="{44FCD395-46A4-432D-96C0-B462F5733EF8}" type="presOf" srcId="{65812ED8-C985-4051-96BB-B2BE6B749AA5}" destId="{4BA0DC15-22D1-4C61-928E-41086480B8E4}" srcOrd="0" destOrd="0" presId="urn:microsoft.com/office/officeart/2008/layout/LinedList"/>
    <dgm:cxn modelId="{ABF96AA7-4E47-764F-810A-FF660411EF91}" srcId="{26AF93D3-1EB7-46F3-855C-E38D88375E5E}" destId="{D923E5D1-577B-3947-A14C-B638CEC6DB51}" srcOrd="3" destOrd="0" parTransId="{CFF341B2-506F-514C-BA20-119E63C5F3B3}" sibTransId="{9397D06B-6578-4A4A-BF09-A3E9C1281B63}"/>
    <dgm:cxn modelId="{DA3DB7DD-61F1-4891-9515-92CDDBAE42E8}" type="presParOf" srcId="{170F63A6-99E5-4534-A8F7-0C01ADA5E9A3}" destId="{6E6EF9CE-5F90-4445-A1AA-11D2C8E1415F}" srcOrd="0" destOrd="0" presId="urn:microsoft.com/office/officeart/2008/layout/LinedList"/>
    <dgm:cxn modelId="{2D286715-4230-47A1-9590-DBFE6A2E7D6A}" type="presParOf" srcId="{170F63A6-99E5-4534-A8F7-0C01ADA5E9A3}" destId="{9B7865BE-7323-4A93-893E-32F543F6E416}" srcOrd="1" destOrd="0" presId="urn:microsoft.com/office/officeart/2008/layout/LinedList"/>
    <dgm:cxn modelId="{05F82ACF-E20E-4094-B7AF-F2E373101DC4}" type="presParOf" srcId="{9B7865BE-7323-4A93-893E-32F543F6E416}" destId="{4BA0DC15-22D1-4C61-928E-41086480B8E4}" srcOrd="0" destOrd="0" presId="urn:microsoft.com/office/officeart/2008/layout/LinedList"/>
    <dgm:cxn modelId="{C9C8769D-58B2-4F4C-938D-0F244E61C2A8}" type="presParOf" srcId="{9B7865BE-7323-4A93-893E-32F543F6E416}" destId="{F98CB6C8-AA29-4FCD-806B-B785DA803E64}" srcOrd="1" destOrd="0" presId="urn:microsoft.com/office/officeart/2008/layout/LinedList"/>
    <dgm:cxn modelId="{D4833B7F-5C50-4296-827F-2B3C96C82517}" type="presParOf" srcId="{170F63A6-99E5-4534-A8F7-0C01ADA5E9A3}" destId="{0F742BBA-AE58-4E4B-9632-A9E4F2EB6B86}" srcOrd="2" destOrd="0" presId="urn:microsoft.com/office/officeart/2008/layout/LinedList"/>
    <dgm:cxn modelId="{997574E2-7A2C-4726-B01D-80C818DDFA19}" type="presParOf" srcId="{170F63A6-99E5-4534-A8F7-0C01ADA5E9A3}" destId="{592B478C-8EFF-4D44-BABA-E846B452D7B5}" srcOrd="3" destOrd="0" presId="urn:microsoft.com/office/officeart/2008/layout/LinedList"/>
    <dgm:cxn modelId="{C1E4838E-E1BB-40AC-A3F5-48B05C27302D}" type="presParOf" srcId="{592B478C-8EFF-4D44-BABA-E846B452D7B5}" destId="{79E9366A-0007-4AD9-8243-9C5DB13CF315}" srcOrd="0" destOrd="0" presId="urn:microsoft.com/office/officeart/2008/layout/LinedList"/>
    <dgm:cxn modelId="{6A783495-16E7-4798-B280-54A4F6DBA846}" type="presParOf" srcId="{592B478C-8EFF-4D44-BABA-E846B452D7B5}" destId="{ECA7F86C-BCED-4090-9C83-04BE6DA439A3}" srcOrd="1" destOrd="0" presId="urn:microsoft.com/office/officeart/2008/layout/LinedList"/>
    <dgm:cxn modelId="{750CD91A-705E-4530-921E-FE98E14918AA}" type="presParOf" srcId="{170F63A6-99E5-4534-A8F7-0C01ADA5E9A3}" destId="{76737A0E-EF86-4A47-94C5-BD99E168152F}" srcOrd="4" destOrd="0" presId="urn:microsoft.com/office/officeart/2008/layout/LinedList"/>
    <dgm:cxn modelId="{DDAA1261-B5B4-4F75-9712-D84431F5AE2A}" type="presParOf" srcId="{170F63A6-99E5-4534-A8F7-0C01ADA5E9A3}" destId="{80C26FB2-6A4B-4407-A4CE-7CF820ABF911}" srcOrd="5" destOrd="0" presId="urn:microsoft.com/office/officeart/2008/layout/LinedList"/>
    <dgm:cxn modelId="{33CB5EAB-2FF3-46E3-98E1-BF5819D22A55}" type="presParOf" srcId="{80C26FB2-6A4B-4407-A4CE-7CF820ABF911}" destId="{2C2BB1FE-0434-4CE7-9276-F234EBFBB634}" srcOrd="0" destOrd="0" presId="urn:microsoft.com/office/officeart/2008/layout/LinedList"/>
    <dgm:cxn modelId="{EF460D0C-4FC7-4A42-A772-1AA9569C18B9}" type="presParOf" srcId="{80C26FB2-6A4B-4407-A4CE-7CF820ABF911}" destId="{281F209C-14F9-4F8C-B61F-A5ED7EF8B0D2}" srcOrd="1" destOrd="0" presId="urn:microsoft.com/office/officeart/2008/layout/LinedList"/>
    <dgm:cxn modelId="{7CBE1DD3-4BE6-E84A-9D45-1CB6AC149173}" type="presParOf" srcId="{170F63A6-99E5-4534-A8F7-0C01ADA5E9A3}" destId="{6513F8FB-BFEB-7C45-9875-C8D858D2AFE8}" srcOrd="6" destOrd="0" presId="urn:microsoft.com/office/officeart/2008/layout/LinedList"/>
    <dgm:cxn modelId="{FA08D9D5-2B76-264C-B798-96506A85A272}" type="presParOf" srcId="{170F63A6-99E5-4534-A8F7-0C01ADA5E9A3}" destId="{22D4295B-E020-9148-B7F4-6F6A04F7C8A2}" srcOrd="7" destOrd="0" presId="urn:microsoft.com/office/officeart/2008/layout/LinedList"/>
    <dgm:cxn modelId="{6DE82DB9-DC91-2D4B-BF18-81853B99818F}" type="presParOf" srcId="{22D4295B-E020-9148-B7F4-6F6A04F7C8A2}" destId="{CD4EE227-6742-6145-90E1-0CF013CB8984}" srcOrd="0" destOrd="0" presId="urn:microsoft.com/office/officeart/2008/layout/LinedList"/>
    <dgm:cxn modelId="{EE006294-2E62-1949-A1BB-EACFDA8D18C3}" type="presParOf" srcId="{22D4295B-E020-9148-B7F4-6F6A04F7C8A2}" destId="{1EDD2130-B737-E54F-91BB-CB2C3B625B4C}" srcOrd="1" destOrd="0" presId="urn:microsoft.com/office/officeart/2008/layout/LinedList"/>
    <dgm:cxn modelId="{4BCB1CEF-A2C8-1E49-936E-9A121F5EF237}" type="presParOf" srcId="{170F63A6-99E5-4534-A8F7-0C01ADA5E9A3}" destId="{3C844D21-443F-6F42-B7E8-9D29340842E5}" srcOrd="8" destOrd="0" presId="urn:microsoft.com/office/officeart/2008/layout/LinedList"/>
    <dgm:cxn modelId="{B94DF506-DDC9-5C40-BB52-456273FBFABA}" type="presParOf" srcId="{170F63A6-99E5-4534-A8F7-0C01ADA5E9A3}" destId="{D0389BBB-4D1C-D94B-943A-25CEA665D8BB}" srcOrd="9" destOrd="0" presId="urn:microsoft.com/office/officeart/2008/layout/LinedList"/>
    <dgm:cxn modelId="{84AC883B-7E9E-1547-9469-655017DD95B9}" type="presParOf" srcId="{D0389BBB-4D1C-D94B-943A-25CEA665D8BB}" destId="{EE92F924-3F11-EA45-9CB4-8D0F2B67A0E2}" srcOrd="0" destOrd="0" presId="urn:microsoft.com/office/officeart/2008/layout/LinedList"/>
    <dgm:cxn modelId="{0E97A4C4-5818-E345-87C6-1A804219043B}" type="presParOf" srcId="{D0389BBB-4D1C-D94B-943A-25CEA665D8BB}" destId="{DBCA0904-E2F6-1443-8668-6EA97EF5C1A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76D606-F035-4A12-9EBC-045144EB9B5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ED90CAE5-ADBE-4679-A226-47774926C721}">
      <dgm:prSet phldrT="[Text]"/>
      <dgm:spPr/>
      <dgm:t>
        <a:bodyPr/>
        <a:lstStyle/>
        <a:p>
          <a:r>
            <a:rPr lang="en-US" dirty="0"/>
            <a:t>RCM</a:t>
          </a:r>
          <a:endParaRPr lang="en-GB" dirty="0"/>
        </a:p>
      </dgm:t>
    </dgm:pt>
    <dgm:pt modelId="{8EF595A7-E044-4F23-8FF4-32B547B05CFA}" type="parTrans" cxnId="{87899627-0F26-43BC-883A-22CC26E32B68}">
      <dgm:prSet/>
      <dgm:spPr/>
      <dgm:t>
        <a:bodyPr/>
        <a:lstStyle/>
        <a:p>
          <a:endParaRPr lang="en-GB"/>
        </a:p>
      </dgm:t>
    </dgm:pt>
    <dgm:pt modelId="{44F31BFE-33C1-47DD-9A69-01BBAF5AC9B6}" type="sibTrans" cxnId="{87899627-0F26-43BC-883A-22CC26E32B68}">
      <dgm:prSet/>
      <dgm:spPr/>
      <dgm:t>
        <a:bodyPr/>
        <a:lstStyle/>
        <a:p>
          <a:endParaRPr lang="en-GB"/>
        </a:p>
      </dgm:t>
    </dgm:pt>
    <dgm:pt modelId="{5E8E820F-AD67-4208-B766-70E32A912FB3}">
      <dgm:prSet phldrT="[Text]"/>
      <dgm:spPr/>
      <dgm:t>
        <a:bodyPr/>
        <a:lstStyle/>
        <a:p>
          <a:r>
            <a:rPr lang="en-US" dirty="0"/>
            <a:t>RRP</a:t>
          </a:r>
          <a:endParaRPr lang="en-GB" dirty="0"/>
        </a:p>
      </dgm:t>
    </dgm:pt>
    <dgm:pt modelId="{182121E8-D2CE-406E-ABF3-481B3ABF5905}" type="parTrans" cxnId="{AD007C18-D27A-4D32-A000-E82721FD732D}">
      <dgm:prSet/>
      <dgm:spPr/>
      <dgm:t>
        <a:bodyPr/>
        <a:lstStyle/>
        <a:p>
          <a:endParaRPr lang="en-GB"/>
        </a:p>
      </dgm:t>
    </dgm:pt>
    <dgm:pt modelId="{AE102E75-E165-403A-A2A9-332FBBCB1D25}" type="sibTrans" cxnId="{AD007C18-D27A-4D32-A000-E82721FD732D}">
      <dgm:prSet/>
      <dgm:spPr/>
      <dgm:t>
        <a:bodyPr/>
        <a:lstStyle/>
        <a:p>
          <a:endParaRPr lang="en-GB"/>
        </a:p>
      </dgm:t>
    </dgm:pt>
    <dgm:pt modelId="{37B8ADB3-C9F5-469E-BE07-54460D4BE2FA}" type="pres">
      <dgm:prSet presAssocID="{2376D606-F035-4A12-9EBC-045144EB9B51}" presName="Name0" presStyleCnt="0">
        <dgm:presLayoutVars>
          <dgm:chMax val="7"/>
          <dgm:chPref val="7"/>
          <dgm:dir/>
          <dgm:animLvl val="lvl"/>
        </dgm:presLayoutVars>
      </dgm:prSet>
      <dgm:spPr/>
    </dgm:pt>
    <dgm:pt modelId="{E96FF6B0-A194-442E-9B41-2967B513509D}" type="pres">
      <dgm:prSet presAssocID="{ED90CAE5-ADBE-4679-A226-47774926C721}" presName="Accent1" presStyleCnt="0"/>
      <dgm:spPr/>
    </dgm:pt>
    <dgm:pt modelId="{9CF9893C-10C7-4FCF-B792-05D0126986AA}" type="pres">
      <dgm:prSet presAssocID="{ED90CAE5-ADBE-4679-A226-47774926C721}" presName="Accent" presStyleLbl="node1" presStyleIdx="0" presStyleCnt="2" custLinFactNeighborX="7156" custLinFactNeighborY="-10419"/>
      <dgm:spPr/>
    </dgm:pt>
    <dgm:pt modelId="{064F890B-0C43-4485-82E2-01D0052D6ADF}" type="pres">
      <dgm:prSet presAssocID="{ED90CAE5-ADBE-4679-A226-47774926C721}" presName="Parent1" presStyleLbl="revTx" presStyleIdx="0" presStyleCnt="2" custLinFactNeighborX="13599" custLinFactNeighborY="-30481">
        <dgm:presLayoutVars>
          <dgm:chMax val="1"/>
          <dgm:chPref val="1"/>
          <dgm:bulletEnabled val="1"/>
        </dgm:presLayoutVars>
      </dgm:prSet>
      <dgm:spPr/>
    </dgm:pt>
    <dgm:pt modelId="{1DAD634C-549E-4BA2-93FA-72AAD0466336}" type="pres">
      <dgm:prSet presAssocID="{5E8E820F-AD67-4208-B766-70E32A912FB3}" presName="Accent2" presStyleCnt="0"/>
      <dgm:spPr/>
    </dgm:pt>
    <dgm:pt modelId="{D6F3F89F-AF2E-437E-9709-8936D4B15176}" type="pres">
      <dgm:prSet presAssocID="{5E8E820F-AD67-4208-B766-70E32A912FB3}" presName="Accent" presStyleLbl="node1" presStyleIdx="1" presStyleCnt="2"/>
      <dgm:spPr/>
    </dgm:pt>
    <dgm:pt modelId="{DA7557C9-EA1A-4658-BBED-03BDE5FDEEB6}" type="pres">
      <dgm:prSet presAssocID="{5E8E820F-AD67-4208-B766-70E32A912FB3}" presName="Parent2" presStyleLbl="revTx" presStyleIdx="1" presStyleCnt="2">
        <dgm:presLayoutVars>
          <dgm:chMax val="1"/>
          <dgm:chPref val="1"/>
          <dgm:bulletEnabled val="1"/>
        </dgm:presLayoutVars>
      </dgm:prSet>
      <dgm:spPr/>
    </dgm:pt>
  </dgm:ptLst>
  <dgm:cxnLst>
    <dgm:cxn modelId="{AD007C18-D27A-4D32-A000-E82721FD732D}" srcId="{2376D606-F035-4A12-9EBC-045144EB9B51}" destId="{5E8E820F-AD67-4208-B766-70E32A912FB3}" srcOrd="1" destOrd="0" parTransId="{182121E8-D2CE-406E-ABF3-481B3ABF5905}" sibTransId="{AE102E75-E165-403A-A2A9-332FBBCB1D25}"/>
    <dgm:cxn modelId="{38E2231B-22F3-432C-83DC-742DB802DD99}" type="presOf" srcId="{5E8E820F-AD67-4208-B766-70E32A912FB3}" destId="{DA7557C9-EA1A-4658-BBED-03BDE5FDEEB6}" srcOrd="0" destOrd="0" presId="urn:microsoft.com/office/officeart/2009/layout/CircleArrowProcess"/>
    <dgm:cxn modelId="{87899627-0F26-43BC-883A-22CC26E32B68}" srcId="{2376D606-F035-4A12-9EBC-045144EB9B51}" destId="{ED90CAE5-ADBE-4679-A226-47774926C721}" srcOrd="0" destOrd="0" parTransId="{8EF595A7-E044-4F23-8FF4-32B547B05CFA}" sibTransId="{44F31BFE-33C1-47DD-9A69-01BBAF5AC9B6}"/>
    <dgm:cxn modelId="{8DEE602F-C2E0-4328-A8CE-5ECA728E3EEF}" type="presOf" srcId="{2376D606-F035-4A12-9EBC-045144EB9B51}" destId="{37B8ADB3-C9F5-469E-BE07-54460D4BE2FA}" srcOrd="0" destOrd="0" presId="urn:microsoft.com/office/officeart/2009/layout/CircleArrowProcess"/>
    <dgm:cxn modelId="{9D8014A5-3051-4246-BFFD-C08D0DA1A135}" type="presOf" srcId="{ED90CAE5-ADBE-4679-A226-47774926C721}" destId="{064F890B-0C43-4485-82E2-01D0052D6ADF}" srcOrd="0" destOrd="0" presId="urn:microsoft.com/office/officeart/2009/layout/CircleArrowProcess"/>
    <dgm:cxn modelId="{95C3572C-BBED-4545-946B-E9C8481275B1}" type="presParOf" srcId="{37B8ADB3-C9F5-469E-BE07-54460D4BE2FA}" destId="{E96FF6B0-A194-442E-9B41-2967B513509D}" srcOrd="0" destOrd="0" presId="urn:microsoft.com/office/officeart/2009/layout/CircleArrowProcess"/>
    <dgm:cxn modelId="{C5BAA4AD-5FAF-447F-8992-9AA04CF1D56C}" type="presParOf" srcId="{E96FF6B0-A194-442E-9B41-2967B513509D}" destId="{9CF9893C-10C7-4FCF-B792-05D0126986AA}" srcOrd="0" destOrd="0" presId="urn:microsoft.com/office/officeart/2009/layout/CircleArrowProcess"/>
    <dgm:cxn modelId="{1FF0A293-5E1E-4704-9651-68FFC36C5E16}" type="presParOf" srcId="{37B8ADB3-C9F5-469E-BE07-54460D4BE2FA}" destId="{064F890B-0C43-4485-82E2-01D0052D6ADF}" srcOrd="1" destOrd="0" presId="urn:microsoft.com/office/officeart/2009/layout/CircleArrowProcess"/>
    <dgm:cxn modelId="{0801974B-896A-4D21-AA13-A03A92616133}" type="presParOf" srcId="{37B8ADB3-C9F5-469E-BE07-54460D4BE2FA}" destId="{1DAD634C-549E-4BA2-93FA-72AAD0466336}" srcOrd="2" destOrd="0" presId="urn:microsoft.com/office/officeart/2009/layout/CircleArrowProcess"/>
    <dgm:cxn modelId="{F935FB08-7E3D-4A61-AF7E-684601C7F612}" type="presParOf" srcId="{1DAD634C-549E-4BA2-93FA-72AAD0466336}" destId="{D6F3F89F-AF2E-437E-9709-8936D4B15176}" srcOrd="0" destOrd="0" presId="urn:microsoft.com/office/officeart/2009/layout/CircleArrowProcess"/>
    <dgm:cxn modelId="{6A19609D-23CB-48F8-995D-C0F9B667543C}" type="presParOf" srcId="{37B8ADB3-C9F5-469E-BE07-54460D4BE2FA}" destId="{DA7557C9-EA1A-4658-BBED-03BDE5FDEEB6}"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E9FD5-2532-44C0-900B-364D66E18AC2}">
      <dsp:nvSpPr>
        <dsp:cNvPr id="0" name=""/>
        <dsp:cNvSpPr/>
      </dsp:nvSpPr>
      <dsp:spPr>
        <a:xfrm>
          <a:off x="630738" y="369423"/>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4BD99-0821-4EBC-BFBF-2FFD1B2FF616}">
      <dsp:nvSpPr>
        <dsp:cNvPr id="0" name=""/>
        <dsp:cNvSpPr/>
      </dsp:nvSpPr>
      <dsp:spPr>
        <a:xfrm>
          <a:off x="897375" y="636061"/>
          <a:ext cx="736427" cy="7364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7EF82-F88D-4512-930D-91509BD46024}">
      <dsp:nvSpPr>
        <dsp:cNvPr id="0" name=""/>
        <dsp:cNvSpPr/>
      </dsp:nvSpPr>
      <dsp:spPr>
        <a:xfrm>
          <a:off x="2172518" y="369423"/>
          <a:ext cx="2992868" cy="12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b="0" kern="1200" dirty="0"/>
            <a:t>Create a safe space for open dialogue</a:t>
          </a:r>
          <a:endParaRPr lang="en-US" sz="2400" b="0" kern="1200" dirty="0"/>
        </a:p>
      </dsp:txBody>
      <dsp:txXfrm>
        <a:off x="2172518" y="369423"/>
        <a:ext cx="2992868" cy="1269701"/>
      </dsp:txXfrm>
    </dsp:sp>
    <dsp:sp modelId="{287139F4-A05F-49E9-8784-1917FDDABC8F}">
      <dsp:nvSpPr>
        <dsp:cNvPr id="0" name=""/>
        <dsp:cNvSpPr/>
      </dsp:nvSpPr>
      <dsp:spPr>
        <a:xfrm>
          <a:off x="5686872" y="369423"/>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DC574-3827-4292-ACDA-3015034B8BAA}">
      <dsp:nvSpPr>
        <dsp:cNvPr id="0" name=""/>
        <dsp:cNvSpPr/>
      </dsp:nvSpPr>
      <dsp:spPr>
        <a:xfrm>
          <a:off x="5953509" y="636061"/>
          <a:ext cx="736427" cy="7364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1B6C0-0C70-4F13-B554-51FA1B618C60}">
      <dsp:nvSpPr>
        <dsp:cNvPr id="0" name=""/>
        <dsp:cNvSpPr/>
      </dsp:nvSpPr>
      <dsp:spPr>
        <a:xfrm>
          <a:off x="7248241" y="176283"/>
          <a:ext cx="3860591" cy="188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kern="1200" dirty="0"/>
            <a:t>An interactive introduction to humanitarian action: an opportunity to share reflections and ask questions</a:t>
          </a:r>
          <a:endParaRPr lang="en-US" sz="2400" b="0" kern="1200" dirty="0"/>
        </a:p>
      </dsp:txBody>
      <dsp:txXfrm>
        <a:off x="7248241" y="176283"/>
        <a:ext cx="3860591" cy="1882345"/>
      </dsp:txXfrm>
    </dsp:sp>
    <dsp:sp modelId="{053055D9-03EF-4A9A-9CFE-620C26EF9751}">
      <dsp:nvSpPr>
        <dsp:cNvPr id="0" name=""/>
        <dsp:cNvSpPr/>
      </dsp:nvSpPr>
      <dsp:spPr>
        <a:xfrm>
          <a:off x="630738" y="2616897"/>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B5D1F-4691-421E-890A-4589C8068E39}">
      <dsp:nvSpPr>
        <dsp:cNvPr id="0" name=""/>
        <dsp:cNvSpPr/>
      </dsp:nvSpPr>
      <dsp:spPr>
        <a:xfrm>
          <a:off x="897375" y="2883534"/>
          <a:ext cx="736427" cy="7364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83A23-B627-4248-8466-70DD57321770}">
      <dsp:nvSpPr>
        <dsp:cNvPr id="0" name=""/>
        <dsp:cNvSpPr/>
      </dsp:nvSpPr>
      <dsp:spPr>
        <a:xfrm>
          <a:off x="2181662" y="2616897"/>
          <a:ext cx="3536463" cy="12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b="0" kern="1200" dirty="0"/>
            <a:t>Create an understanding of different types of crises, and what are the barriers people with disabilities face </a:t>
          </a:r>
          <a:endParaRPr lang="en-US" sz="2400" b="0" kern="1200" dirty="0"/>
        </a:p>
      </dsp:txBody>
      <dsp:txXfrm>
        <a:off x="2181662" y="2616897"/>
        <a:ext cx="3536463" cy="1269701"/>
      </dsp:txXfrm>
    </dsp:sp>
    <dsp:sp modelId="{580605D0-D4C9-4DFD-9351-7448837A3757}">
      <dsp:nvSpPr>
        <dsp:cNvPr id="0" name=""/>
        <dsp:cNvSpPr/>
      </dsp:nvSpPr>
      <dsp:spPr>
        <a:xfrm>
          <a:off x="5958669" y="2616897"/>
          <a:ext cx="1269701" cy="12697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30F81-3A7B-4AA9-ADC7-E5A6DE6C271D}">
      <dsp:nvSpPr>
        <dsp:cNvPr id="0" name=""/>
        <dsp:cNvSpPr/>
      </dsp:nvSpPr>
      <dsp:spPr>
        <a:xfrm>
          <a:off x="6225307" y="2883534"/>
          <a:ext cx="736427" cy="7364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87FDE4-D428-472A-9FFB-0401027FBF96}">
      <dsp:nvSpPr>
        <dsp:cNvPr id="0" name=""/>
        <dsp:cNvSpPr/>
      </dsp:nvSpPr>
      <dsp:spPr>
        <a:xfrm>
          <a:off x="7486608" y="2638647"/>
          <a:ext cx="4061951" cy="1269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Being confident to know about the 4 ‘must do’ actions – as an entry point for OPDs to engage in humanitarian action</a:t>
          </a:r>
          <a:endParaRPr lang="en-US" sz="2400" kern="1200" dirty="0"/>
        </a:p>
      </dsp:txBody>
      <dsp:txXfrm>
        <a:off x="7486608" y="2638647"/>
        <a:ext cx="4061951" cy="12697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F0405-E574-438B-AED3-25885B295CD7}">
      <dsp:nvSpPr>
        <dsp:cNvPr id="0" name=""/>
        <dsp:cNvSpPr/>
      </dsp:nvSpPr>
      <dsp:spPr>
        <a:xfrm>
          <a:off x="635261" y="1260470"/>
          <a:ext cx="502573" cy="7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E3C51-0E94-46B0-9893-4047287176DB}">
      <dsp:nvSpPr>
        <dsp:cNvPr id="0" name=""/>
        <dsp:cNvSpPr/>
      </dsp:nvSpPr>
      <dsp:spPr>
        <a:xfrm>
          <a:off x="1167988" y="1218257"/>
          <a:ext cx="57795" cy="10863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C99879-95DC-400E-A42C-9178BD9ADB13}">
      <dsp:nvSpPr>
        <dsp:cNvPr id="0" name=""/>
        <dsp:cNvSpPr/>
      </dsp:nvSpPr>
      <dsp:spPr>
        <a:xfrm>
          <a:off x="353466" y="1041532"/>
          <a:ext cx="437946" cy="437946"/>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5" tIns="16995" rIns="16995" bIns="16995" numCol="1" spcCol="1270" anchor="ctr" anchorCtr="0">
          <a:noAutofit/>
        </a:bodyPr>
        <a:lstStyle/>
        <a:p>
          <a:pPr marL="0" lvl="0" indent="0" algn="ctr" defTabSz="844550">
            <a:lnSpc>
              <a:spcPct val="90000"/>
            </a:lnSpc>
            <a:spcBef>
              <a:spcPct val="0"/>
            </a:spcBef>
            <a:spcAft>
              <a:spcPct val="35000"/>
            </a:spcAft>
            <a:buNone/>
          </a:pPr>
          <a:r>
            <a:rPr lang="en-US" sz="1900" kern="1200"/>
            <a:t>1</a:t>
          </a:r>
          <a:endParaRPr lang="en-US" sz="1900" kern="1200" dirty="0"/>
        </a:p>
      </dsp:txBody>
      <dsp:txXfrm>
        <a:off x="417602" y="1105668"/>
        <a:ext cx="309674" cy="309674"/>
      </dsp:txXfrm>
    </dsp:sp>
    <dsp:sp modelId="{D3708DC6-BD98-48A5-B570-7F00355CE0E0}">
      <dsp:nvSpPr>
        <dsp:cNvPr id="0" name=""/>
        <dsp:cNvSpPr/>
      </dsp:nvSpPr>
      <dsp:spPr>
        <a:xfrm>
          <a:off x="23090" y="1645079"/>
          <a:ext cx="113078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198" tIns="165100" rIns="89198" bIns="165100" numCol="1" spcCol="1270" anchor="t" anchorCtr="0">
          <a:noAutofit/>
        </a:bodyPr>
        <a:lstStyle/>
        <a:p>
          <a:pPr marL="0" lvl="0" indent="0" algn="l" defTabSz="755650">
            <a:lnSpc>
              <a:spcPct val="90000"/>
            </a:lnSpc>
            <a:spcBef>
              <a:spcPct val="0"/>
            </a:spcBef>
            <a:spcAft>
              <a:spcPct val="35000"/>
            </a:spcAft>
            <a:buNone/>
          </a:pPr>
          <a:r>
            <a:rPr lang="en-US" sz="1700" kern="1200" dirty="0"/>
            <a:t>Agree on scope of the analysis</a:t>
          </a:r>
        </a:p>
      </dsp:txBody>
      <dsp:txXfrm>
        <a:off x="23090" y="1871237"/>
        <a:ext cx="1130789" cy="1739442"/>
      </dsp:txXfrm>
    </dsp:sp>
    <dsp:sp modelId="{B24EC361-EAE0-4F1D-AC3B-34353F8A23E4}">
      <dsp:nvSpPr>
        <dsp:cNvPr id="0" name=""/>
        <dsp:cNvSpPr/>
      </dsp:nvSpPr>
      <dsp:spPr>
        <a:xfrm>
          <a:off x="1263477" y="1260470"/>
          <a:ext cx="1130789"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5059C-E4E3-4138-879D-65A818374577}">
      <dsp:nvSpPr>
        <dsp:cNvPr id="0" name=""/>
        <dsp:cNvSpPr/>
      </dsp:nvSpPr>
      <dsp:spPr>
        <a:xfrm>
          <a:off x="2424422" y="1218257"/>
          <a:ext cx="57795" cy="10863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40F0AA-7343-4C9E-A759-9F8B743E64B2}">
      <dsp:nvSpPr>
        <dsp:cNvPr id="0" name=""/>
        <dsp:cNvSpPr/>
      </dsp:nvSpPr>
      <dsp:spPr>
        <a:xfrm>
          <a:off x="1609899" y="1041532"/>
          <a:ext cx="437946" cy="437946"/>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5" tIns="16995" rIns="16995" bIns="16995" numCol="1" spcCol="1270" anchor="ctr" anchorCtr="0">
          <a:noAutofit/>
        </a:bodyPr>
        <a:lstStyle/>
        <a:p>
          <a:pPr marL="0" lvl="0" indent="0" algn="ctr" defTabSz="844550">
            <a:lnSpc>
              <a:spcPct val="90000"/>
            </a:lnSpc>
            <a:spcBef>
              <a:spcPct val="0"/>
            </a:spcBef>
            <a:spcAft>
              <a:spcPct val="35000"/>
            </a:spcAft>
            <a:buNone/>
          </a:pPr>
          <a:r>
            <a:rPr lang="en-US" sz="1900" kern="1200"/>
            <a:t>2</a:t>
          </a:r>
        </a:p>
      </dsp:txBody>
      <dsp:txXfrm>
        <a:off x="1674035" y="1105668"/>
        <a:ext cx="309674" cy="309674"/>
      </dsp:txXfrm>
    </dsp:sp>
    <dsp:sp modelId="{16E7E228-EAAD-4308-8A74-4D9FFC5DE09F}">
      <dsp:nvSpPr>
        <dsp:cNvPr id="0" name=""/>
        <dsp:cNvSpPr/>
      </dsp:nvSpPr>
      <dsp:spPr>
        <a:xfrm>
          <a:off x="1263477" y="1645079"/>
          <a:ext cx="113078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198" tIns="165100" rIns="89198" bIns="165100" numCol="1" spcCol="1270" anchor="t" anchorCtr="0">
          <a:noAutofit/>
        </a:bodyPr>
        <a:lstStyle/>
        <a:p>
          <a:pPr marL="0" lvl="0" indent="0" algn="l" defTabSz="755650">
            <a:lnSpc>
              <a:spcPct val="90000"/>
            </a:lnSpc>
            <a:spcBef>
              <a:spcPct val="0"/>
            </a:spcBef>
            <a:spcAft>
              <a:spcPct val="35000"/>
            </a:spcAft>
            <a:buNone/>
          </a:pPr>
          <a:r>
            <a:rPr lang="en-US" sz="1700" kern="1200" dirty="0"/>
            <a:t>Undertake secondary data review</a:t>
          </a:r>
        </a:p>
      </dsp:txBody>
      <dsp:txXfrm>
        <a:off x="1263477" y="1871237"/>
        <a:ext cx="1130789" cy="1739442"/>
      </dsp:txXfrm>
    </dsp:sp>
    <dsp:sp modelId="{A495AEBB-2E4A-4054-855C-A8458F865FB6}">
      <dsp:nvSpPr>
        <dsp:cNvPr id="0" name=""/>
        <dsp:cNvSpPr/>
      </dsp:nvSpPr>
      <dsp:spPr>
        <a:xfrm>
          <a:off x="2519910" y="1260470"/>
          <a:ext cx="1130789"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52FA59-296B-478A-93F7-87114641CF74}">
      <dsp:nvSpPr>
        <dsp:cNvPr id="0" name=""/>
        <dsp:cNvSpPr/>
      </dsp:nvSpPr>
      <dsp:spPr>
        <a:xfrm>
          <a:off x="3680855" y="1218257"/>
          <a:ext cx="57795" cy="10863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47B2-C1E7-44DF-B7EE-D00CA5B5CB6D}">
      <dsp:nvSpPr>
        <dsp:cNvPr id="0" name=""/>
        <dsp:cNvSpPr/>
      </dsp:nvSpPr>
      <dsp:spPr>
        <a:xfrm>
          <a:off x="2866332" y="1041532"/>
          <a:ext cx="437946" cy="437946"/>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5" tIns="16995" rIns="16995" bIns="16995" numCol="1" spcCol="1270" anchor="ctr" anchorCtr="0">
          <a:noAutofit/>
        </a:bodyPr>
        <a:lstStyle/>
        <a:p>
          <a:pPr marL="0" lvl="0" indent="0" algn="ctr" defTabSz="844550">
            <a:lnSpc>
              <a:spcPct val="90000"/>
            </a:lnSpc>
            <a:spcBef>
              <a:spcPct val="0"/>
            </a:spcBef>
            <a:spcAft>
              <a:spcPct val="35000"/>
            </a:spcAft>
            <a:buNone/>
          </a:pPr>
          <a:r>
            <a:rPr lang="en-US" sz="1900" kern="1200"/>
            <a:t>3</a:t>
          </a:r>
        </a:p>
      </dsp:txBody>
      <dsp:txXfrm>
        <a:off x="2930468" y="1105668"/>
        <a:ext cx="309674" cy="309674"/>
      </dsp:txXfrm>
    </dsp:sp>
    <dsp:sp modelId="{E3525D5B-A147-447B-9975-EAE713D49D52}">
      <dsp:nvSpPr>
        <dsp:cNvPr id="0" name=""/>
        <dsp:cNvSpPr/>
      </dsp:nvSpPr>
      <dsp:spPr>
        <a:xfrm>
          <a:off x="2519910" y="1645079"/>
          <a:ext cx="113078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198" tIns="165100" rIns="89198" bIns="165100" numCol="1" spcCol="1270" anchor="t" anchorCtr="0">
          <a:noAutofit/>
        </a:bodyPr>
        <a:lstStyle/>
        <a:p>
          <a:pPr marL="0" lvl="0" indent="0" algn="l" defTabSz="755650">
            <a:lnSpc>
              <a:spcPct val="90000"/>
            </a:lnSpc>
            <a:spcBef>
              <a:spcPct val="0"/>
            </a:spcBef>
            <a:spcAft>
              <a:spcPct val="35000"/>
            </a:spcAft>
            <a:buNone/>
          </a:pPr>
          <a:r>
            <a:rPr lang="en-US" sz="1700" kern="1200"/>
            <a:t>Collect primary data </a:t>
          </a:r>
        </a:p>
      </dsp:txBody>
      <dsp:txXfrm>
        <a:off x="2519910" y="1871237"/>
        <a:ext cx="1130789" cy="1739442"/>
      </dsp:txXfrm>
    </dsp:sp>
    <dsp:sp modelId="{B8A91458-7EEC-4167-8D03-79A0DDA58638}">
      <dsp:nvSpPr>
        <dsp:cNvPr id="0" name=""/>
        <dsp:cNvSpPr/>
      </dsp:nvSpPr>
      <dsp:spPr>
        <a:xfrm>
          <a:off x="3776344" y="1260470"/>
          <a:ext cx="1130789"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8EFEBB-3904-418E-9DE5-D87BD7F9EE91}">
      <dsp:nvSpPr>
        <dsp:cNvPr id="0" name=""/>
        <dsp:cNvSpPr/>
      </dsp:nvSpPr>
      <dsp:spPr>
        <a:xfrm>
          <a:off x="4937288" y="1218257"/>
          <a:ext cx="57795" cy="10863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62BBDE-C1CA-4FC6-9206-C95BB08FBE29}">
      <dsp:nvSpPr>
        <dsp:cNvPr id="0" name=""/>
        <dsp:cNvSpPr/>
      </dsp:nvSpPr>
      <dsp:spPr>
        <a:xfrm>
          <a:off x="4122765" y="1041532"/>
          <a:ext cx="437946" cy="437946"/>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5" tIns="16995" rIns="16995" bIns="16995" numCol="1" spcCol="1270" anchor="ctr" anchorCtr="0">
          <a:noAutofit/>
        </a:bodyPr>
        <a:lstStyle/>
        <a:p>
          <a:pPr marL="0" lvl="0" indent="0" algn="ctr" defTabSz="844550">
            <a:lnSpc>
              <a:spcPct val="90000"/>
            </a:lnSpc>
            <a:spcBef>
              <a:spcPct val="0"/>
            </a:spcBef>
            <a:spcAft>
              <a:spcPct val="35000"/>
            </a:spcAft>
            <a:buNone/>
          </a:pPr>
          <a:r>
            <a:rPr lang="en-US" sz="1900" kern="1200"/>
            <a:t>4</a:t>
          </a:r>
        </a:p>
      </dsp:txBody>
      <dsp:txXfrm>
        <a:off x="4186901" y="1105668"/>
        <a:ext cx="309674" cy="309674"/>
      </dsp:txXfrm>
    </dsp:sp>
    <dsp:sp modelId="{40E996CA-29C6-41D9-95B5-04F66B4C7269}">
      <dsp:nvSpPr>
        <dsp:cNvPr id="0" name=""/>
        <dsp:cNvSpPr/>
      </dsp:nvSpPr>
      <dsp:spPr>
        <a:xfrm>
          <a:off x="3776344" y="1645079"/>
          <a:ext cx="113078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198" tIns="165100" rIns="89198" bIns="165100" numCol="1" spcCol="1270" anchor="t" anchorCtr="0">
          <a:noAutofit/>
        </a:bodyPr>
        <a:lstStyle/>
        <a:p>
          <a:pPr marL="0" lvl="0" indent="0" algn="l" defTabSz="755650">
            <a:lnSpc>
              <a:spcPct val="90000"/>
            </a:lnSpc>
            <a:spcBef>
              <a:spcPct val="0"/>
            </a:spcBef>
            <a:spcAft>
              <a:spcPct val="35000"/>
            </a:spcAft>
            <a:buNone/>
          </a:pPr>
          <a:r>
            <a:rPr lang="en-US" sz="1700" kern="1200" dirty="0"/>
            <a:t>Conduct joint inter-sectoral analysis</a:t>
          </a:r>
        </a:p>
      </dsp:txBody>
      <dsp:txXfrm>
        <a:off x="3776344" y="1871237"/>
        <a:ext cx="1130789" cy="1739442"/>
      </dsp:txXfrm>
    </dsp:sp>
    <dsp:sp modelId="{220708F3-D24C-43E6-A6F2-5DA3A7479652}">
      <dsp:nvSpPr>
        <dsp:cNvPr id="0" name=""/>
        <dsp:cNvSpPr/>
      </dsp:nvSpPr>
      <dsp:spPr>
        <a:xfrm>
          <a:off x="5032777" y="1260470"/>
          <a:ext cx="1130789"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466F3A-0AA9-4802-A11F-7F54D7D96BE9}">
      <dsp:nvSpPr>
        <dsp:cNvPr id="0" name=""/>
        <dsp:cNvSpPr/>
      </dsp:nvSpPr>
      <dsp:spPr>
        <a:xfrm>
          <a:off x="6193721" y="1218257"/>
          <a:ext cx="57795" cy="10863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8FC57A-91A0-47BE-A021-81B789C3A32D}">
      <dsp:nvSpPr>
        <dsp:cNvPr id="0" name=""/>
        <dsp:cNvSpPr/>
      </dsp:nvSpPr>
      <dsp:spPr>
        <a:xfrm>
          <a:off x="5379198" y="1041532"/>
          <a:ext cx="437946" cy="437946"/>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5" tIns="16995" rIns="16995" bIns="16995" numCol="1" spcCol="1270" anchor="ctr" anchorCtr="0">
          <a:noAutofit/>
        </a:bodyPr>
        <a:lstStyle/>
        <a:p>
          <a:pPr marL="0" lvl="0" indent="0" algn="ctr" defTabSz="844550">
            <a:lnSpc>
              <a:spcPct val="90000"/>
            </a:lnSpc>
            <a:spcBef>
              <a:spcPct val="0"/>
            </a:spcBef>
            <a:spcAft>
              <a:spcPct val="35000"/>
            </a:spcAft>
            <a:buNone/>
          </a:pPr>
          <a:r>
            <a:rPr lang="en-US" sz="1900" kern="1200"/>
            <a:t>5</a:t>
          </a:r>
          <a:endParaRPr lang="en-US" sz="1900" kern="1200" dirty="0"/>
        </a:p>
      </dsp:txBody>
      <dsp:txXfrm>
        <a:off x="5443334" y="1105668"/>
        <a:ext cx="309674" cy="309674"/>
      </dsp:txXfrm>
    </dsp:sp>
    <dsp:sp modelId="{E4B22611-DDB3-45B7-B1A0-F54DDF1538FF}">
      <dsp:nvSpPr>
        <dsp:cNvPr id="0" name=""/>
        <dsp:cNvSpPr/>
      </dsp:nvSpPr>
      <dsp:spPr>
        <a:xfrm>
          <a:off x="5032777" y="1645079"/>
          <a:ext cx="113078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198" tIns="165100" rIns="89198" bIns="165100" numCol="1" spcCol="1270" anchor="t" anchorCtr="0">
          <a:noAutofit/>
        </a:bodyPr>
        <a:lstStyle/>
        <a:p>
          <a:pPr marL="0" lvl="0" indent="0" algn="l" defTabSz="755650">
            <a:lnSpc>
              <a:spcPct val="90000"/>
            </a:lnSpc>
            <a:spcBef>
              <a:spcPct val="0"/>
            </a:spcBef>
            <a:spcAft>
              <a:spcPct val="35000"/>
            </a:spcAft>
            <a:buNone/>
          </a:pPr>
          <a:r>
            <a:rPr lang="en-US" sz="1700" kern="1200" dirty="0"/>
            <a:t>Define the scope of HRP &amp; identify initial objectives</a:t>
          </a:r>
        </a:p>
      </dsp:txBody>
      <dsp:txXfrm>
        <a:off x="5032777" y="1871237"/>
        <a:ext cx="1130789" cy="1739442"/>
      </dsp:txXfrm>
    </dsp:sp>
    <dsp:sp modelId="{BA4AD69C-0752-4395-A43A-E1CC825003A7}">
      <dsp:nvSpPr>
        <dsp:cNvPr id="0" name=""/>
        <dsp:cNvSpPr/>
      </dsp:nvSpPr>
      <dsp:spPr>
        <a:xfrm>
          <a:off x="6289210" y="1260470"/>
          <a:ext cx="1130789"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C68414-E728-4161-A033-3FC579CBE647}">
      <dsp:nvSpPr>
        <dsp:cNvPr id="0" name=""/>
        <dsp:cNvSpPr/>
      </dsp:nvSpPr>
      <dsp:spPr>
        <a:xfrm>
          <a:off x="7450154" y="1218257"/>
          <a:ext cx="57795" cy="10863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E75FA-FF8A-4BBF-A431-3667150C1488}">
      <dsp:nvSpPr>
        <dsp:cNvPr id="0" name=""/>
        <dsp:cNvSpPr/>
      </dsp:nvSpPr>
      <dsp:spPr>
        <a:xfrm>
          <a:off x="6635631" y="1041532"/>
          <a:ext cx="437946" cy="437946"/>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5" tIns="16995" rIns="16995" bIns="16995" numCol="1" spcCol="1270" anchor="ctr" anchorCtr="0">
          <a:noAutofit/>
        </a:bodyPr>
        <a:lstStyle/>
        <a:p>
          <a:pPr marL="0" lvl="0" indent="0" algn="ctr" defTabSz="844550">
            <a:lnSpc>
              <a:spcPct val="90000"/>
            </a:lnSpc>
            <a:spcBef>
              <a:spcPct val="0"/>
            </a:spcBef>
            <a:spcAft>
              <a:spcPct val="35000"/>
            </a:spcAft>
            <a:buNone/>
          </a:pPr>
          <a:r>
            <a:rPr lang="en-US" sz="1900" kern="1200"/>
            <a:t>6</a:t>
          </a:r>
        </a:p>
      </dsp:txBody>
      <dsp:txXfrm>
        <a:off x="6699767" y="1105668"/>
        <a:ext cx="309674" cy="309674"/>
      </dsp:txXfrm>
    </dsp:sp>
    <dsp:sp modelId="{88F818A1-9395-47BF-8DDE-4D344CF60CBB}">
      <dsp:nvSpPr>
        <dsp:cNvPr id="0" name=""/>
        <dsp:cNvSpPr/>
      </dsp:nvSpPr>
      <dsp:spPr>
        <a:xfrm>
          <a:off x="6289210" y="1645079"/>
          <a:ext cx="113078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198" tIns="165100" rIns="89198" bIns="165100" numCol="1" spcCol="1270" anchor="t" anchorCtr="0">
          <a:noAutofit/>
        </a:bodyPr>
        <a:lstStyle/>
        <a:p>
          <a:pPr marL="0" lvl="0" indent="0" algn="l" defTabSz="755650">
            <a:lnSpc>
              <a:spcPct val="90000"/>
            </a:lnSpc>
            <a:spcBef>
              <a:spcPct val="0"/>
            </a:spcBef>
            <a:spcAft>
              <a:spcPct val="35000"/>
            </a:spcAft>
            <a:buNone/>
          </a:pPr>
          <a:r>
            <a:rPr lang="en-US" sz="1700" kern="1200" dirty="0"/>
            <a:t>Conduct response analysis &amp; prioritization</a:t>
          </a:r>
        </a:p>
      </dsp:txBody>
      <dsp:txXfrm>
        <a:off x="6289210" y="1871237"/>
        <a:ext cx="1130789" cy="1739442"/>
      </dsp:txXfrm>
    </dsp:sp>
    <dsp:sp modelId="{ED868D65-C782-4236-9D60-D52AEEE7D598}">
      <dsp:nvSpPr>
        <dsp:cNvPr id="0" name=""/>
        <dsp:cNvSpPr/>
      </dsp:nvSpPr>
      <dsp:spPr>
        <a:xfrm>
          <a:off x="7545643" y="1260470"/>
          <a:ext cx="1130545"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0A69C3-CE10-4712-962B-376433E228B9}">
      <dsp:nvSpPr>
        <dsp:cNvPr id="0" name=""/>
        <dsp:cNvSpPr/>
      </dsp:nvSpPr>
      <dsp:spPr>
        <a:xfrm>
          <a:off x="8706336" y="1218257"/>
          <a:ext cx="57783" cy="10863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1D8608-BB03-4465-BC1C-FAE578E22916}">
      <dsp:nvSpPr>
        <dsp:cNvPr id="0" name=""/>
        <dsp:cNvSpPr/>
      </dsp:nvSpPr>
      <dsp:spPr>
        <a:xfrm>
          <a:off x="7891942" y="1041532"/>
          <a:ext cx="437946" cy="437946"/>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5" tIns="16995" rIns="16995" bIns="16995" numCol="1" spcCol="1270" anchor="ctr" anchorCtr="0">
          <a:noAutofit/>
        </a:bodyPr>
        <a:lstStyle/>
        <a:p>
          <a:pPr marL="0" lvl="0" indent="0" algn="ctr" defTabSz="844550">
            <a:lnSpc>
              <a:spcPct val="90000"/>
            </a:lnSpc>
            <a:spcBef>
              <a:spcPct val="0"/>
            </a:spcBef>
            <a:spcAft>
              <a:spcPct val="35000"/>
            </a:spcAft>
            <a:buNone/>
          </a:pPr>
          <a:r>
            <a:rPr lang="en-US" sz="1900" kern="1200"/>
            <a:t>7</a:t>
          </a:r>
        </a:p>
      </dsp:txBody>
      <dsp:txXfrm>
        <a:off x="7956078" y="1105668"/>
        <a:ext cx="309674" cy="309674"/>
      </dsp:txXfrm>
    </dsp:sp>
    <dsp:sp modelId="{4B209477-2904-480D-9A24-E42B758044D7}">
      <dsp:nvSpPr>
        <dsp:cNvPr id="0" name=""/>
        <dsp:cNvSpPr/>
      </dsp:nvSpPr>
      <dsp:spPr>
        <a:xfrm>
          <a:off x="7545643" y="1645079"/>
          <a:ext cx="1130545"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179" tIns="165100" rIns="89179" bIns="165100" numCol="1" spcCol="1270" anchor="t" anchorCtr="0">
          <a:noAutofit/>
        </a:bodyPr>
        <a:lstStyle/>
        <a:p>
          <a:pPr marL="0" lvl="0" indent="0" algn="l" defTabSz="755650">
            <a:lnSpc>
              <a:spcPct val="90000"/>
            </a:lnSpc>
            <a:spcBef>
              <a:spcPct val="0"/>
            </a:spcBef>
            <a:spcAft>
              <a:spcPct val="35000"/>
            </a:spcAft>
            <a:buNone/>
          </a:pPr>
          <a:r>
            <a:rPr lang="en-US" sz="1700" kern="1200" dirty="0"/>
            <a:t>Finalize strategic &amp; specific objectives and indicators</a:t>
          </a:r>
        </a:p>
      </dsp:txBody>
      <dsp:txXfrm>
        <a:off x="7545643" y="1871188"/>
        <a:ext cx="1130545" cy="1739491"/>
      </dsp:txXfrm>
    </dsp:sp>
    <dsp:sp modelId="{F1E1816D-F15E-4CF7-B2E2-6A12189B9862}">
      <dsp:nvSpPr>
        <dsp:cNvPr id="0" name=""/>
        <dsp:cNvSpPr/>
      </dsp:nvSpPr>
      <dsp:spPr>
        <a:xfrm>
          <a:off x="8801805" y="1260470"/>
          <a:ext cx="1130789"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D5BF0-9293-4853-87D5-3E28F220D314}">
      <dsp:nvSpPr>
        <dsp:cNvPr id="0" name=""/>
        <dsp:cNvSpPr/>
      </dsp:nvSpPr>
      <dsp:spPr>
        <a:xfrm>
          <a:off x="9962749" y="1218257"/>
          <a:ext cx="57795" cy="108638"/>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B975B-2F22-4563-8246-3A05A8804122}">
      <dsp:nvSpPr>
        <dsp:cNvPr id="0" name=""/>
        <dsp:cNvSpPr/>
      </dsp:nvSpPr>
      <dsp:spPr>
        <a:xfrm>
          <a:off x="9148226" y="1041532"/>
          <a:ext cx="437946" cy="437946"/>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5" tIns="16995" rIns="16995" bIns="16995" numCol="1" spcCol="1270" anchor="ctr" anchorCtr="0">
          <a:noAutofit/>
        </a:bodyPr>
        <a:lstStyle/>
        <a:p>
          <a:pPr marL="0" lvl="0" indent="0" algn="ctr" defTabSz="844550">
            <a:lnSpc>
              <a:spcPct val="90000"/>
            </a:lnSpc>
            <a:spcBef>
              <a:spcPct val="0"/>
            </a:spcBef>
            <a:spcAft>
              <a:spcPct val="35000"/>
            </a:spcAft>
            <a:buNone/>
          </a:pPr>
          <a:r>
            <a:rPr lang="en-US" sz="1900" kern="1200"/>
            <a:t>8</a:t>
          </a:r>
        </a:p>
      </dsp:txBody>
      <dsp:txXfrm>
        <a:off x="9212362" y="1105668"/>
        <a:ext cx="309674" cy="309674"/>
      </dsp:txXfrm>
    </dsp:sp>
    <dsp:sp modelId="{7C6386BD-DB21-47C2-8622-7C3B35C03623}">
      <dsp:nvSpPr>
        <dsp:cNvPr id="0" name=""/>
        <dsp:cNvSpPr/>
      </dsp:nvSpPr>
      <dsp:spPr>
        <a:xfrm>
          <a:off x="8801805" y="1645079"/>
          <a:ext cx="113078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198" tIns="165100" rIns="89198" bIns="165100" numCol="1" spcCol="1270" anchor="t" anchorCtr="0">
          <a:noAutofit/>
        </a:bodyPr>
        <a:lstStyle/>
        <a:p>
          <a:pPr marL="0" lvl="0" indent="0" algn="l" defTabSz="755650">
            <a:lnSpc>
              <a:spcPct val="90000"/>
            </a:lnSpc>
            <a:spcBef>
              <a:spcPct val="0"/>
            </a:spcBef>
            <a:spcAft>
              <a:spcPct val="35000"/>
            </a:spcAft>
            <a:buNone/>
          </a:pPr>
          <a:r>
            <a:rPr lang="en-US" sz="1700" kern="1200" dirty="0"/>
            <a:t>Formulate projects/activities &amp; estimate cost</a:t>
          </a:r>
        </a:p>
      </dsp:txBody>
      <dsp:txXfrm>
        <a:off x="8801805" y="1871237"/>
        <a:ext cx="1130789" cy="1739442"/>
      </dsp:txXfrm>
    </dsp:sp>
    <dsp:sp modelId="{82451F9F-E486-4E16-9EBD-ECD83FAE794B}">
      <dsp:nvSpPr>
        <dsp:cNvPr id="0" name=""/>
        <dsp:cNvSpPr/>
      </dsp:nvSpPr>
      <dsp:spPr>
        <a:xfrm>
          <a:off x="10058238" y="1260470"/>
          <a:ext cx="565394"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CE1E42-7521-485D-8337-DF7178230504}">
      <dsp:nvSpPr>
        <dsp:cNvPr id="0" name=""/>
        <dsp:cNvSpPr/>
      </dsp:nvSpPr>
      <dsp:spPr>
        <a:xfrm>
          <a:off x="10404659" y="1041532"/>
          <a:ext cx="437946" cy="437946"/>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95" tIns="16995" rIns="16995" bIns="16995" numCol="1" spcCol="1270" anchor="ctr" anchorCtr="0">
          <a:noAutofit/>
        </a:bodyPr>
        <a:lstStyle/>
        <a:p>
          <a:pPr marL="0" lvl="0" indent="0" algn="ctr" defTabSz="844550">
            <a:lnSpc>
              <a:spcPct val="90000"/>
            </a:lnSpc>
            <a:spcBef>
              <a:spcPct val="0"/>
            </a:spcBef>
            <a:spcAft>
              <a:spcPct val="35000"/>
            </a:spcAft>
            <a:buNone/>
          </a:pPr>
          <a:r>
            <a:rPr lang="en-US" sz="1900" kern="1200"/>
            <a:t>9</a:t>
          </a:r>
        </a:p>
      </dsp:txBody>
      <dsp:txXfrm>
        <a:off x="10468795" y="1105668"/>
        <a:ext cx="309674" cy="309674"/>
      </dsp:txXfrm>
    </dsp:sp>
    <dsp:sp modelId="{8F23ECD3-421D-445D-B53A-70DF4EB6F320}">
      <dsp:nvSpPr>
        <dsp:cNvPr id="0" name=""/>
        <dsp:cNvSpPr/>
      </dsp:nvSpPr>
      <dsp:spPr>
        <a:xfrm>
          <a:off x="10058238" y="1645079"/>
          <a:ext cx="1130789"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198" tIns="165100" rIns="89198" bIns="165100" numCol="1" spcCol="1270" anchor="t" anchorCtr="0">
          <a:noAutofit/>
        </a:bodyPr>
        <a:lstStyle/>
        <a:p>
          <a:pPr marL="0" lvl="0" indent="0" algn="l" defTabSz="755650">
            <a:lnSpc>
              <a:spcPct val="90000"/>
            </a:lnSpc>
            <a:spcBef>
              <a:spcPct val="0"/>
            </a:spcBef>
            <a:spcAft>
              <a:spcPct val="35000"/>
            </a:spcAft>
            <a:buNone/>
          </a:pPr>
          <a:r>
            <a:rPr lang="en-US" sz="1700" kern="1200" dirty="0"/>
            <a:t>Conduct After Action Review</a:t>
          </a:r>
        </a:p>
      </dsp:txBody>
      <dsp:txXfrm>
        <a:off x="10058238" y="1871237"/>
        <a:ext cx="1130789" cy="17394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0"/>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Community of practice will be formed to exchange/share knowledge and opportunities.</a:t>
          </a:r>
          <a:endParaRPr lang="en-US" sz="2800" kern="1200" dirty="0"/>
        </a:p>
      </dsp:txBody>
      <dsp:txXfrm>
        <a:off x="0" y="0"/>
        <a:ext cx="8025746" cy="1498610"/>
      </dsp:txXfrm>
    </dsp:sp>
    <dsp:sp modelId="{0F742BBA-AE58-4E4B-9632-A9E4F2EB6B86}">
      <dsp:nvSpPr>
        <dsp:cNvPr id="0" name=""/>
        <dsp:cNvSpPr/>
      </dsp:nvSpPr>
      <dsp:spPr>
        <a:xfrm>
          <a:off x="0" y="149861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498610"/>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Opportunities to link with humanitarian agencies </a:t>
          </a:r>
          <a:endParaRPr lang="en-US" sz="2800" b="1" kern="1200" dirty="0">
            <a:solidFill>
              <a:srgbClr val="0070C0"/>
            </a:solidFill>
          </a:endParaRPr>
        </a:p>
      </dsp:txBody>
      <dsp:txXfrm>
        <a:off x="0" y="1498610"/>
        <a:ext cx="8025746" cy="1498610"/>
      </dsp:txXfrm>
    </dsp:sp>
    <dsp:sp modelId="{76737A0E-EF86-4A47-94C5-BD99E168152F}">
      <dsp:nvSpPr>
        <dsp:cNvPr id="0" name=""/>
        <dsp:cNvSpPr/>
      </dsp:nvSpPr>
      <dsp:spPr>
        <a:xfrm>
          <a:off x="0" y="2997221"/>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997221"/>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Upcoming Bridge Article 11 trainings</a:t>
          </a:r>
          <a:endParaRPr lang="en-US" sz="2800" kern="1200" dirty="0">
            <a:highlight>
              <a:srgbClr val="FFFF00"/>
            </a:highlight>
          </a:endParaRPr>
        </a:p>
      </dsp:txBody>
      <dsp:txXfrm>
        <a:off x="0" y="2997221"/>
        <a:ext cx="8025746" cy="1498610"/>
      </dsp:txXfrm>
    </dsp:sp>
    <dsp:sp modelId="{6513F8FB-BFEB-7C45-9875-C8D858D2AFE8}">
      <dsp:nvSpPr>
        <dsp:cNvPr id="0" name=""/>
        <dsp:cNvSpPr/>
      </dsp:nvSpPr>
      <dsp:spPr>
        <a:xfrm>
          <a:off x="0" y="4495832"/>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4495832"/>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dirty="0">
              <a:latin typeface="Calibri" panose="020F0502020204030204" pitchFamily="34" charset="0"/>
              <a:cs typeface="Calibri" panose="020F0502020204030204" pitchFamily="34" charset="0"/>
            </a:rPr>
            <a:t>Regional OPD / DRG capacity development opportunities </a:t>
          </a:r>
          <a:endParaRPr lang="en-US" sz="2800" b="1" kern="1200" dirty="0">
            <a:solidFill>
              <a:srgbClr val="0070C0"/>
            </a:solidFill>
          </a:endParaRPr>
        </a:p>
      </dsp:txBody>
      <dsp:txXfrm>
        <a:off x="0" y="4495832"/>
        <a:ext cx="8025746" cy="1498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2926"/>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2926"/>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Displacement:</a:t>
          </a:r>
          <a:r>
            <a:rPr lang="en-US" sz="2500" kern="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US" sz="2500" kern="1200" dirty="0">
              <a:effectLst/>
              <a:latin typeface="Calibri" panose="020F0502020204030204" pitchFamily="34" charset="0"/>
              <a:ea typeface="Calibri" panose="020F0502020204030204" pitchFamily="34" charset="0"/>
              <a:cs typeface="Arial" panose="020B0604020202020204" pitchFamily="34" charset="0"/>
            </a:rPr>
            <a:t>affected populations may be forced to flee their homes for safety, to different areas within the country (known as Internally Displaced People or IDPs </a:t>
          </a:r>
          <a:r>
            <a:rPr lang="en-US" sz="25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(regional example)</a:t>
          </a:r>
          <a:r>
            <a:rPr lang="en-US" sz="2500" b="1" i="1" kern="1200" dirty="0">
              <a:effectLst/>
              <a:latin typeface="Calibri" panose="020F0502020204030204" pitchFamily="34" charset="0"/>
              <a:ea typeface="Calibri" panose="020F0502020204030204" pitchFamily="34" charset="0"/>
              <a:cs typeface="Arial" panose="020B0604020202020204" pitchFamily="34" charset="0"/>
            </a:rPr>
            <a:t> </a:t>
          </a:r>
          <a:r>
            <a:rPr lang="en-US" sz="2500" kern="1200" dirty="0">
              <a:effectLst/>
              <a:latin typeface="Calibri" panose="020F0502020204030204" pitchFamily="34" charset="0"/>
              <a:ea typeface="Calibri" panose="020F0502020204030204" pitchFamily="34" charset="0"/>
              <a:cs typeface="Arial" panose="020B0604020202020204" pitchFamily="34" charset="0"/>
            </a:rPr>
            <a:t>or across borders to another country (known as refugees </a:t>
          </a:r>
          <a:r>
            <a:rPr lang="en-US" sz="25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(regional example)</a:t>
          </a:r>
          <a:r>
            <a:rPr lang="en-US" sz="2500" kern="1200" dirty="0">
              <a:effectLst/>
              <a:latin typeface="Calibri" panose="020F0502020204030204" pitchFamily="34" charset="0"/>
              <a:ea typeface="Calibri" panose="020F0502020204030204" pitchFamily="34" charset="0"/>
              <a:cs typeface="Arial" panose="020B0604020202020204" pitchFamily="34" charset="0"/>
            </a:rPr>
            <a:t>); </a:t>
          </a:r>
          <a:endParaRPr lang="en-US" sz="2500" kern="1200" dirty="0"/>
        </a:p>
      </dsp:txBody>
      <dsp:txXfrm>
        <a:off x="0" y="2926"/>
        <a:ext cx="8025746" cy="1996196"/>
      </dsp:txXfrm>
    </dsp:sp>
    <dsp:sp modelId="{0F742BBA-AE58-4E4B-9632-A9E4F2EB6B86}">
      <dsp:nvSpPr>
        <dsp:cNvPr id="0" name=""/>
        <dsp:cNvSpPr/>
      </dsp:nvSpPr>
      <dsp:spPr>
        <a:xfrm>
          <a:off x="0" y="1999123"/>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999123"/>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Destruction of homes and infrastructure</a:t>
          </a:r>
          <a:r>
            <a:rPr lang="en-US" sz="2500" kern="1200" dirty="0">
              <a:solidFill>
                <a:srgbClr val="7030A0"/>
              </a:solidFill>
              <a:latin typeface="Calibri" panose="020F0502020204030204" pitchFamily="34" charset="0"/>
              <a:ea typeface="Calibri" panose="020F0502020204030204" pitchFamily="34" charset="0"/>
              <a:cs typeface="Arial" panose="020B0604020202020204" pitchFamily="34" charset="0"/>
            </a:rPr>
            <a:t>: </a:t>
          </a:r>
          <a:r>
            <a:rPr lang="en-US" sz="2500" kern="1200" dirty="0">
              <a:latin typeface="Calibri" panose="020F0502020204030204" pitchFamily="34" charset="0"/>
              <a:ea typeface="Calibri" panose="020F0502020204030204" pitchFamily="34" charset="0"/>
              <a:cs typeface="Arial" panose="020B0604020202020204" pitchFamily="34" charset="0"/>
            </a:rPr>
            <a:t>affected populations may lose their homes and belongings and key infrastructure, such as water and sanitation, may be destroyed </a:t>
          </a:r>
          <a:r>
            <a:rPr lang="en-US" sz="2500" b="1" i="1" kern="1200" dirty="0">
              <a:highlight>
                <a:srgbClr val="FFFF00"/>
              </a:highlight>
              <a:latin typeface="Calibri" panose="020F0502020204030204" pitchFamily="34" charset="0"/>
              <a:ea typeface="Calibri" panose="020F0502020204030204" pitchFamily="34" charset="0"/>
              <a:cs typeface="Arial" panose="020B0604020202020204" pitchFamily="34" charset="0"/>
            </a:rPr>
            <a:t>(example of what this may look like) </a:t>
          </a:r>
          <a:endParaRPr lang="en-US" sz="2500" b="1" i="1" kern="1200" dirty="0">
            <a:highlight>
              <a:srgbClr val="FFFF00"/>
            </a:highlight>
          </a:endParaRPr>
        </a:p>
      </dsp:txBody>
      <dsp:txXfrm>
        <a:off x="0" y="1999123"/>
        <a:ext cx="8025746" cy="1996196"/>
      </dsp:txXfrm>
    </dsp:sp>
    <dsp:sp modelId="{76737A0E-EF86-4A47-94C5-BD99E168152F}">
      <dsp:nvSpPr>
        <dsp:cNvPr id="0" name=""/>
        <dsp:cNvSpPr/>
      </dsp:nvSpPr>
      <dsp:spPr>
        <a:xfrm>
          <a:off x="0" y="3995319"/>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3995319"/>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Disruption </a:t>
          </a:r>
          <a:r>
            <a:rPr lang="en-US" sz="25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in social networks: </a:t>
          </a:r>
          <a:r>
            <a:rPr lang="en-US" sz="2500" kern="1200" dirty="0">
              <a:latin typeface="Calibri" panose="020F0502020204030204" pitchFamily="34" charset="0"/>
              <a:ea typeface="Calibri" panose="020F0502020204030204" pitchFamily="34" charset="0"/>
              <a:cs typeface="Arial" panose="020B0604020202020204" pitchFamily="34" charset="0"/>
            </a:rPr>
            <a:t>When people are displaced, supportive social networks </a:t>
          </a:r>
          <a:r>
            <a:rPr lang="en-US" sz="2500" b="1" i="1" kern="1200" dirty="0">
              <a:highlight>
                <a:srgbClr val="FFFF00"/>
              </a:highlight>
              <a:latin typeface="Calibri" panose="020F0502020204030204" pitchFamily="34" charset="0"/>
              <a:ea typeface="Calibri" panose="020F0502020204030204" pitchFamily="34" charset="0"/>
              <a:cs typeface="Arial" panose="020B0604020202020204" pitchFamily="34" charset="0"/>
            </a:rPr>
            <a:t>(example of social network, </a:t>
          </a:r>
          <a:r>
            <a:rPr lang="en-US" sz="2500" b="1" i="1" kern="1200" dirty="0" err="1">
              <a:highlight>
                <a:srgbClr val="FFFF00"/>
              </a:highlight>
              <a:latin typeface="Calibri" panose="020F0502020204030204" pitchFamily="34" charset="0"/>
              <a:ea typeface="Calibri" panose="020F0502020204030204" pitchFamily="34" charset="0"/>
              <a:cs typeface="Arial" panose="020B0604020202020204" pitchFamily="34" charset="0"/>
            </a:rPr>
            <a:t>eg.</a:t>
          </a:r>
          <a:r>
            <a:rPr lang="en-US" sz="2500" b="1" i="1" kern="1200" dirty="0">
              <a:highlight>
                <a:srgbClr val="FFFF00"/>
              </a:highlight>
              <a:latin typeface="Calibri" panose="020F0502020204030204" pitchFamily="34" charset="0"/>
              <a:ea typeface="Calibri" panose="020F0502020204030204" pitchFamily="34" charset="0"/>
              <a:cs typeface="Arial" panose="020B0604020202020204" pitchFamily="34" charset="0"/>
            </a:rPr>
            <a:t> Churches, temples, families and friend networks) </a:t>
          </a:r>
          <a:r>
            <a:rPr lang="en-US" sz="2500" kern="1200" dirty="0">
              <a:latin typeface="Calibri" panose="020F0502020204030204" pitchFamily="34" charset="0"/>
              <a:ea typeface="Calibri" panose="020F0502020204030204" pitchFamily="34" charset="0"/>
              <a:cs typeface="Arial" panose="020B0604020202020204" pitchFamily="34" charset="0"/>
            </a:rPr>
            <a:t>may break down and families/ households may be separated </a:t>
          </a:r>
          <a:endParaRPr lang="en-US" sz="2500" kern="1200" dirty="0"/>
        </a:p>
      </dsp:txBody>
      <dsp:txXfrm>
        <a:off x="0" y="3995319"/>
        <a:ext cx="8025746" cy="1996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0"/>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Disruption of services</a:t>
          </a:r>
          <a:r>
            <a:rPr lang="en-GB" sz="2400" b="1" kern="1200" dirty="0">
              <a:solidFill>
                <a:srgbClr val="7030A0"/>
              </a:solidFill>
              <a:effectLst/>
              <a:latin typeface="Calibri" panose="020F0502020204030204" pitchFamily="34" charset="0"/>
              <a:ea typeface="Calibri" panose="020F0502020204030204" pitchFamily="34" charset="0"/>
              <a:cs typeface="Arial" panose="020B0604020202020204" pitchFamily="34" charset="0"/>
            </a:rPr>
            <a:t>: </a:t>
          </a:r>
          <a:r>
            <a:rPr lang="en-GB" sz="2400" kern="1200" dirty="0">
              <a:effectLst/>
              <a:latin typeface="Calibri" panose="020F0502020204030204" pitchFamily="34" charset="0"/>
              <a:ea typeface="Calibri" panose="020F0502020204030204" pitchFamily="34" charset="0"/>
              <a:cs typeface="Arial" panose="020B0604020202020204" pitchFamily="34" charset="0"/>
            </a:rPr>
            <a:t>Key service systems, including for health, education, protection </a:t>
          </a:r>
          <a:r>
            <a:rPr lang="en-GB" sz="24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(such as xxx.) </a:t>
          </a:r>
          <a:r>
            <a:rPr lang="en-GB" sz="2400" kern="1200" dirty="0">
              <a:effectLst/>
              <a:latin typeface="Calibri" panose="020F0502020204030204" pitchFamily="34" charset="0"/>
              <a:ea typeface="Calibri" panose="020F0502020204030204" pitchFamily="34" charset="0"/>
              <a:cs typeface="Arial" panose="020B0604020202020204" pitchFamily="34" charset="0"/>
            </a:rPr>
            <a:t>and other, break down including as staff flee, infrastructure is destroyed and other difficulties prevent ongoing service delivery</a:t>
          </a:r>
          <a:endParaRPr lang="en-US" sz="2400" kern="1200" dirty="0"/>
        </a:p>
      </dsp:txBody>
      <dsp:txXfrm>
        <a:off x="0" y="0"/>
        <a:ext cx="8025746" cy="1498610"/>
      </dsp:txXfrm>
    </dsp:sp>
    <dsp:sp modelId="{0F742BBA-AE58-4E4B-9632-A9E4F2EB6B86}">
      <dsp:nvSpPr>
        <dsp:cNvPr id="0" name=""/>
        <dsp:cNvSpPr/>
      </dsp:nvSpPr>
      <dsp:spPr>
        <a:xfrm>
          <a:off x="0" y="149861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498610"/>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Violence, exploitation and abuse: </a:t>
          </a:r>
          <a:r>
            <a:rPr lang="en-GB" sz="2400" kern="1200" dirty="0">
              <a:effectLst/>
              <a:latin typeface="Calibri" panose="020F0502020204030204" pitchFamily="34" charset="0"/>
              <a:ea typeface="Calibri" panose="020F0502020204030204" pitchFamily="34" charset="0"/>
              <a:cs typeface="Arial" panose="020B0604020202020204" pitchFamily="34" charset="0"/>
            </a:rPr>
            <a:t>There is a heightened risk of violence, exploitation and abuse as social and service networks and systems to protect and support victims break down</a:t>
          </a:r>
          <a:endParaRPr lang="en-US" sz="2400" kern="1200" dirty="0"/>
        </a:p>
      </dsp:txBody>
      <dsp:txXfrm>
        <a:off x="0" y="1498610"/>
        <a:ext cx="8025746" cy="1498610"/>
      </dsp:txXfrm>
    </dsp:sp>
    <dsp:sp modelId="{76737A0E-EF86-4A47-94C5-BD99E168152F}">
      <dsp:nvSpPr>
        <dsp:cNvPr id="0" name=""/>
        <dsp:cNvSpPr/>
      </dsp:nvSpPr>
      <dsp:spPr>
        <a:xfrm>
          <a:off x="0" y="2997221"/>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997221"/>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Loss of livelihoods:</a:t>
          </a:r>
          <a:r>
            <a:rPr lang="en-GB" sz="2400" kern="1200"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en-GB" sz="2400" kern="1200" dirty="0">
              <a:latin typeface="Calibri" panose="020F0502020204030204" pitchFamily="34" charset="0"/>
              <a:ea typeface="Calibri" panose="020F0502020204030204" pitchFamily="34" charset="0"/>
              <a:cs typeface="Arial" panose="020B0604020202020204" pitchFamily="34" charset="0"/>
            </a:rPr>
            <a:t>Livelihoods are lost and affected populations are forced to resort to negative coping mechanisms</a:t>
          </a:r>
          <a:r>
            <a:rPr lang="en-GB" sz="2400" b="1" i="1" kern="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(such as xxx.) </a:t>
          </a:r>
          <a:endParaRPr lang="en-US" sz="2400" kern="1200" dirty="0">
            <a:highlight>
              <a:srgbClr val="FFFF00"/>
            </a:highlight>
          </a:endParaRPr>
        </a:p>
      </dsp:txBody>
      <dsp:txXfrm>
        <a:off x="0" y="2997221"/>
        <a:ext cx="8025746" cy="1498610"/>
      </dsp:txXfrm>
    </dsp:sp>
    <dsp:sp modelId="{6513F8FB-BFEB-7C45-9875-C8D858D2AFE8}">
      <dsp:nvSpPr>
        <dsp:cNvPr id="0" name=""/>
        <dsp:cNvSpPr/>
      </dsp:nvSpPr>
      <dsp:spPr>
        <a:xfrm>
          <a:off x="0" y="4495832"/>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4495832"/>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GB" sz="2400" b="1" kern="1200" dirty="0">
              <a:solidFill>
                <a:srgbClr val="0070C0"/>
              </a:solidFill>
              <a:latin typeface="Calibri" panose="020F0502020204030204" pitchFamily="34" charset="0"/>
              <a:ea typeface="Calibri" panose="020F0502020204030204" pitchFamily="34" charset="0"/>
              <a:cs typeface="Arial" panose="020B0604020202020204" pitchFamily="34" charset="0"/>
            </a:rPr>
            <a:t>Divestment of resources: </a:t>
          </a:r>
          <a:r>
            <a:rPr lang="en-GB" sz="2400" kern="1200" dirty="0">
              <a:latin typeface="Calibri" panose="020F0502020204030204" pitchFamily="34" charset="0"/>
              <a:ea typeface="Calibri" panose="020F0502020204030204" pitchFamily="34" charset="0"/>
              <a:cs typeface="Arial" panose="020B0604020202020204" pitchFamily="34" charset="0"/>
            </a:rPr>
            <a:t>At a national level, resources may be diverted towards immediate response to the crisis</a:t>
          </a:r>
          <a:endParaRPr lang="en-US" sz="2400" kern="1200" dirty="0"/>
        </a:p>
      </dsp:txBody>
      <dsp:txXfrm>
        <a:off x="0" y="4495832"/>
        <a:ext cx="8025746" cy="1498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0"/>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202124"/>
              </a:solidFill>
              <a:latin typeface="Calibri" panose="020F0502020204030204" pitchFamily="34" charset="0"/>
              <a:cs typeface="Calibri" panose="020F0502020204030204" pitchFamily="34" charset="0"/>
            </a:rPr>
            <a:t>International humanitarian law and international human rights law are two </a:t>
          </a:r>
          <a:r>
            <a:rPr lang="en-US" sz="2400" b="1" kern="1200" dirty="0">
              <a:solidFill>
                <a:srgbClr val="0070C0"/>
              </a:solidFill>
              <a:latin typeface="Calibri" panose="020F0502020204030204" pitchFamily="34" charset="0"/>
              <a:cs typeface="Calibri" panose="020F0502020204030204" pitchFamily="34" charset="0"/>
            </a:rPr>
            <a:t>different </a:t>
          </a:r>
          <a:r>
            <a:rPr lang="en-US" sz="2400" kern="1200" dirty="0">
              <a:solidFill>
                <a:srgbClr val="202124"/>
              </a:solidFill>
              <a:latin typeface="Calibri" panose="020F0502020204030204" pitchFamily="34" charset="0"/>
              <a:cs typeface="Calibri" panose="020F0502020204030204" pitchFamily="34" charset="0"/>
            </a:rPr>
            <a:t>but complementary bodies of law</a:t>
          </a:r>
          <a:endParaRPr lang="en-US" sz="2400" kern="1200" dirty="0"/>
        </a:p>
      </dsp:txBody>
      <dsp:txXfrm>
        <a:off x="0" y="0"/>
        <a:ext cx="8025746" cy="1498610"/>
      </dsp:txXfrm>
    </dsp:sp>
    <dsp:sp modelId="{0F742BBA-AE58-4E4B-9632-A9E4F2EB6B86}">
      <dsp:nvSpPr>
        <dsp:cNvPr id="0" name=""/>
        <dsp:cNvSpPr/>
      </dsp:nvSpPr>
      <dsp:spPr>
        <a:xfrm>
          <a:off x="0" y="1498610"/>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498610"/>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202124"/>
              </a:solidFill>
              <a:latin typeface="Calibri" panose="020F0502020204030204" pitchFamily="34" charset="0"/>
              <a:cs typeface="Calibri" panose="020F0502020204030204" pitchFamily="34" charset="0"/>
            </a:rPr>
            <a:t>Humanitarian law and human rights law are both concerned with </a:t>
          </a:r>
          <a:r>
            <a:rPr lang="en-US" sz="2400" b="1" kern="1200" dirty="0">
              <a:solidFill>
                <a:srgbClr val="0070C0"/>
              </a:solidFill>
              <a:latin typeface="Calibri" panose="020F0502020204030204" pitchFamily="34" charset="0"/>
              <a:cs typeface="Calibri" panose="020F0502020204030204" pitchFamily="34" charset="0"/>
            </a:rPr>
            <a:t>the protection of life, health, and dignity of all  people</a:t>
          </a:r>
          <a:endParaRPr lang="en-US" sz="2400" b="1" kern="1200" dirty="0">
            <a:solidFill>
              <a:srgbClr val="0070C0"/>
            </a:solidFill>
          </a:endParaRPr>
        </a:p>
      </dsp:txBody>
      <dsp:txXfrm>
        <a:off x="0" y="1498610"/>
        <a:ext cx="8025746" cy="1498610"/>
      </dsp:txXfrm>
    </dsp:sp>
    <dsp:sp modelId="{76737A0E-EF86-4A47-94C5-BD99E168152F}">
      <dsp:nvSpPr>
        <dsp:cNvPr id="0" name=""/>
        <dsp:cNvSpPr/>
      </dsp:nvSpPr>
      <dsp:spPr>
        <a:xfrm>
          <a:off x="0" y="2997221"/>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997221"/>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202124"/>
              </a:solidFill>
              <a:latin typeface="Calibri" panose="020F0502020204030204" pitchFamily="34" charset="0"/>
              <a:cs typeface="Calibri" panose="020F0502020204030204" pitchFamily="34" charset="0"/>
            </a:rPr>
            <a:t>Humanitarian law applies in </a:t>
          </a:r>
          <a:r>
            <a:rPr lang="en-US" sz="2400" b="1" kern="1200" dirty="0">
              <a:solidFill>
                <a:srgbClr val="0070C0"/>
              </a:solidFill>
              <a:latin typeface="Calibri" panose="020F0502020204030204" pitchFamily="34" charset="0"/>
              <a:cs typeface="Calibri" panose="020F0502020204030204" pitchFamily="34" charset="0"/>
            </a:rPr>
            <a:t>armed conflict; </a:t>
          </a:r>
        </a:p>
        <a:p>
          <a:pPr marL="0" lvl="0" indent="0" algn="l" defTabSz="1066800">
            <a:lnSpc>
              <a:spcPct val="90000"/>
            </a:lnSpc>
            <a:spcBef>
              <a:spcPct val="0"/>
            </a:spcBef>
            <a:spcAft>
              <a:spcPct val="35000"/>
            </a:spcAft>
            <a:buNone/>
          </a:pPr>
          <a:r>
            <a:rPr lang="en-US" sz="2400" kern="1200" dirty="0">
              <a:solidFill>
                <a:srgbClr val="202124"/>
              </a:solidFill>
              <a:latin typeface="Calibri" panose="020F0502020204030204" pitchFamily="34" charset="0"/>
              <a:cs typeface="Calibri" panose="020F0502020204030204" pitchFamily="34" charset="0"/>
            </a:rPr>
            <a:t>Human rights law – such as </a:t>
          </a:r>
          <a:r>
            <a:rPr lang="en-US" sz="2400" kern="1200" dirty="0">
              <a:latin typeface="Calibri" panose="020F0502020204030204" pitchFamily="34" charset="0"/>
              <a:ea typeface="Calibri" panose="020F0502020204030204" pitchFamily="34" charset="0"/>
              <a:cs typeface="Calibri" panose="020F0502020204030204" pitchFamily="34" charset="0"/>
            </a:rPr>
            <a:t>CRPD, CRC, CEDAW </a:t>
          </a:r>
          <a:r>
            <a:rPr lang="en-US" sz="2400" b="1" kern="1200" dirty="0">
              <a:solidFill>
                <a:srgbClr val="0070C0"/>
              </a:solidFill>
              <a:latin typeface="Calibri" panose="020F0502020204030204" pitchFamily="34" charset="0"/>
              <a:ea typeface="Calibri" panose="020F0502020204030204" pitchFamily="34" charset="0"/>
              <a:cs typeface="Calibri" panose="020F0502020204030204" pitchFamily="34" charset="0"/>
            </a:rPr>
            <a:t>always apply</a:t>
          </a:r>
          <a:r>
            <a:rPr lang="en-US" sz="2400" kern="12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400" kern="1200" dirty="0">
              <a:latin typeface="Calibri" panose="020F0502020204030204" pitchFamily="34" charset="0"/>
              <a:ea typeface="Calibri" panose="020F0502020204030204" pitchFamily="34" charset="0"/>
              <a:cs typeface="Calibri" panose="020F0502020204030204" pitchFamily="34" charset="0"/>
            </a:rPr>
            <a:t>in peacetime, during conflict/war, and in disasters </a:t>
          </a:r>
          <a:endParaRPr lang="en-US" sz="2400" kern="1200" dirty="0">
            <a:highlight>
              <a:srgbClr val="FFFF00"/>
            </a:highlight>
          </a:endParaRPr>
        </a:p>
      </dsp:txBody>
      <dsp:txXfrm>
        <a:off x="0" y="2997221"/>
        <a:ext cx="8025746" cy="1498610"/>
      </dsp:txXfrm>
    </dsp:sp>
    <dsp:sp modelId="{6513F8FB-BFEB-7C45-9875-C8D858D2AFE8}">
      <dsp:nvSpPr>
        <dsp:cNvPr id="0" name=""/>
        <dsp:cNvSpPr/>
      </dsp:nvSpPr>
      <dsp:spPr>
        <a:xfrm>
          <a:off x="0" y="4495832"/>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4495832"/>
          <a:ext cx="8025746" cy="149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Symbol" panose="05050102010706020507" pitchFamily="18" charset="2"/>
            <a:buNone/>
          </a:pPr>
          <a:r>
            <a:rPr lang="en-US" sz="2400" kern="1200" dirty="0">
              <a:latin typeface="Calibri" panose="020F0502020204030204" pitchFamily="34" charset="0"/>
              <a:cs typeface="Calibri" panose="020F0502020204030204" pitchFamily="34" charset="0"/>
            </a:rPr>
            <a:t>International Refugee Law (IRL) is specifically aimed at </a:t>
          </a:r>
          <a:r>
            <a:rPr lang="en-US" sz="2400" b="1" kern="1200" dirty="0">
              <a:solidFill>
                <a:srgbClr val="0070C0"/>
              </a:solidFill>
              <a:latin typeface="Calibri" panose="020F0502020204030204" pitchFamily="34" charset="0"/>
              <a:cs typeface="Calibri" panose="020F0502020204030204" pitchFamily="34" charset="0"/>
            </a:rPr>
            <a:t>countries receiving refugees</a:t>
          </a:r>
          <a:endParaRPr lang="en-US" sz="2400" b="1" kern="1200" dirty="0">
            <a:solidFill>
              <a:srgbClr val="0070C0"/>
            </a:solidFill>
          </a:endParaRPr>
        </a:p>
      </dsp:txBody>
      <dsp:txXfrm>
        <a:off x="0" y="4495832"/>
        <a:ext cx="8025746" cy="1498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16C3B-A765-0641-9F04-06E49831CA24}">
      <dsp:nvSpPr>
        <dsp:cNvPr id="0" name=""/>
        <dsp:cNvSpPr/>
      </dsp:nvSpPr>
      <dsp:spPr>
        <a:xfrm>
          <a:off x="4743839" y="1603411"/>
          <a:ext cx="1960277" cy="1537531"/>
        </a:xfrm>
        <a:prstGeom prst="ellipse">
          <a:avLst/>
        </a:prstGeom>
        <a:solidFill>
          <a:srgbClr val="D046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4 Must Do Actions</a:t>
          </a:r>
        </a:p>
      </dsp:txBody>
      <dsp:txXfrm>
        <a:off x="5030915" y="1828577"/>
        <a:ext cx="1386125" cy="1087199"/>
      </dsp:txXfrm>
    </dsp:sp>
    <dsp:sp modelId="{2A3851B5-0D5E-D948-977D-8A7C9CE80EAC}">
      <dsp:nvSpPr>
        <dsp:cNvPr id="0" name=""/>
        <dsp:cNvSpPr/>
      </dsp:nvSpPr>
      <dsp:spPr>
        <a:xfrm rot="16204265">
          <a:off x="5638754" y="1221315"/>
          <a:ext cx="172747"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5664634" y="1336834"/>
        <a:ext cx="120923" cy="268819"/>
      </dsp:txXfrm>
    </dsp:sp>
    <dsp:sp modelId="{05E45198-D09A-1448-B4DF-E3EFC82F5DA6}">
      <dsp:nvSpPr>
        <dsp:cNvPr id="0" name=""/>
        <dsp:cNvSpPr/>
      </dsp:nvSpPr>
      <dsp:spPr>
        <a:xfrm>
          <a:off x="3605652" y="-40271"/>
          <a:ext cx="4241003" cy="1317744"/>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b="0" kern="1200" dirty="0">
              <a:latin typeface="Calibri" panose="020F0502020204030204" pitchFamily="34" charset="0"/>
              <a:cs typeface="Calibri" panose="020F0502020204030204" pitchFamily="34" charset="0"/>
            </a:rPr>
            <a:t>1. Promote meaningful participation</a:t>
          </a:r>
        </a:p>
      </dsp:txBody>
      <dsp:txXfrm>
        <a:off x="4226733" y="152708"/>
        <a:ext cx="2998841" cy="931786"/>
      </dsp:txXfrm>
    </dsp:sp>
    <dsp:sp modelId="{68F665DC-56E2-7843-B1B4-F9CCA725C9F3}">
      <dsp:nvSpPr>
        <dsp:cNvPr id="0" name=""/>
        <dsp:cNvSpPr/>
      </dsp:nvSpPr>
      <dsp:spPr>
        <a:xfrm rot="144583">
          <a:off x="6796818" y="2198087"/>
          <a:ext cx="227159"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6796848" y="2286261"/>
        <a:ext cx="159011" cy="268819"/>
      </dsp:txXfrm>
    </dsp:sp>
    <dsp:sp modelId="{645ACC67-8768-6841-8AB8-E087F585A976}">
      <dsp:nvSpPr>
        <dsp:cNvPr id="0" name=""/>
        <dsp:cNvSpPr/>
      </dsp:nvSpPr>
      <dsp:spPr>
        <a:xfrm>
          <a:off x="7122689" y="1690495"/>
          <a:ext cx="3688604" cy="16363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kern="1200" dirty="0">
              <a:latin typeface="Calibri" panose="020F0502020204030204" pitchFamily="34" charset="0"/>
              <a:cs typeface="Calibri" panose="020F0502020204030204" pitchFamily="34" charset="0"/>
            </a:rPr>
            <a:t>2. Remove barriers</a:t>
          </a:r>
          <a:endParaRPr lang="en-US" sz="2000" kern="1200" dirty="0">
            <a:latin typeface="Calibri" panose="020F0502020204030204" pitchFamily="34" charset="0"/>
            <a:cs typeface="Calibri" panose="020F0502020204030204" pitchFamily="34" charset="0"/>
          </a:endParaRPr>
        </a:p>
      </dsp:txBody>
      <dsp:txXfrm>
        <a:off x="7662873" y="1930127"/>
        <a:ext cx="2608236" cy="1157045"/>
      </dsp:txXfrm>
    </dsp:sp>
    <dsp:sp modelId="{52011B42-13CB-8A45-9E0F-980889F8DF95}">
      <dsp:nvSpPr>
        <dsp:cNvPr id="0" name=""/>
        <dsp:cNvSpPr/>
      </dsp:nvSpPr>
      <dsp:spPr>
        <a:xfrm rot="5396087">
          <a:off x="5630081" y="3090738"/>
          <a:ext cx="189939"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5658540" y="3151854"/>
        <a:ext cx="132957" cy="268819"/>
      </dsp:txXfrm>
    </dsp:sp>
    <dsp:sp modelId="{06A6E844-33D6-574C-9DCA-173823CD72BC}">
      <dsp:nvSpPr>
        <dsp:cNvPr id="0" name=""/>
        <dsp:cNvSpPr/>
      </dsp:nvSpPr>
      <dsp:spPr>
        <a:xfrm>
          <a:off x="3437985" y="3499319"/>
          <a:ext cx="4576343" cy="1574836"/>
        </a:xfrm>
        <a:prstGeom prst="ellipse">
          <a:avLst/>
        </a:prstGeom>
        <a:solidFill>
          <a:srgbClr val="7030A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CA" sz="2000" b="0" kern="1200" dirty="0">
              <a:solidFill>
                <a:srgbClr val="FFFFFF"/>
              </a:solidFill>
              <a:latin typeface="Calibri" panose="020F0502020204030204" pitchFamily="34" charset="0"/>
              <a:ea typeface="+mn-ea"/>
              <a:cs typeface="Calibri" panose="020F0502020204030204" pitchFamily="34" charset="0"/>
            </a:rPr>
            <a:t>3. Empower persons with disabilities; support them to develop their capacities</a:t>
          </a:r>
          <a:endParaRPr lang="en-US" sz="2000" b="0" kern="1200" dirty="0">
            <a:solidFill>
              <a:srgbClr val="FFFFFF"/>
            </a:solidFill>
            <a:latin typeface="Calibri" panose="020F0502020204030204" pitchFamily="34" charset="0"/>
            <a:ea typeface="+mn-ea"/>
            <a:cs typeface="Calibri" panose="020F0502020204030204" pitchFamily="34" charset="0"/>
          </a:endParaRPr>
        </a:p>
      </dsp:txBody>
      <dsp:txXfrm>
        <a:off x="4108175" y="3729948"/>
        <a:ext cx="3235963" cy="1113578"/>
      </dsp:txXfrm>
    </dsp:sp>
    <dsp:sp modelId="{2593A190-7CB6-844C-B62E-BBA66F8A914A}">
      <dsp:nvSpPr>
        <dsp:cNvPr id="0" name=""/>
        <dsp:cNvSpPr/>
      </dsp:nvSpPr>
      <dsp:spPr>
        <a:xfrm rot="10597825">
          <a:off x="4311058" y="2222279"/>
          <a:ext cx="308119" cy="4480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4403414" y="2309169"/>
        <a:ext cx="215683" cy="268819"/>
      </dsp:txXfrm>
    </dsp:sp>
    <dsp:sp modelId="{205F888A-1B91-8848-853A-388103CFEF4B}">
      <dsp:nvSpPr>
        <dsp:cNvPr id="0" name=""/>
        <dsp:cNvSpPr/>
      </dsp:nvSpPr>
      <dsp:spPr>
        <a:xfrm>
          <a:off x="0" y="1765312"/>
          <a:ext cx="4189506" cy="16410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CA" sz="2000" kern="1200" dirty="0">
              <a:latin typeface="Calibri" panose="020F0502020204030204" pitchFamily="34" charset="0"/>
              <a:cs typeface="Calibri" panose="020F0502020204030204" pitchFamily="34" charset="0"/>
            </a:rPr>
            <a:t>4. Disaggregate data for monitoring inclusion</a:t>
          </a:r>
          <a:endParaRPr lang="en-US" sz="2000" kern="1200" dirty="0">
            <a:latin typeface="Calibri" panose="020F0502020204030204" pitchFamily="34" charset="0"/>
            <a:cs typeface="Calibri" panose="020F0502020204030204" pitchFamily="34" charset="0"/>
          </a:endParaRPr>
        </a:p>
      </dsp:txBody>
      <dsp:txXfrm>
        <a:off x="613539" y="2005645"/>
        <a:ext cx="2962428" cy="1160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2926"/>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2926"/>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Introduction to humanitarian infrastructure: (a) </a:t>
          </a:r>
          <a:r>
            <a:rPr lang="en-GB" sz="2400" b="1" kern="1200" dirty="0">
              <a:solidFill>
                <a:srgbClr val="0070C0"/>
              </a:solidFill>
              <a:latin typeface="Calibri" panose="020F0502020204030204" pitchFamily="34" charset="0"/>
              <a:cs typeface="Calibri" panose="020F0502020204030204" pitchFamily="34" charset="0"/>
            </a:rPr>
            <a:t>Cluster System</a:t>
          </a:r>
        </a:p>
        <a:p>
          <a:pPr marL="0" lvl="0" indent="0" algn="l"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(b) </a:t>
          </a:r>
          <a:r>
            <a:rPr lang="en-GB" sz="2400" b="1" kern="1200" dirty="0">
              <a:solidFill>
                <a:srgbClr val="0070C0"/>
              </a:solidFill>
              <a:latin typeface="Calibri" panose="020F0502020204030204" pitchFamily="34" charset="0"/>
              <a:cs typeface="Calibri" panose="020F0502020204030204" pitchFamily="34" charset="0"/>
            </a:rPr>
            <a:t>Refugee Coordination Model </a:t>
          </a:r>
          <a:r>
            <a:rPr lang="en-GB" sz="2400" kern="1200" dirty="0">
              <a:latin typeface="Calibri" panose="020F0502020204030204" pitchFamily="34" charset="0"/>
              <a:cs typeface="Calibri" panose="020F0502020204030204" pitchFamily="34" charset="0"/>
            </a:rPr>
            <a:t>(RCM)</a:t>
          </a:r>
          <a:endParaRPr lang="en-US" sz="2400" kern="1200" dirty="0"/>
        </a:p>
      </dsp:txBody>
      <dsp:txXfrm>
        <a:off x="0" y="2926"/>
        <a:ext cx="8025746" cy="1996196"/>
      </dsp:txXfrm>
    </dsp:sp>
    <dsp:sp modelId="{0F742BBA-AE58-4E4B-9632-A9E4F2EB6B86}">
      <dsp:nvSpPr>
        <dsp:cNvPr id="0" name=""/>
        <dsp:cNvSpPr/>
      </dsp:nvSpPr>
      <dsp:spPr>
        <a:xfrm>
          <a:off x="0" y="1999123"/>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999123"/>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Introduction to  </a:t>
          </a:r>
          <a:r>
            <a:rPr lang="en-GB" sz="2400" b="1" kern="1200" dirty="0">
              <a:solidFill>
                <a:srgbClr val="0070C0"/>
              </a:solidFill>
              <a:latin typeface="Calibri" panose="020F0502020204030204" pitchFamily="34" charset="0"/>
              <a:cs typeface="Calibri" panose="020F0502020204030204" pitchFamily="34" charset="0"/>
            </a:rPr>
            <a:t>Humanitarian Programme Cycle </a:t>
          </a:r>
          <a:r>
            <a:rPr lang="en-GB" sz="2400" kern="1200" dirty="0">
              <a:latin typeface="Calibri" panose="020F0502020204030204" pitchFamily="34" charset="0"/>
              <a:cs typeface="Calibri" panose="020F0502020204030204" pitchFamily="34" charset="0"/>
            </a:rPr>
            <a:t>(HPC) and </a:t>
          </a:r>
          <a:r>
            <a:rPr lang="en-GB" sz="2400" b="1" kern="1200" dirty="0">
              <a:solidFill>
                <a:srgbClr val="0070C0"/>
              </a:solidFill>
              <a:latin typeface="Calibri" panose="020F0502020204030204" pitchFamily="34" charset="0"/>
              <a:cs typeface="Calibri" panose="020F0502020204030204" pitchFamily="34" charset="0"/>
            </a:rPr>
            <a:t>entry points </a:t>
          </a:r>
          <a:r>
            <a:rPr lang="en-GB" sz="2400" kern="1200" dirty="0">
              <a:latin typeface="Calibri" panose="020F0502020204030204" pitchFamily="34" charset="0"/>
              <a:cs typeface="Calibri" panose="020F0502020204030204" pitchFamily="34" charset="0"/>
            </a:rPr>
            <a:t>for OPD engagement</a:t>
          </a:r>
          <a:endParaRPr lang="en-US" sz="2400" b="1" kern="1200" dirty="0">
            <a:solidFill>
              <a:srgbClr val="0070C0"/>
            </a:solidFill>
          </a:endParaRPr>
        </a:p>
      </dsp:txBody>
      <dsp:txXfrm>
        <a:off x="0" y="1999123"/>
        <a:ext cx="8025746" cy="1996196"/>
      </dsp:txXfrm>
    </dsp:sp>
    <dsp:sp modelId="{76737A0E-EF86-4A47-94C5-BD99E168152F}">
      <dsp:nvSpPr>
        <dsp:cNvPr id="0" name=""/>
        <dsp:cNvSpPr/>
      </dsp:nvSpPr>
      <dsp:spPr>
        <a:xfrm>
          <a:off x="0" y="3995319"/>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3995319"/>
          <a:ext cx="8025746" cy="199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Opportunities to engage in </a:t>
          </a:r>
          <a:r>
            <a:rPr lang="en-GB" sz="2400" b="1" kern="1200" dirty="0">
              <a:latin typeface="Calibri" panose="020F0502020204030204" pitchFamily="34" charset="0"/>
              <a:cs typeface="Calibri" panose="020F0502020204030204" pitchFamily="34" charset="0"/>
            </a:rPr>
            <a:t>Community of Practice</a:t>
          </a:r>
          <a:endParaRPr lang="en-US" sz="2400" b="1" kern="1200" dirty="0">
            <a:highlight>
              <a:srgbClr val="FFFF00"/>
            </a:highlight>
          </a:endParaRPr>
        </a:p>
      </dsp:txBody>
      <dsp:txXfrm>
        <a:off x="0" y="3995319"/>
        <a:ext cx="8025746" cy="19961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E9FD5-2532-44C0-900B-364D66E18AC2}">
      <dsp:nvSpPr>
        <dsp:cNvPr id="0" name=""/>
        <dsp:cNvSpPr/>
      </dsp:nvSpPr>
      <dsp:spPr>
        <a:xfrm>
          <a:off x="357021" y="359438"/>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4BD99-0821-4EBC-BFBF-2FFD1B2FF616}">
      <dsp:nvSpPr>
        <dsp:cNvPr id="0" name=""/>
        <dsp:cNvSpPr/>
      </dsp:nvSpPr>
      <dsp:spPr>
        <a:xfrm>
          <a:off x="641112" y="643529"/>
          <a:ext cx="784632" cy="7846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7EF82-F88D-4512-930D-91509BD46024}">
      <dsp:nvSpPr>
        <dsp:cNvPr id="0" name=""/>
        <dsp:cNvSpPr/>
      </dsp:nvSpPr>
      <dsp:spPr>
        <a:xfrm>
          <a:off x="1999725" y="359438"/>
          <a:ext cx="3188777" cy="135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b="0" kern="1200" dirty="0"/>
            <a:t>Create safe space for open dialogue</a:t>
          </a:r>
          <a:endParaRPr lang="en-US" sz="2400" b="0" kern="1200" dirty="0"/>
        </a:p>
      </dsp:txBody>
      <dsp:txXfrm>
        <a:off x="1999725" y="359438"/>
        <a:ext cx="3188777" cy="1352814"/>
      </dsp:txXfrm>
    </dsp:sp>
    <dsp:sp modelId="{287139F4-A05F-49E9-8784-1917FDDABC8F}">
      <dsp:nvSpPr>
        <dsp:cNvPr id="0" name=""/>
        <dsp:cNvSpPr/>
      </dsp:nvSpPr>
      <dsp:spPr>
        <a:xfrm>
          <a:off x="5744123" y="359438"/>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DC574-3827-4292-ACDA-3015034B8BAA}">
      <dsp:nvSpPr>
        <dsp:cNvPr id="0" name=""/>
        <dsp:cNvSpPr/>
      </dsp:nvSpPr>
      <dsp:spPr>
        <a:xfrm>
          <a:off x="6028214" y="643529"/>
          <a:ext cx="784632" cy="7846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1B6C0-0C70-4F13-B554-51FA1B618C60}">
      <dsp:nvSpPr>
        <dsp:cNvPr id="0" name=""/>
        <dsp:cNvSpPr/>
      </dsp:nvSpPr>
      <dsp:spPr>
        <a:xfrm>
          <a:off x="7407697" y="153655"/>
          <a:ext cx="4113299" cy="200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0" kern="1200" dirty="0"/>
            <a:t>An interactive introduction to the  humanitarian infrastructure, including coordination models</a:t>
          </a:r>
          <a:endParaRPr lang="en-US" sz="2400" b="0" kern="1200" dirty="0"/>
        </a:p>
      </dsp:txBody>
      <dsp:txXfrm>
        <a:off x="7407697" y="153655"/>
        <a:ext cx="4113299" cy="2005561"/>
      </dsp:txXfrm>
    </dsp:sp>
    <dsp:sp modelId="{053055D9-03EF-4A9A-9CFE-620C26EF9751}">
      <dsp:nvSpPr>
        <dsp:cNvPr id="0" name=""/>
        <dsp:cNvSpPr/>
      </dsp:nvSpPr>
      <dsp:spPr>
        <a:xfrm>
          <a:off x="357021" y="2740031"/>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B5D1F-4691-421E-890A-4589C8068E39}">
      <dsp:nvSpPr>
        <dsp:cNvPr id="0" name=""/>
        <dsp:cNvSpPr/>
      </dsp:nvSpPr>
      <dsp:spPr>
        <a:xfrm>
          <a:off x="641112" y="3024122"/>
          <a:ext cx="784632" cy="7846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83A23-B627-4248-8466-70DD57321770}">
      <dsp:nvSpPr>
        <dsp:cNvPr id="0" name=""/>
        <dsp:cNvSpPr/>
      </dsp:nvSpPr>
      <dsp:spPr>
        <a:xfrm>
          <a:off x="2009467" y="2740031"/>
          <a:ext cx="3767955" cy="135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b="0" kern="1200" dirty="0"/>
            <a:t>Generate ideas on how OPDs can engage at different stages of Humanitarian Programme Cycle (HPC)</a:t>
          </a:r>
          <a:endParaRPr lang="en-US" sz="2400" b="0" kern="1200" dirty="0"/>
        </a:p>
      </dsp:txBody>
      <dsp:txXfrm>
        <a:off x="2009467" y="2740031"/>
        <a:ext cx="3767955" cy="1352814"/>
      </dsp:txXfrm>
    </dsp:sp>
    <dsp:sp modelId="{580605D0-D4C9-4DFD-9351-7448837A3757}">
      <dsp:nvSpPr>
        <dsp:cNvPr id="0" name=""/>
        <dsp:cNvSpPr/>
      </dsp:nvSpPr>
      <dsp:spPr>
        <a:xfrm>
          <a:off x="6033711" y="2740031"/>
          <a:ext cx="1352814" cy="135281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30F81-3A7B-4AA9-ADC7-E5A6DE6C271D}">
      <dsp:nvSpPr>
        <dsp:cNvPr id="0" name=""/>
        <dsp:cNvSpPr/>
      </dsp:nvSpPr>
      <dsp:spPr>
        <a:xfrm>
          <a:off x="6317803" y="3024122"/>
          <a:ext cx="784632" cy="7846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87FDE4-D428-472A-9FFB-0401027FBF96}">
      <dsp:nvSpPr>
        <dsp:cNvPr id="0" name=""/>
        <dsp:cNvSpPr/>
      </dsp:nvSpPr>
      <dsp:spPr>
        <a:xfrm>
          <a:off x="7597053" y="2722607"/>
          <a:ext cx="4061545" cy="1352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Look at next steps and opportunities for OPDs to engage in Communities of Practice  </a:t>
          </a:r>
          <a:endParaRPr lang="en-US" sz="2400" kern="1200" dirty="0"/>
        </a:p>
      </dsp:txBody>
      <dsp:txXfrm>
        <a:off x="7597053" y="2722607"/>
        <a:ext cx="4061545" cy="13528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F9CE-5F90-4445-A1AA-11D2C8E1415F}">
      <dsp:nvSpPr>
        <dsp:cNvPr id="0" name=""/>
        <dsp:cNvSpPr/>
      </dsp:nvSpPr>
      <dsp:spPr>
        <a:xfrm>
          <a:off x="0" y="731"/>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0DC15-22D1-4C61-928E-41086480B8E4}">
      <dsp:nvSpPr>
        <dsp:cNvPr id="0" name=""/>
        <dsp:cNvSpPr/>
      </dsp:nvSpPr>
      <dsp:spPr>
        <a:xfrm>
          <a:off x="0" y="731"/>
          <a:ext cx="8025746" cy="119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It is critical for </a:t>
          </a:r>
          <a:r>
            <a:rPr lang="en-US" sz="2800" b="1" kern="1200" dirty="0">
              <a:solidFill>
                <a:srgbClr val="0070C0"/>
              </a:solidFill>
              <a:latin typeface="Calibri" panose="020F0502020204030204" pitchFamily="34" charset="0"/>
              <a:cs typeface="Calibri" panose="020F0502020204030204" pitchFamily="34" charset="0"/>
            </a:rPr>
            <a:t>OPDs as local actors </a:t>
          </a:r>
          <a:r>
            <a:rPr lang="en-US" sz="2800" kern="1200" dirty="0">
              <a:latin typeface="Calibri" panose="020F0502020204030204" pitchFamily="34" charset="0"/>
              <a:cs typeface="Calibri" panose="020F0502020204030204" pitchFamily="34" charset="0"/>
            </a:rPr>
            <a:t>to get involved in humanitarian action </a:t>
          </a:r>
          <a:endParaRPr lang="en-US" sz="2800" kern="1200" dirty="0"/>
        </a:p>
      </dsp:txBody>
      <dsp:txXfrm>
        <a:off x="0" y="731"/>
        <a:ext cx="8025746" cy="1198595"/>
      </dsp:txXfrm>
    </dsp:sp>
    <dsp:sp modelId="{0F742BBA-AE58-4E4B-9632-A9E4F2EB6B86}">
      <dsp:nvSpPr>
        <dsp:cNvPr id="0" name=""/>
        <dsp:cNvSpPr/>
      </dsp:nvSpPr>
      <dsp:spPr>
        <a:xfrm>
          <a:off x="0" y="1199327"/>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9366A-0007-4AD9-8243-9C5DB13CF315}">
      <dsp:nvSpPr>
        <dsp:cNvPr id="0" name=""/>
        <dsp:cNvSpPr/>
      </dsp:nvSpPr>
      <dsp:spPr>
        <a:xfrm>
          <a:off x="0" y="1199327"/>
          <a:ext cx="8025746" cy="119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070C0"/>
              </a:solidFill>
              <a:latin typeface="Calibri" panose="020F0502020204030204" pitchFamily="34" charset="0"/>
              <a:cs typeface="Calibri" panose="020F0502020204030204" pitchFamily="34" charset="0"/>
            </a:rPr>
            <a:t>Know your rights</a:t>
          </a:r>
          <a:r>
            <a:rPr lang="en-US" sz="2800" kern="1200" dirty="0">
              <a:latin typeface="Calibri" panose="020F0502020204030204" pitchFamily="34" charset="0"/>
              <a:cs typeface="Calibri" panose="020F0502020204030204" pitchFamily="34" charset="0"/>
            </a:rPr>
            <a:t> and the </a:t>
          </a:r>
          <a:r>
            <a:rPr lang="en-US" sz="2800" b="1" kern="1200" dirty="0">
              <a:solidFill>
                <a:srgbClr val="0070C0"/>
              </a:solidFill>
              <a:latin typeface="Calibri" panose="020F0502020204030204" pitchFamily="34" charset="0"/>
              <a:cs typeface="Calibri" panose="020F0502020204030204" pitchFamily="34" charset="0"/>
            </a:rPr>
            <a:t>obligations of humanitarian agencies </a:t>
          </a:r>
          <a:r>
            <a:rPr lang="en-US" sz="2800" kern="1200" dirty="0">
              <a:latin typeface="Calibri" panose="020F0502020204030204" pitchFamily="34" charset="0"/>
              <a:cs typeface="Calibri" panose="020F0502020204030204" pitchFamily="34" charset="0"/>
            </a:rPr>
            <a:t>to meaningfully include OPDs in line with CRPD </a:t>
          </a:r>
        </a:p>
        <a:p>
          <a:pPr marL="0" lvl="0" indent="0" algn="l" defTabSz="1244600">
            <a:lnSpc>
              <a:spcPct val="90000"/>
            </a:lnSpc>
            <a:spcBef>
              <a:spcPct val="0"/>
            </a:spcBef>
            <a:spcAft>
              <a:spcPct val="35000"/>
            </a:spcAft>
            <a:buNone/>
          </a:pPr>
          <a:endParaRPr lang="en-US" sz="2800" b="1" kern="1200" dirty="0">
            <a:solidFill>
              <a:srgbClr val="0070C0"/>
            </a:solidFill>
          </a:endParaRPr>
        </a:p>
      </dsp:txBody>
      <dsp:txXfrm>
        <a:off x="0" y="1199327"/>
        <a:ext cx="8025746" cy="1198595"/>
      </dsp:txXfrm>
    </dsp:sp>
    <dsp:sp modelId="{76737A0E-EF86-4A47-94C5-BD99E168152F}">
      <dsp:nvSpPr>
        <dsp:cNvPr id="0" name=""/>
        <dsp:cNvSpPr/>
      </dsp:nvSpPr>
      <dsp:spPr>
        <a:xfrm>
          <a:off x="0" y="2397923"/>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BB1FE-0434-4CE7-9276-F234EBFBB634}">
      <dsp:nvSpPr>
        <dsp:cNvPr id="0" name=""/>
        <dsp:cNvSpPr/>
      </dsp:nvSpPr>
      <dsp:spPr>
        <a:xfrm>
          <a:off x="0" y="2397923"/>
          <a:ext cx="8025746" cy="119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Under the </a:t>
          </a:r>
          <a:r>
            <a:rPr lang="en-US" sz="2800" b="1" kern="1200" dirty="0">
              <a:solidFill>
                <a:srgbClr val="0070C0"/>
              </a:solidFill>
              <a:latin typeface="Calibri" panose="020F0502020204030204" pitchFamily="34" charset="0"/>
              <a:cs typeface="Calibri" panose="020F0502020204030204" pitchFamily="34" charset="0"/>
            </a:rPr>
            <a:t>commitment to localization</a:t>
          </a:r>
          <a:r>
            <a:rPr lang="en-US" sz="2800" kern="1200" dirty="0">
              <a:latin typeface="Calibri" panose="020F0502020204030204" pitchFamily="34" charset="0"/>
              <a:cs typeface="Calibri" panose="020F0502020204030204" pitchFamily="34" charset="0"/>
            </a:rPr>
            <a:t>, OPDs are not just recipients but active contributors in humanitarian action!</a:t>
          </a:r>
          <a:endParaRPr lang="en-US" sz="2800" kern="1200" dirty="0">
            <a:highlight>
              <a:srgbClr val="FFFF00"/>
            </a:highlight>
          </a:endParaRPr>
        </a:p>
      </dsp:txBody>
      <dsp:txXfrm>
        <a:off x="0" y="2397923"/>
        <a:ext cx="8025746" cy="1198595"/>
      </dsp:txXfrm>
    </dsp:sp>
    <dsp:sp modelId="{6513F8FB-BFEB-7C45-9875-C8D858D2AFE8}">
      <dsp:nvSpPr>
        <dsp:cNvPr id="0" name=""/>
        <dsp:cNvSpPr/>
      </dsp:nvSpPr>
      <dsp:spPr>
        <a:xfrm>
          <a:off x="0" y="3596519"/>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EE227-6742-6145-90E1-0CF013CB8984}">
      <dsp:nvSpPr>
        <dsp:cNvPr id="0" name=""/>
        <dsp:cNvSpPr/>
      </dsp:nvSpPr>
      <dsp:spPr>
        <a:xfrm>
          <a:off x="0" y="3596519"/>
          <a:ext cx="8025746" cy="119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b="1" kern="1200" dirty="0">
              <a:latin typeface="Calibri" panose="020F0502020204030204" pitchFamily="34" charset="0"/>
              <a:cs typeface="Calibri" panose="020F0502020204030204" pitchFamily="34" charset="0"/>
            </a:rPr>
            <a:t>Don’t wait to be asked, go and find and engage in the clusters</a:t>
          </a:r>
          <a:endParaRPr lang="en-US" sz="2800" b="1" kern="1200" dirty="0">
            <a:solidFill>
              <a:srgbClr val="0070C0"/>
            </a:solidFill>
          </a:endParaRPr>
        </a:p>
      </dsp:txBody>
      <dsp:txXfrm>
        <a:off x="0" y="3596519"/>
        <a:ext cx="8025746" cy="1198595"/>
      </dsp:txXfrm>
    </dsp:sp>
    <dsp:sp modelId="{3C844D21-443F-6F42-B7E8-9D29340842E5}">
      <dsp:nvSpPr>
        <dsp:cNvPr id="0" name=""/>
        <dsp:cNvSpPr/>
      </dsp:nvSpPr>
      <dsp:spPr>
        <a:xfrm>
          <a:off x="0" y="4795115"/>
          <a:ext cx="80257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2F924-3F11-EA45-9CB4-8D0F2B67A0E2}">
      <dsp:nvSpPr>
        <dsp:cNvPr id="0" name=""/>
        <dsp:cNvSpPr/>
      </dsp:nvSpPr>
      <dsp:spPr>
        <a:xfrm>
          <a:off x="0" y="4795115"/>
          <a:ext cx="8025746" cy="119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OPDs and humanitarians both have a </a:t>
          </a:r>
          <a:r>
            <a:rPr lang="en-US" sz="2800" b="1" kern="1200" dirty="0">
              <a:solidFill>
                <a:srgbClr val="0070C0"/>
              </a:solidFill>
              <a:latin typeface="Calibri" panose="020F0502020204030204" pitchFamily="34" charset="0"/>
              <a:cs typeface="Calibri" panose="020F0502020204030204" pitchFamily="34" charset="0"/>
            </a:rPr>
            <a:t>duty to ensure</a:t>
          </a:r>
          <a:r>
            <a:rPr lang="en-US" sz="2800" kern="1200" dirty="0">
              <a:latin typeface="Calibri" panose="020F0502020204030204" pitchFamily="34" charset="0"/>
              <a:cs typeface="Calibri" panose="020F0502020204030204" pitchFamily="34" charset="0"/>
            </a:rPr>
            <a:t> </a:t>
          </a:r>
          <a:r>
            <a:rPr lang="en-US" sz="2800" b="1" kern="1200" dirty="0">
              <a:solidFill>
                <a:srgbClr val="0070C0"/>
              </a:solidFill>
              <a:latin typeface="Calibri" panose="020F0502020204030204" pitchFamily="34" charset="0"/>
              <a:cs typeface="Calibri" panose="020F0502020204030204" pitchFamily="34" charset="0"/>
            </a:rPr>
            <a:t>no one is left behind! </a:t>
          </a:r>
          <a:endParaRPr lang="en-US" sz="2800" b="1" kern="1200" dirty="0">
            <a:solidFill>
              <a:srgbClr val="0070C0"/>
            </a:solidFill>
          </a:endParaRPr>
        </a:p>
      </dsp:txBody>
      <dsp:txXfrm>
        <a:off x="0" y="4795115"/>
        <a:ext cx="8025746" cy="11985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9893C-10C7-4FCF-B792-05D0126986AA}">
      <dsp:nvSpPr>
        <dsp:cNvPr id="0" name=""/>
        <dsp:cNvSpPr/>
      </dsp:nvSpPr>
      <dsp:spPr>
        <a:xfrm>
          <a:off x="1211239" y="925721"/>
          <a:ext cx="2099299" cy="209935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F890B-0C43-4485-82E2-01D0052D6ADF}">
      <dsp:nvSpPr>
        <dsp:cNvPr id="0" name=""/>
        <dsp:cNvSpPr/>
      </dsp:nvSpPr>
      <dsp:spPr>
        <a:xfrm>
          <a:off x="1683939" y="1726024"/>
          <a:ext cx="1171243" cy="58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RCM</a:t>
          </a:r>
          <a:endParaRPr lang="en-GB" sz="3800" kern="1200" dirty="0"/>
        </a:p>
      </dsp:txBody>
      <dsp:txXfrm>
        <a:off x="1683939" y="1726024"/>
        <a:ext cx="1171243" cy="585552"/>
      </dsp:txXfrm>
    </dsp:sp>
    <dsp:sp modelId="{D6F3F89F-AF2E-437E-9709-8936D4B15176}">
      <dsp:nvSpPr>
        <dsp:cNvPr id="0" name=""/>
        <dsp:cNvSpPr/>
      </dsp:nvSpPr>
      <dsp:spPr>
        <a:xfrm>
          <a:off x="627668" y="2490059"/>
          <a:ext cx="1803457" cy="1804220"/>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557C9-EA1A-4658-BBED-03BDE5FDEEB6}">
      <dsp:nvSpPr>
        <dsp:cNvPr id="0" name=""/>
        <dsp:cNvSpPr/>
      </dsp:nvSpPr>
      <dsp:spPr>
        <a:xfrm>
          <a:off x="939040" y="3113094"/>
          <a:ext cx="1171243" cy="585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RRP</a:t>
          </a:r>
          <a:endParaRPr lang="en-GB" sz="3800" kern="1200" dirty="0"/>
        </a:p>
      </dsp:txBody>
      <dsp:txXfrm>
        <a:off x="939040" y="3113094"/>
        <a:ext cx="1171243" cy="58555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FF15B8-6B84-414D-B3AF-1C10A1BF698F}" type="datetimeFigureOut">
              <a:rPr lang="en-GB" smtClean="0"/>
              <a:t>23/01/2024</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709338-A3A3-4F6B-84E5-CB91CF26B0E5}" type="slidenum">
              <a:rPr lang="en-GB" smtClean="0"/>
              <a:t>‹#›</a:t>
            </a:fld>
            <a:endParaRPr lang="en-GB"/>
          </a:p>
        </p:txBody>
      </p:sp>
    </p:spTree>
    <p:extLst>
      <p:ext uri="{BB962C8B-B14F-4D97-AF65-F5344CB8AC3E}">
        <p14:creationId xmlns:p14="http://schemas.microsoft.com/office/powerpoint/2010/main" val="422564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nhcr.org/44926767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nhcr.org/1951-refugee-convention.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www.youtube.com/watch?v=t9lWRp_rQWA" TargetMode="External"/><Relationship Id="rId3" Type="http://schemas.openxmlformats.org/officeDocument/2006/relationships/hyperlink" Target="https://www.youtube.com/watch?v=ChC9XgmoKZA" TargetMode="External"/><Relationship Id="rId7" Type="http://schemas.openxmlformats.org/officeDocument/2006/relationships/hyperlink" Target="https://www.youtube.com/watch?v=H-Zv71cRHq0&amp;t=9s" TargetMode="External"/><Relationship Id="rId12" Type="http://schemas.openxmlformats.org/officeDocument/2006/relationships/hyperlink" Target="https://www.youtube.com/watch?v=n1T3ZIjMHmw"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www.youtube.com/watch?v=4raGv0rWnvE" TargetMode="External"/><Relationship Id="rId11" Type="http://schemas.openxmlformats.org/officeDocument/2006/relationships/hyperlink" Target="https://www.youtube.com/watch?v=unNixrpgNbU&amp;t=11s" TargetMode="External"/><Relationship Id="rId5" Type="http://schemas.openxmlformats.org/officeDocument/2006/relationships/hyperlink" Target="https://www.youtube.com/watch?v=0OuNkhnouVk" TargetMode="External"/><Relationship Id="rId10" Type="http://schemas.openxmlformats.org/officeDocument/2006/relationships/hyperlink" Target="https://www.youtube.com/watch?v=iHpe6mclbdQ" TargetMode="External"/><Relationship Id="rId4" Type="http://schemas.openxmlformats.org/officeDocument/2006/relationships/hyperlink" Target="https://www.youtube.com/watch?v=-OZZCvzBmdI" TargetMode="External"/><Relationship Id="rId9" Type="http://schemas.openxmlformats.org/officeDocument/2006/relationships/hyperlink" Target="https://www.youtube.com/watch?v=NuYR8vI-00k"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resourcecentre.savethechildren.net/library/joint-unhcr-ocha-note-mixed-situations-coordination-practice"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8" Type="http://schemas.openxmlformats.org/officeDocument/2006/relationships/hyperlink" Target="https://www.humanitarianresponse.info/en/programme-cycle/space/evaluation" TargetMode="External"/><Relationship Id="rId3" Type="http://schemas.openxmlformats.org/officeDocument/2006/relationships/hyperlink" Target="https://www.humanitarianresponse.info/programme-cycle/space/page/assessments-overview" TargetMode="External"/><Relationship Id="rId7" Type="http://schemas.openxmlformats.org/officeDocument/2006/relationships/hyperlink" Target="https://www.humanitarianresponse.info/programme-cycle/space/page/operational-peer-review"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s://www.humanitarianresponse.info/programme-cycle/space/page/monitoring-overview" TargetMode="External"/><Relationship Id="rId5" Type="http://schemas.openxmlformats.org/officeDocument/2006/relationships/hyperlink" Target="https://www.humanitarianresponse.info/programme-cycle/space/page/resource-mobilization" TargetMode="External"/><Relationship Id="rId4" Type="http://schemas.openxmlformats.org/officeDocument/2006/relationships/hyperlink" Target="https://www.humanitarianresponse.info/programme-cycle/space/page/strategic-response-planning" TargetMode="Externa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globalprotectioncluster.org/wp-content/uploads/Guidance-on-Strengthening-Disability-Inclusion-in-Humanitarian-Response-Plans.pdf"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www.youtube.com/watch?v=6ZYUJp-XfvY" TargetMode="External"/><Relationship Id="rId5" Type="http://schemas.openxmlformats.org/officeDocument/2006/relationships/hyperlink" Target="https://fscluster.org/sites/default/files/documents/hrp_tip_sheet_disability_final_version.pdf" TargetMode="External"/><Relationship Id="rId4" Type="http://schemas.openxmlformats.org/officeDocument/2006/relationships/hyperlink" Target="https://fscluster.org/sites/default/files/documents/hno_tip_sheet_disability_final_version1.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1</a:t>
            </a:fld>
            <a:endParaRPr lang="en-GB" dirty="0"/>
          </a:p>
        </p:txBody>
      </p:sp>
    </p:spTree>
    <p:extLst>
      <p:ext uri="{BB962C8B-B14F-4D97-AF65-F5344CB8AC3E}">
        <p14:creationId xmlns:p14="http://schemas.microsoft.com/office/powerpoint/2010/main" val="3501819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GB" dirty="0"/>
              <a:t>Option to give one to each group to save time, or to reflection on all for but tell groups they have responsibility to report back on one. By looking at all four there are several similarities in the types of barriers.</a:t>
            </a:r>
          </a:p>
          <a:p>
            <a:r>
              <a:rPr lang="en-GB" dirty="0"/>
              <a:t>Key message in wrap up that not every emergency is humanitarian. – facilitator explains when it is a formal activated response. </a:t>
            </a:r>
          </a:p>
          <a:p>
            <a:r>
              <a:rPr lang="en-GB" dirty="0"/>
              <a:t>Wrap up can also include- </a:t>
            </a:r>
          </a:p>
          <a:p>
            <a:pPr marL="285750" indent="-285750">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Arial" panose="020B0604020202020204" pitchFamily="34" charset="0"/>
              </a:rPr>
              <a:t>There are a wide range of types of crisis. </a:t>
            </a:r>
            <a:r>
              <a:rPr lang="en-US" sz="1800" b="0" i="0" dirty="0">
                <a:solidFill>
                  <a:srgbClr val="202124"/>
                </a:solidFill>
                <a:effectLst/>
                <a:latin typeface="arial" panose="020B0604020202020204" pitchFamily="34" charset="0"/>
              </a:rPr>
              <a:t>A humanitarian crisis might be an event or a series of events that threaten the health, safety or wellbeing of a large group of people. They can be shorter term, or long-term protracted crisis. They may happen rapidly, such as the impact of an earthquake, tsunami, or cyclone, or may be much slower onset, such as drought, successive crop failures and famine. Humanitarian crises can be caused by conflict or war, natural disasters, famine, outbreak of disease. Can be </a:t>
            </a:r>
            <a:r>
              <a:rPr lang="en-US" sz="1200" dirty="0">
                <a:effectLst/>
                <a:latin typeface="Calibri" panose="020F0502020204030204" pitchFamily="34" charset="0"/>
                <a:ea typeface="Calibri" panose="020F0502020204030204" pitchFamily="34" charset="0"/>
                <a:cs typeface="Arial" panose="020B0604020202020204" pitchFamily="34" charset="0"/>
              </a:rPr>
              <a:t>categorized under four main headings (see slide 8). Sometimes these crisis are complex and are a mix of both natural and manmade disasters.</a:t>
            </a:r>
          </a:p>
          <a:p>
            <a:pPr marL="285750" indent="-285750">
              <a:lnSpc>
                <a:spcPct val="107000"/>
              </a:lnSpc>
              <a:spcAft>
                <a:spcPts val="800"/>
              </a:spcAft>
              <a:buFontTx/>
              <a:buChar char="-"/>
            </a:pPr>
            <a:r>
              <a:rPr lang="en-US" sz="1200" dirty="0">
                <a:effectLst/>
                <a:latin typeface="Calibri" panose="020F0502020204030204" pitchFamily="34" charset="0"/>
                <a:ea typeface="Calibri" panose="020F0502020204030204" pitchFamily="34" charset="0"/>
                <a:cs typeface="Arial" panose="020B0604020202020204" pitchFamily="34" charset="0"/>
              </a:rPr>
              <a:t>Differentiate between smaller local crisis that might be managed by national/ local authorities, such as Disaster Risk Reduction Committees/ infrastructure and those that are much larger scale that require intervention and call on international support. It may</a:t>
            </a:r>
            <a:r>
              <a:rPr lang="en-US" sz="1200" baseline="0" dirty="0">
                <a:effectLst/>
                <a:latin typeface="Calibri" panose="020F0502020204030204" pitchFamily="34" charset="0"/>
                <a:ea typeface="Calibri" panose="020F0502020204030204" pitchFamily="34" charset="0"/>
                <a:cs typeface="Arial" panose="020B0604020202020204" pitchFamily="34" charset="0"/>
              </a:rPr>
              <a:t> also be that if local authorities do not have the capacity or request for assistance international community may intervene. </a:t>
            </a:r>
            <a:r>
              <a:rPr lang="en-US" sz="1200" dirty="0">
                <a:effectLst/>
                <a:latin typeface="Calibri" panose="020F0502020204030204" pitchFamily="34" charset="0"/>
                <a:ea typeface="Calibri" panose="020F0502020204030204" pitchFamily="34" charset="0"/>
                <a:cs typeface="Arial" panose="020B0604020202020204" pitchFamily="34" charset="0"/>
              </a:rPr>
              <a:t>Note the second session will elaborate on the cluster system and how this gets activated – for session one it is sufficient to speak just to differentiating between smaller scale/local crisis that local and national authorities can manage – to more significant, deeper, wider scale crisis that widely impacts populations, infrastructure that requires larger scale intervention – where this would be </a:t>
            </a:r>
            <a:r>
              <a:rPr lang="en-US" sz="1200" dirty="0" err="1">
                <a:effectLst/>
                <a:latin typeface="Calibri" panose="020F0502020204030204" pitchFamily="34" charset="0"/>
                <a:ea typeface="Calibri" panose="020F0502020204030204" pitchFamily="34" charset="0"/>
                <a:cs typeface="Arial" panose="020B0604020202020204" pitchFamily="34" charset="0"/>
              </a:rPr>
              <a:t>recognised</a:t>
            </a:r>
            <a:r>
              <a:rPr lang="en-US" sz="1200" dirty="0">
                <a:effectLst/>
                <a:latin typeface="Calibri" panose="020F0502020204030204" pitchFamily="34" charset="0"/>
                <a:ea typeface="Calibri" panose="020F0502020204030204" pitchFamily="34" charset="0"/>
                <a:cs typeface="Arial" panose="020B0604020202020204" pitchFamily="34" charset="0"/>
              </a:rPr>
              <a:t> by OCHA and where international / regional support is required to support large scale populations that are impacted.</a:t>
            </a:r>
          </a:p>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The outcomes of emergencies are manifold; ranging from large scale displacement both internally and across international borders, large scale destruction of infrastructure, loss of life, loss of livelihoods/core resources, targeted violence, risk of injury from unexploded devices, service disruptions (national budgets being redirected,</a:t>
            </a:r>
            <a:r>
              <a:rPr lang="en-US" sz="1200" baseline="0" dirty="0">
                <a:effectLst/>
                <a:latin typeface="Calibri" panose="020F0502020204030204" pitchFamily="34" charset="0"/>
                <a:ea typeface="Calibri" panose="020F0502020204030204" pitchFamily="34" charset="0"/>
                <a:cs typeface="Arial" panose="020B0604020202020204" pitchFamily="34" charset="0"/>
              </a:rPr>
              <a:t> staff fleering, services closed due to conflict)</a:t>
            </a:r>
            <a:r>
              <a:rPr lang="en-US" sz="1200" dirty="0">
                <a:effectLst/>
                <a:latin typeface="Calibri" panose="020F0502020204030204" pitchFamily="34" charset="0"/>
                <a:ea typeface="Calibri" panose="020F0502020204030204" pitchFamily="34" charset="0"/>
                <a:cs typeface="Arial" panose="020B0604020202020204" pitchFamily="34" charset="0"/>
              </a:rPr>
              <a:t> creating instability, insecurity for whole populations but especially those more vulnerable to higher risks, fracturing of community</a:t>
            </a:r>
            <a:r>
              <a:rPr lang="en-US" sz="1200" baseline="0" dirty="0">
                <a:effectLst/>
                <a:latin typeface="Calibri" panose="020F0502020204030204" pitchFamily="34" charset="0"/>
                <a:ea typeface="Calibri" panose="020F0502020204030204" pitchFamily="34" charset="0"/>
                <a:cs typeface="Arial" panose="020B0604020202020204" pitchFamily="34" charset="0"/>
              </a:rPr>
              <a:t> networks, destruction of infrastructure, communities being besieged, impacts on access to food and nutrition</a:t>
            </a:r>
            <a:r>
              <a:rPr lang="en-US" sz="1200" dirty="0">
                <a:effectLst/>
                <a:latin typeface="Calibri" panose="020F0502020204030204" pitchFamily="34" charset="0"/>
                <a:ea typeface="Calibri" panose="020F0502020204030204" pitchFamily="34" charset="0"/>
                <a:cs typeface="Arial" panose="020B0604020202020204" pitchFamily="34" charset="0"/>
              </a:rPr>
              <a:t> – and the creation of a range of displaced persons, be these refugees crossing international borders, internally displaced persons within national borders, migrants moving across borders, often as a result  of long term degradation and destruction of opportunities for economic safety, or stateless persons who have lost citizenship or never been recognized as citizens of a country, or asylum seekers- individuals/groups fleeing persecution. </a:t>
            </a:r>
            <a:r>
              <a:rPr lang="en-US" sz="1200" dirty="0">
                <a:effectLst/>
                <a:latin typeface="Arial" panose="020B0604020202020204" pitchFamily="34" charset="0"/>
                <a:ea typeface="Calibri" panose="020F0502020204030204" pitchFamily="34" charset="0"/>
                <a:cs typeface="Times New Roman" panose="02020603050405020304" pitchFamily="18" charset="0"/>
              </a:rPr>
              <a:t>See UNHCR glossary of key terms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https://www.unhcr.org/449267670.pdf</a:t>
            </a:r>
            <a:r>
              <a:rPr lang="en-US" sz="12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19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could also be ‘specific risks for persons with disabilities’- and the facilitator highlights that these risks are due to barriers (see text below)</a:t>
            </a:r>
          </a:p>
          <a:p>
            <a:endParaRPr lang="en-US" dirty="0"/>
          </a:p>
          <a:p>
            <a:r>
              <a:rPr lang="en-US" dirty="0"/>
              <a:t>Notes for facilitator- while whole populations (including persons with disabilities) experience the impacts of the crisis that we shared earlier, persons with disabilities are disproportionately impacted. This is not because persons with disabilities are inherently vulnerable, it is because they face barriers to accessing safety, protection and assistance</a:t>
            </a:r>
          </a:p>
        </p:txBody>
      </p:sp>
      <p:sp>
        <p:nvSpPr>
          <p:cNvPr id="4" name="Slide Number Placeholder 3"/>
          <p:cNvSpPr>
            <a:spLocks noGrp="1"/>
          </p:cNvSpPr>
          <p:nvPr>
            <p:ph type="sldNum" sz="quarter" idx="5"/>
          </p:nvPr>
        </p:nvSpPr>
        <p:spPr/>
        <p:txBody>
          <a:bodyPr/>
          <a:lstStyle/>
          <a:p>
            <a:fld id="{BB709338-A3A3-4F6B-84E5-CB91CF26B0E5}" type="slidenum">
              <a:rPr lang="en-GB" smtClean="0"/>
              <a:t>11</a:t>
            </a:fld>
            <a:endParaRPr lang="en-GB"/>
          </a:p>
        </p:txBody>
      </p:sp>
    </p:spTree>
    <p:extLst>
      <p:ext uri="{BB962C8B-B14F-4D97-AF65-F5344CB8AC3E}">
        <p14:creationId xmlns:p14="http://schemas.microsoft.com/office/powerpoint/2010/main" val="338665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could also be ‘specific risks for persons with disabilities’- and the facilitator highlights that these risks are due to barriers (see text below)</a:t>
            </a:r>
          </a:p>
          <a:p>
            <a:endParaRPr lang="en-US" dirty="0"/>
          </a:p>
          <a:p>
            <a:r>
              <a:rPr lang="en-US" dirty="0"/>
              <a:t>Notes for facilitator- while whole populations (including persons with disabilities) experience the impacts of the crisis that we shared earlier, persons with disabilities are disproportionately impacted. This is not because persons with disabilities are inherently vulnerable, it is because they face barriers to accessing safety, protection and assistance</a:t>
            </a:r>
          </a:p>
        </p:txBody>
      </p:sp>
      <p:sp>
        <p:nvSpPr>
          <p:cNvPr id="4" name="Slide Number Placeholder 3"/>
          <p:cNvSpPr>
            <a:spLocks noGrp="1"/>
          </p:cNvSpPr>
          <p:nvPr>
            <p:ph type="sldNum" sz="quarter" idx="5"/>
          </p:nvPr>
        </p:nvSpPr>
        <p:spPr/>
        <p:txBody>
          <a:bodyPr/>
          <a:lstStyle/>
          <a:p>
            <a:fld id="{BB709338-A3A3-4F6B-84E5-CB91CF26B0E5}" type="slidenum">
              <a:rPr lang="en-GB" smtClean="0"/>
              <a:t>12</a:t>
            </a:fld>
            <a:endParaRPr lang="en-GB"/>
          </a:p>
        </p:txBody>
      </p:sp>
    </p:spTree>
    <p:extLst>
      <p:ext uri="{BB962C8B-B14F-4D97-AF65-F5344CB8AC3E}">
        <p14:creationId xmlns:p14="http://schemas.microsoft.com/office/powerpoint/2010/main" val="1017403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could also be ‘specific risks for persons with disabilities’- and the facilitator highlights that these risks are due to barriers (see text below)</a:t>
            </a:r>
          </a:p>
          <a:p>
            <a:endParaRPr lang="en-US" dirty="0"/>
          </a:p>
          <a:p>
            <a:r>
              <a:rPr lang="en-US" dirty="0"/>
              <a:t>Notes for facilitator- while whole populations (including persons with disabilities) experience the impacts of the crisis that we shared earlier, persons with disabilities are disproportionately impacted. This is not because persons with disabilities are inherently vulnerable, it is because they face barriers to accessing safety, protection and assistance</a:t>
            </a:r>
          </a:p>
        </p:txBody>
      </p:sp>
      <p:sp>
        <p:nvSpPr>
          <p:cNvPr id="4" name="Slide Number Placeholder 3"/>
          <p:cNvSpPr>
            <a:spLocks noGrp="1"/>
          </p:cNvSpPr>
          <p:nvPr>
            <p:ph type="sldNum" sz="quarter" idx="5"/>
          </p:nvPr>
        </p:nvSpPr>
        <p:spPr/>
        <p:txBody>
          <a:bodyPr/>
          <a:lstStyle/>
          <a:p>
            <a:fld id="{BB709338-A3A3-4F6B-84E5-CB91CF26B0E5}" type="slidenum">
              <a:rPr lang="en-GB" smtClean="0"/>
              <a:t>13</a:t>
            </a:fld>
            <a:endParaRPr lang="en-GB"/>
          </a:p>
        </p:txBody>
      </p:sp>
    </p:spTree>
    <p:extLst>
      <p:ext uri="{BB962C8B-B14F-4D97-AF65-F5344CB8AC3E}">
        <p14:creationId xmlns:p14="http://schemas.microsoft.com/office/powerpoint/2010/main" val="4157048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t>Notes: </a:t>
            </a:r>
            <a:r>
              <a:rPr lang="en-GB" sz="1200" b="1" dirty="0">
                <a:effectLst/>
                <a:latin typeface="Helvetica" panose="020B0604020202020204" pitchFamily="34" charset="0"/>
                <a:ea typeface="Calibri" panose="020F0502020204030204" pitchFamily="34" charset="0"/>
                <a:cs typeface="Helvetica" panose="020B0604020202020204" pitchFamily="34" charset="0"/>
              </a:rPr>
              <a:t>if we can develop a diagram with an overall circle representing human rights law… two umbrellas for RC and IHL – and third umbrella for Sendai/DRR)</a:t>
            </a:r>
          </a:p>
          <a:p>
            <a:pPr>
              <a:lnSpc>
                <a:spcPct val="107000"/>
              </a:lnSpc>
              <a:spcAft>
                <a:spcPts val="800"/>
              </a:spcAft>
            </a:pP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Arial" panose="020B0604020202020204" pitchFamily="34" charset="0"/>
              </a:rPr>
              <a:t>20 minutes for this section: </a:t>
            </a:r>
            <a:r>
              <a:rPr lang="en-US" sz="1200" dirty="0">
                <a:effectLst/>
                <a:latin typeface="Calibri" panose="020F0502020204030204" pitchFamily="34" charset="0"/>
                <a:ea typeface="Calibri" panose="020F0502020204030204" pitchFamily="34" charset="0"/>
                <a:cs typeface="Arial" panose="020B0604020202020204" pitchFamily="34" charset="0"/>
              </a:rPr>
              <a:t>Elicit what people know and then use following slides to give quick overview of legal instruments. Key messages are to ensure that participants know that: </a:t>
            </a:r>
          </a:p>
          <a:p>
            <a:pPr>
              <a:lnSpc>
                <a:spcPct val="107000"/>
              </a:lnSpc>
              <a:spcAft>
                <a:spcPts val="800"/>
              </a:spcAft>
            </a:pPr>
            <a:r>
              <a:rPr lang="en-US" sz="1200" b="0" i="0" dirty="0">
                <a:solidFill>
                  <a:schemeClr val="tx1"/>
                </a:solidFill>
                <a:effectLst/>
                <a:latin typeface="Calibri" panose="020F0502020204030204" pitchFamily="34" charset="0"/>
                <a:cs typeface="Arial" panose="020B0604020202020204" pitchFamily="34" charset="0"/>
              </a:rPr>
              <a:t>- </a:t>
            </a:r>
            <a:r>
              <a:rPr lang="en-US" sz="1800" b="0" i="0" dirty="0">
                <a:solidFill>
                  <a:srgbClr val="202124"/>
                </a:solidFill>
                <a:effectLst/>
                <a:latin typeface="arial" panose="020B0604020202020204" pitchFamily="34" charset="0"/>
              </a:rPr>
              <a:t>International humanitarian law and international human rights law are two distinct but complementary bodies of law.</a:t>
            </a:r>
          </a:p>
          <a:p>
            <a:pPr>
              <a:lnSpc>
                <a:spcPct val="107000"/>
              </a:lnSpc>
              <a:spcAft>
                <a:spcPts val="800"/>
              </a:spcAft>
            </a:pPr>
            <a:r>
              <a:rPr lang="en-US" sz="1800" b="0" i="0" dirty="0">
                <a:solidFill>
                  <a:srgbClr val="202124"/>
                </a:solidFill>
                <a:effectLst/>
                <a:latin typeface="arial" panose="020B0604020202020204" pitchFamily="34" charset="0"/>
              </a:rPr>
              <a:t>- Both are concerned with the protection of life, health, dignity and well being. </a:t>
            </a:r>
          </a:p>
          <a:p>
            <a:pPr marL="0" indent="0">
              <a:lnSpc>
                <a:spcPct val="107000"/>
              </a:lnSpc>
              <a:spcAft>
                <a:spcPts val="800"/>
              </a:spcAft>
              <a:buFontTx/>
              <a:buNone/>
            </a:pPr>
            <a:r>
              <a:rPr lang="en-US" sz="1800" b="0" i="0" dirty="0">
                <a:solidFill>
                  <a:srgbClr val="202124"/>
                </a:solidFill>
                <a:effectLst/>
                <a:latin typeface="arial" panose="020B0604020202020204" pitchFamily="34" charset="0"/>
              </a:rPr>
              <a:t>- IHL applies in armed conflict, whereas human rights law – such as </a:t>
            </a:r>
            <a:r>
              <a:rPr lang="en-US" sz="1200" dirty="0">
                <a:effectLst/>
                <a:latin typeface="Calibri" panose="020F0502020204030204" pitchFamily="34" charset="0"/>
                <a:ea typeface="Calibri" panose="020F0502020204030204" pitchFamily="34" charset="0"/>
                <a:cs typeface="Arial" panose="020B0604020202020204" pitchFamily="34" charset="0"/>
              </a:rPr>
              <a:t>CRPD, CRC, CEDAW apply at all times, in peace, war and during disasters. </a:t>
            </a:r>
          </a:p>
          <a:p>
            <a:pPr algn="l"/>
            <a:r>
              <a:rPr lang="en-US" sz="1200" dirty="0">
                <a:effectLst/>
                <a:latin typeface="Calibri" panose="020F0502020204030204" pitchFamily="34" charset="0"/>
                <a:ea typeface="Calibri" panose="020F0502020204030204" pitchFamily="34" charset="0"/>
                <a:cs typeface="Arial" panose="020B0604020202020204" pitchFamily="34" charset="0"/>
              </a:rPr>
              <a:t>- The </a:t>
            </a:r>
            <a:r>
              <a:rPr lang="en-US" sz="1800" b="0" i="0" dirty="0">
                <a:solidFill>
                  <a:srgbClr val="202124"/>
                </a:solidFill>
                <a:effectLst/>
                <a:latin typeface="arial" panose="020B0604020202020204" pitchFamily="34" charset="0"/>
              </a:rPr>
              <a:t>international law on refugees (IRL) provides a specific definition of refugee, safeguards the right to seek asylum, and protects against being forcibly returned to a country where one would face persecution (non-refoulement).</a:t>
            </a:r>
          </a:p>
          <a:p>
            <a:pPr marL="0" indent="0">
              <a:lnSpc>
                <a:spcPct val="107000"/>
              </a:lnSpc>
              <a:spcAft>
                <a:spcPts val="800"/>
              </a:spcAft>
              <a:buFontTx/>
              <a:buNone/>
            </a:pPr>
            <a:r>
              <a:rPr lang="en-US" sz="1200" dirty="0">
                <a:effectLst/>
                <a:latin typeface="Calibri" panose="020F0502020204030204" pitchFamily="34" charset="0"/>
                <a:ea typeface="Calibri" panose="020F0502020204030204" pitchFamily="34" charset="0"/>
                <a:cs typeface="Arial" panose="020B0604020202020204" pitchFamily="34" charset="0"/>
              </a:rPr>
              <a:t>- All these laws are applicable to persons with disabilities, the CRPD simply details the measures that duty bearers need to address to ensure equality and non-discrimination of persons with disabilities on an equal basis with others</a:t>
            </a:r>
          </a:p>
          <a:p>
            <a:pPr marL="0" indent="0">
              <a:lnSpc>
                <a:spcPct val="107000"/>
              </a:lnSpc>
              <a:spcAft>
                <a:spcPts val="800"/>
              </a:spcAft>
              <a:buFontTx/>
              <a:buNone/>
            </a:pPr>
            <a:r>
              <a:rPr lang="en-US" sz="1200" dirty="0">
                <a:effectLst/>
                <a:latin typeface="Calibri" panose="020F0502020204030204" pitchFamily="34" charset="0"/>
                <a:ea typeface="Calibri" panose="020F0502020204030204" pitchFamily="34" charset="0"/>
                <a:cs typeface="Arial" panose="020B0604020202020204" pitchFamily="34" charset="0"/>
              </a:rPr>
              <a:t>- The CRPD, as with all international treaty bodies, applies in all contexts including in humanitarian crisis – and article 11 of CRPD details state obligations/ duty-bearers obligations in a crisis. Highlight the IASC guidelines chapter on this.</a:t>
            </a:r>
            <a:endParaRPr dirty="0"/>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2885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Notes: </a:t>
            </a:r>
            <a:r>
              <a:rPr lang="en-US" sz="1200" b="1" dirty="0">
                <a:latin typeface="Helvetica" panose="020B0604020202020204" pitchFamily="34" charset="0"/>
                <a:cs typeface="Helvetica" panose="020B0604020202020204" pitchFamily="34" charset="0"/>
              </a:rPr>
              <a:t>International Human Rights Law: </a:t>
            </a:r>
            <a:r>
              <a:rPr lang="en-US" sz="1200" dirty="0">
                <a:latin typeface="Helvetica" panose="020B0604020202020204" pitchFamily="34" charset="0"/>
                <a:cs typeface="Helvetica" panose="020B0604020202020204" pitchFamily="34" charset="0"/>
              </a:rPr>
              <a:t>includes the Universal Declaration of Human Rights (1948); the International Covenant on Civil and Political Rights (1966); the International Covenant on Economic, Social and Cultural Rights (1966) – and 9 treaty bodies</a:t>
            </a:r>
          </a:p>
          <a:p>
            <a:r>
              <a:rPr lang="en-GB" b="1" dirty="0">
                <a:latin typeface="Helvetica" panose="020B0604020202020204" pitchFamily="34" charset="0"/>
                <a:cs typeface="Helvetica" panose="020B0604020202020204" pitchFamily="34" charset="0"/>
              </a:rPr>
              <a:t>Human rights are :</a:t>
            </a:r>
          </a:p>
          <a:p>
            <a:pPr marL="171450" indent="-171450">
              <a:buFont typeface="Arial" panose="020B0604020202020204" pitchFamily="34" charset="0"/>
              <a:buChar char="•"/>
            </a:pPr>
            <a:r>
              <a:rPr lang="en-GB" b="1" dirty="0">
                <a:latin typeface="Helvetica" panose="020B0604020202020204" pitchFamily="34" charset="0"/>
                <a:cs typeface="Helvetica" panose="020B0604020202020204" pitchFamily="34" charset="0"/>
              </a:rPr>
              <a:t>Universal</a:t>
            </a:r>
            <a:r>
              <a:rPr lang="en-GB" dirty="0">
                <a:latin typeface="Helvetica" panose="020B0604020202020204" pitchFamily="34" charset="0"/>
                <a:cs typeface="Helvetica" panose="020B0604020202020204" pitchFamily="34" charset="0"/>
              </a:rPr>
              <a:t>, for everyone;</a:t>
            </a:r>
            <a:endParaRPr lang="en-GB" b="1"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b="1" dirty="0">
                <a:latin typeface="Helvetica" panose="020B0604020202020204" pitchFamily="34" charset="0"/>
                <a:cs typeface="Helvetica" panose="020B0604020202020204" pitchFamily="34" charset="0"/>
              </a:rPr>
              <a:t>Indivisible</a:t>
            </a:r>
            <a:r>
              <a:rPr lang="en-GB" dirty="0">
                <a:latin typeface="Helvetica" panose="020B0604020202020204" pitchFamily="34" charset="0"/>
                <a:cs typeface="Helvetica" panose="020B0604020202020204" pitchFamily="34" charset="0"/>
              </a:rPr>
              <a:t>, they cannot be separated from each other; </a:t>
            </a:r>
            <a:endParaRPr lang="en-GB" b="1"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b="1" dirty="0">
                <a:latin typeface="Helvetica" panose="020B0604020202020204" pitchFamily="34" charset="0"/>
                <a:cs typeface="Helvetica" panose="020B0604020202020204" pitchFamily="34" charset="0"/>
              </a:rPr>
              <a:t>Interdependent</a:t>
            </a:r>
            <a:r>
              <a:rPr lang="en-GB" dirty="0">
                <a:latin typeface="Helvetica" panose="020B0604020202020204" pitchFamily="34" charset="0"/>
                <a:cs typeface="Helvetica" panose="020B0604020202020204" pitchFamily="34" charset="0"/>
              </a:rPr>
              <a:t>, human rights cannot be fully realised without each other and; </a:t>
            </a:r>
            <a:endParaRPr lang="en-GB" b="1"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GB" b="1" dirty="0">
                <a:latin typeface="Helvetica" panose="020B0604020202020204" pitchFamily="34" charset="0"/>
                <a:cs typeface="Helvetica" panose="020B0604020202020204" pitchFamily="34" charset="0"/>
              </a:rPr>
              <a:t>Interrelated</a:t>
            </a:r>
            <a:r>
              <a:rPr lang="en-GB" dirty="0">
                <a:latin typeface="Helvetica" panose="020B0604020202020204" pitchFamily="34" charset="0"/>
                <a:cs typeface="Helvetica" panose="020B0604020202020204" pitchFamily="34" charset="0"/>
              </a:rPr>
              <a:t>, human rights affect each other.</a:t>
            </a:r>
          </a:p>
          <a:p>
            <a:endParaRPr lang="en-GB"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15</a:t>
            </a:fld>
            <a:endParaRPr lang="en-GB" dirty="0"/>
          </a:p>
        </p:txBody>
      </p:sp>
    </p:spTree>
    <p:extLst>
      <p:ext uri="{BB962C8B-B14F-4D97-AF65-F5344CB8AC3E}">
        <p14:creationId xmlns:p14="http://schemas.microsoft.com/office/powerpoint/2010/main" val="475590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Notes: </a:t>
            </a:r>
            <a:r>
              <a:rPr lang="en-US" sz="1800" b="1" dirty="0">
                <a:latin typeface="Helvetica" panose="020B0604020202020204" pitchFamily="34" charset="0"/>
                <a:cs typeface="Helvetica" panose="020B0604020202020204" pitchFamily="34" charset="0"/>
              </a:rPr>
              <a:t>International Humanitarian Law: includes, </a:t>
            </a:r>
          </a:p>
          <a:p>
            <a:pPr marL="342900" lvl="0" indent="-342900">
              <a:lnSpc>
                <a:spcPct val="107000"/>
              </a:lnSpc>
              <a:buFont typeface="Symbol" panose="05050102010706020507" pitchFamily="18" charset="2"/>
              <a:buChar char=""/>
              <a:tabLst>
                <a:tab pos="228600" algn="l"/>
              </a:tabLst>
            </a:pPr>
            <a:r>
              <a:rPr lang="en-US" sz="1800" dirty="0">
                <a:effectLst/>
                <a:latin typeface="Helvetica" panose="020B0604020202020204" pitchFamily="34" charset="0"/>
                <a:ea typeface="Calibri" panose="020F0502020204030204" pitchFamily="34" charset="0"/>
                <a:cs typeface="Helvetica" panose="020B0604020202020204" pitchFamily="34" charset="0"/>
              </a:rPr>
              <a:t>Hague Regulations 1907</a:t>
            </a:r>
            <a:endParaRPr lang="en-GB" sz="18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tabLst>
                <a:tab pos="228600" algn="l"/>
              </a:tabLst>
            </a:pPr>
            <a:r>
              <a:rPr lang="en-US" sz="1800" dirty="0">
                <a:effectLst/>
                <a:latin typeface="Helvetica" panose="020B0604020202020204" pitchFamily="34" charset="0"/>
                <a:ea typeface="Calibri" panose="020F0502020204030204" pitchFamily="34" charset="0"/>
                <a:cs typeface="Helvetica" panose="020B0604020202020204" pitchFamily="34" charset="0"/>
              </a:rPr>
              <a:t>Four Geneva Conventions 1949</a:t>
            </a:r>
            <a:endParaRPr lang="en-GB" sz="18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tabLst>
                <a:tab pos="228600" algn="l"/>
              </a:tabLst>
            </a:pPr>
            <a:r>
              <a:rPr lang="en-US" sz="1800" dirty="0">
                <a:effectLst/>
                <a:latin typeface="Helvetica" panose="020B0604020202020204" pitchFamily="34" charset="0"/>
                <a:ea typeface="Calibri" panose="020F0502020204030204" pitchFamily="34" charset="0"/>
                <a:cs typeface="Helvetica" panose="020B0604020202020204" pitchFamily="34" charset="0"/>
              </a:rPr>
              <a:t>Three  additional Protocols 1977</a:t>
            </a:r>
            <a:endParaRPr lang="en-GB" sz="18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tabLst>
                <a:tab pos="228600" algn="l"/>
              </a:tabLst>
            </a:pPr>
            <a:r>
              <a:rPr lang="en-US" sz="1800" dirty="0">
                <a:effectLst/>
                <a:latin typeface="Helvetica" panose="020B0604020202020204" pitchFamily="34" charset="0"/>
                <a:ea typeface="Calibri" panose="020F0502020204030204" pitchFamily="34" charset="0"/>
                <a:cs typeface="Helvetica" panose="020B0604020202020204" pitchFamily="34" charset="0"/>
              </a:rPr>
              <a:t>Customary international law- </a:t>
            </a:r>
            <a:r>
              <a:rPr lang="en-US" sz="1800" i="1" dirty="0">
                <a:effectLst/>
                <a:latin typeface="Helvetica" panose="020B0604020202020204" pitchFamily="34" charset="0"/>
                <a:ea typeface="Calibri" panose="020F0502020204030204" pitchFamily="34" charset="0"/>
                <a:cs typeface="Helvetica" panose="020B0604020202020204" pitchFamily="34" charset="0"/>
              </a:rPr>
              <a:t> </a:t>
            </a:r>
            <a:r>
              <a:rPr lang="en-US" sz="4000" b="0" i="1" dirty="0">
                <a:solidFill>
                  <a:srgbClr val="202122"/>
                </a:solidFill>
                <a:effectLst/>
                <a:latin typeface="Arial" panose="020B0604020202020204" pitchFamily="34" charset="0"/>
              </a:rPr>
              <a:t>"a general practice accepted as law"</a:t>
            </a:r>
            <a:endParaRPr lang="en-US" sz="1800" i="1"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nSpc>
                <a:spcPct val="107000"/>
              </a:lnSpc>
              <a:buFont typeface="Symbol" panose="05050102010706020507" pitchFamily="18" charset="2"/>
              <a:buChar char=""/>
              <a:tabLst>
                <a:tab pos="228600" algn="l"/>
              </a:tabLst>
            </a:pPr>
            <a:r>
              <a:rPr lang="en-US" sz="4000" dirty="0">
                <a:latin typeface="Helvetica" panose="020B0604020202020204" pitchFamily="34" charset="0"/>
                <a:ea typeface="Calibri" panose="020F0502020204030204" pitchFamily="34" charset="0"/>
                <a:cs typeface="Helvetica" panose="020B0604020202020204" pitchFamily="34" charset="0"/>
              </a:rPr>
              <a:t>UNSC 2475 (2019) on protection of persons with disabilities in armed conflict</a:t>
            </a:r>
            <a:endParaRPr lang="en-US" sz="18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16</a:t>
            </a:fld>
            <a:endParaRPr lang="en-GB" dirty="0"/>
          </a:p>
        </p:txBody>
      </p:sp>
    </p:spTree>
    <p:extLst>
      <p:ext uri="{BB962C8B-B14F-4D97-AF65-F5344CB8AC3E}">
        <p14:creationId xmlns:p14="http://schemas.microsoft.com/office/powerpoint/2010/main" val="359517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tabLst>
                <a:tab pos="228600" algn="l"/>
              </a:tabLst>
            </a:pPr>
            <a:r>
              <a:rPr lang="en-GB" sz="1800" b="1" dirty="0"/>
              <a:t>Notes: </a:t>
            </a:r>
            <a:r>
              <a:rPr lang="en-US" sz="1800" b="1" dirty="0">
                <a:latin typeface="Helvetica" panose="020B0604020202020204" pitchFamily="34" charset="0"/>
                <a:cs typeface="Helvetica" panose="020B0604020202020204" pitchFamily="34" charset="0"/>
              </a:rPr>
              <a:t>Refugee law</a:t>
            </a:r>
            <a:r>
              <a:rPr lang="en-US" sz="1800" dirty="0">
                <a:latin typeface="Helvetica" panose="020B0604020202020204" pitchFamily="34" charset="0"/>
                <a:cs typeface="Helvetica" panose="020B0604020202020204" pitchFamily="34" charset="0"/>
              </a:rPr>
              <a:t> – includes </a:t>
            </a:r>
            <a:r>
              <a:rPr lang="en-US" sz="1800" b="0" i="0" u="none" strike="noStrike" dirty="0">
                <a:solidFill>
                  <a:srgbClr val="C94907"/>
                </a:solidFill>
                <a:effectLst/>
                <a:latin typeface="Helvetica" panose="020B0604020202020204" pitchFamily="34" charset="0"/>
                <a:cs typeface="Helvetica" panose="020B0604020202020204" pitchFamily="34" charset="0"/>
                <a:hlinkClick r:id="rId3"/>
              </a:rPr>
              <a:t>Refugee Convention 1951</a:t>
            </a:r>
            <a:r>
              <a:rPr lang="en-US" sz="1800" b="0" i="0" dirty="0">
                <a:solidFill>
                  <a:srgbClr val="222222"/>
                </a:solidFill>
                <a:effectLst/>
                <a:latin typeface="Helvetica" panose="020B0604020202020204" pitchFamily="34" charset="0"/>
                <a:cs typeface="Helvetica" panose="020B0604020202020204" pitchFamily="34" charset="0"/>
              </a:rPr>
              <a:t> and </a:t>
            </a:r>
            <a:r>
              <a:rPr lang="en-US" sz="1800" b="0" i="0" dirty="0">
                <a:solidFill>
                  <a:srgbClr val="202124"/>
                </a:solidFill>
                <a:effectLst/>
                <a:latin typeface="Helvetica" panose="020B0604020202020204" pitchFamily="34" charset="0"/>
                <a:cs typeface="Helvetica" panose="020B0604020202020204" pitchFamily="34" charset="0"/>
              </a:rPr>
              <a:t>The 1967 Protocol</a:t>
            </a:r>
            <a:endParaRPr lang="en-US" sz="1800" dirty="0"/>
          </a:p>
          <a:p>
            <a:r>
              <a:rPr lang="en-US" sz="1800" dirty="0"/>
              <a:t>More information – </a:t>
            </a:r>
          </a:p>
          <a:p>
            <a:r>
              <a:rPr lang="en-US" sz="1800" dirty="0"/>
              <a:t>International Human Rights Law - https://www.ohchr.org/en/instruments-and-mechanisms/international-human-rights-law#:~:text=International%20human%20rights%20law%20lays,and%20to%20fulfil%20human%20rights.</a:t>
            </a:r>
          </a:p>
          <a:p>
            <a:r>
              <a:rPr lang="en-US" sz="1800" dirty="0"/>
              <a:t>International Humanitarian Law -  https://www.icrc.org/en/doc/assets/files/other/what_is_ihl.pdf</a:t>
            </a:r>
          </a:p>
          <a:p>
            <a:r>
              <a:rPr lang="en-US" sz="1800" dirty="0"/>
              <a:t>Refugee Law – https://www.unhcr.org/en-us/legal-protection.html</a:t>
            </a:r>
          </a:p>
        </p:txBody>
      </p:sp>
      <p:sp>
        <p:nvSpPr>
          <p:cNvPr id="4" name="Slide Number Placeholder 3"/>
          <p:cNvSpPr>
            <a:spLocks noGrp="1"/>
          </p:cNvSpPr>
          <p:nvPr>
            <p:ph type="sldNum" sz="quarter" idx="5"/>
          </p:nvPr>
        </p:nvSpPr>
        <p:spPr/>
        <p:txBody>
          <a:bodyPr/>
          <a:lstStyle/>
          <a:p>
            <a:fld id="{BB709338-A3A3-4F6B-84E5-CB91CF26B0E5}" type="slidenum">
              <a:rPr lang="en-GB" smtClean="0"/>
              <a:t>17</a:t>
            </a:fld>
            <a:endParaRPr lang="en-GB" dirty="0"/>
          </a:p>
        </p:txBody>
      </p:sp>
    </p:spTree>
    <p:extLst>
      <p:ext uri="{BB962C8B-B14F-4D97-AF65-F5344CB8AC3E}">
        <p14:creationId xmlns:p14="http://schemas.microsoft.com/office/powerpoint/2010/main" val="151819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Notes: </a:t>
            </a:r>
            <a:r>
              <a:rPr lang="en-US" sz="1200" b="0" i="0" dirty="0">
                <a:solidFill>
                  <a:srgbClr val="4D4D53"/>
                </a:solidFill>
                <a:effectLst/>
                <a:latin typeface="Helvetica" panose="020B0604020202020204" pitchFamily="34" charset="0"/>
                <a:cs typeface="Helvetica" panose="020B0604020202020204" pitchFamily="34" charset="0"/>
              </a:rPr>
              <a:t>The Framework was adopted at the Third UN World Conference on Disaster Risk Reduction in Sendai, Japan, on March 18, 2015.</a:t>
            </a:r>
          </a:p>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18</a:t>
            </a:fld>
            <a:endParaRPr lang="en-GB"/>
          </a:p>
        </p:txBody>
      </p:sp>
    </p:spTree>
    <p:extLst>
      <p:ext uri="{BB962C8B-B14F-4D97-AF65-F5344CB8AC3E}">
        <p14:creationId xmlns:p14="http://schemas.microsoft.com/office/powerpoint/2010/main" val="2016186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GB" b="0" dirty="0"/>
              <a:t>Slide and guidance to be completed by Elham and Priyanka</a:t>
            </a:r>
          </a:p>
        </p:txBody>
      </p:sp>
      <p:sp>
        <p:nvSpPr>
          <p:cNvPr id="4" name="Slide Number Placeholder 3"/>
          <p:cNvSpPr>
            <a:spLocks noGrp="1"/>
          </p:cNvSpPr>
          <p:nvPr>
            <p:ph type="sldNum" sz="quarter" idx="5"/>
          </p:nvPr>
        </p:nvSpPr>
        <p:spPr/>
        <p:txBody>
          <a:bodyPr/>
          <a:lstStyle/>
          <a:p>
            <a:fld id="{BB709338-A3A3-4F6B-84E5-CB91CF26B0E5}" type="slidenum">
              <a:rPr lang="en-GB" smtClean="0"/>
              <a:t>19</a:t>
            </a:fld>
            <a:endParaRPr lang="en-GB"/>
          </a:p>
        </p:txBody>
      </p:sp>
    </p:spTree>
    <p:extLst>
      <p:ext uri="{BB962C8B-B14F-4D97-AF65-F5344CB8AC3E}">
        <p14:creationId xmlns:p14="http://schemas.microsoft.com/office/powerpoint/2010/main" val="239673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r>
              <a:rPr lang="en-US" b="0" dirty="0"/>
              <a:t>Add date for the session to this slide and the names of the co-facilitators running the session. </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3305C3-A6C5-448A-B746-1392232719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15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t>Notes: </a:t>
            </a:r>
            <a:r>
              <a:rPr lang="en-US" sz="1800" dirty="0">
                <a:effectLst/>
                <a:latin typeface="Calibri" panose="020F0502020204030204" pitchFamily="34" charset="0"/>
                <a:ea typeface="Calibri" panose="020F0502020204030204" pitchFamily="34" charset="0"/>
                <a:cs typeface="Arial" panose="020B0604020202020204" pitchFamily="34" charset="0"/>
              </a:rPr>
              <a:t>Optional additional slide: to be decided as in some regions important to have more detailed discussion on armed conflict</a:t>
            </a:r>
          </a:p>
        </p:txBody>
      </p:sp>
      <p:sp>
        <p:nvSpPr>
          <p:cNvPr id="4" name="Slide Number Placeholder 3"/>
          <p:cNvSpPr>
            <a:spLocks noGrp="1"/>
          </p:cNvSpPr>
          <p:nvPr>
            <p:ph type="sldNum" sz="quarter" idx="5"/>
          </p:nvPr>
        </p:nvSpPr>
        <p:spPr/>
        <p:txBody>
          <a:bodyPr/>
          <a:lstStyle/>
          <a:p>
            <a:fld id="{BB709338-A3A3-4F6B-84E5-CB91CF26B0E5}" type="slidenum">
              <a:rPr lang="en-GB" smtClean="0"/>
              <a:t>20</a:t>
            </a:fld>
            <a:endParaRPr lang="en-GB"/>
          </a:p>
        </p:txBody>
      </p:sp>
    </p:spTree>
    <p:extLst>
      <p:ext uri="{BB962C8B-B14F-4D97-AF65-F5344CB8AC3E}">
        <p14:creationId xmlns:p14="http://schemas.microsoft.com/office/powerpoint/2010/main" val="144506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t>Notes: </a:t>
            </a:r>
            <a:r>
              <a:rPr lang="en-US" sz="1200" dirty="0">
                <a:effectLst/>
                <a:latin typeface="Calibri" panose="020F0502020204030204" pitchFamily="34" charset="0"/>
                <a:ea typeface="Calibri" panose="020F0502020204030204" pitchFamily="34" charset="0"/>
                <a:cs typeface="Arial" panose="020B0604020202020204" pitchFamily="34" charset="0"/>
              </a:rPr>
              <a:t>Use this slide as a wrap up and to reinforce these key messages</a:t>
            </a: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21</a:t>
            </a:fld>
            <a:endParaRPr lang="en-GB"/>
          </a:p>
        </p:txBody>
      </p:sp>
    </p:spTree>
    <p:extLst>
      <p:ext uri="{BB962C8B-B14F-4D97-AF65-F5344CB8AC3E}">
        <p14:creationId xmlns:p14="http://schemas.microsoft.com/office/powerpoint/2010/main" val="1686875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Notes: Spend 2-3 mins to give an overview of the IASC guidelines – then focus in on chapter 3 – Must dos</a:t>
            </a:r>
            <a:endParaRPr lang="en-GB" dirty="0"/>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4682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GB" dirty="0"/>
              <a:t>Ask if people know what the 4 must do actions are before presenting… explaining that these are the expectations for all humanitarian actors, be they government, UN agencies of NGOs</a:t>
            </a:r>
          </a:p>
        </p:txBody>
      </p:sp>
      <p:sp>
        <p:nvSpPr>
          <p:cNvPr id="4" name="Slide Number Placeholder 3"/>
          <p:cNvSpPr>
            <a:spLocks noGrp="1"/>
          </p:cNvSpPr>
          <p:nvPr>
            <p:ph type="sldNum" sz="quarter" idx="5"/>
          </p:nvPr>
        </p:nvSpPr>
        <p:spPr/>
        <p:txBody>
          <a:bodyPr/>
          <a:lstStyle/>
          <a:p>
            <a:fld id="{BB709338-A3A3-4F6B-84E5-CB91CF26B0E5}" type="slidenum">
              <a:rPr lang="en-GB" smtClean="0"/>
              <a:t>23</a:t>
            </a:fld>
            <a:endParaRPr lang="en-GB" dirty="0"/>
          </a:p>
        </p:txBody>
      </p:sp>
    </p:spTree>
    <p:extLst>
      <p:ext uri="{BB962C8B-B14F-4D97-AF65-F5344CB8AC3E}">
        <p14:creationId xmlns:p14="http://schemas.microsoft.com/office/powerpoint/2010/main" val="1487432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US" dirty="0"/>
              <a:t>IASC guidelines P20- 21 give detailed guidance</a:t>
            </a:r>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24</a:t>
            </a:fld>
            <a:endParaRPr lang="en-GB" dirty="0"/>
          </a:p>
        </p:txBody>
      </p:sp>
    </p:spTree>
    <p:extLst>
      <p:ext uri="{BB962C8B-B14F-4D97-AF65-F5344CB8AC3E}">
        <p14:creationId xmlns:p14="http://schemas.microsoft.com/office/powerpoint/2010/main" val="257685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US" dirty="0"/>
              <a:t>IASC guidelines P20- 21 give detailed guidance</a:t>
            </a:r>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25</a:t>
            </a:fld>
            <a:endParaRPr lang="en-GB" dirty="0"/>
          </a:p>
        </p:txBody>
      </p:sp>
    </p:spTree>
    <p:extLst>
      <p:ext uri="{BB962C8B-B14F-4D97-AF65-F5344CB8AC3E}">
        <p14:creationId xmlns:p14="http://schemas.microsoft.com/office/powerpoint/2010/main" val="2650028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GB" dirty="0"/>
              <a:t>Give one must do to each group to save time; or tell groups they are given responsibility to feedback on just one must do action. The feedback process is not included in the slide, other than a reminder to nominate a feedback person. The facilitators can decide how much time for what groups feedback. For example, there can be options to share back on a white board, or in chat box to also save time and just highlight the main practical tips.</a:t>
            </a:r>
          </a:p>
          <a:p>
            <a:r>
              <a:rPr lang="en-GB" dirty="0"/>
              <a:t>Wrap up – after listening build on participants contributions and </a:t>
            </a:r>
            <a:r>
              <a:rPr lang="en-GB" b="1" dirty="0"/>
              <a:t>reinforce the key message</a:t>
            </a:r>
            <a:r>
              <a:rPr lang="en-GB" dirty="0"/>
              <a:t> that OPDs should not wait to be invited into the space. Now that you know these 4 must do actions that is expected of all humanitarians, be they UN agencies, INGOs, government, start to build on your strengths to engage and influence to make it happen.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452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r>
              <a:rPr lang="en-GB" dirty="0"/>
              <a:t> Ask people to be ready to share what they find next time and signpost people to where they can find information as relevant to their region. Ask them if they have heard of OCHA?</a:t>
            </a:r>
          </a:p>
        </p:txBody>
      </p:sp>
      <p:sp>
        <p:nvSpPr>
          <p:cNvPr id="4" name="Slide Number Placeholder 3"/>
          <p:cNvSpPr>
            <a:spLocks noGrp="1"/>
          </p:cNvSpPr>
          <p:nvPr>
            <p:ph type="sldNum" sz="quarter" idx="5"/>
          </p:nvPr>
        </p:nvSpPr>
        <p:spPr/>
        <p:txBody>
          <a:bodyPr/>
          <a:lstStyle/>
          <a:p>
            <a:fld id="{BB709338-A3A3-4F6B-84E5-CB91CF26B0E5}" type="slidenum">
              <a:rPr lang="en-GB" smtClean="0"/>
              <a:t>27</a:t>
            </a:fld>
            <a:endParaRPr lang="en-GB"/>
          </a:p>
        </p:txBody>
      </p:sp>
    </p:spTree>
    <p:extLst>
      <p:ext uri="{BB962C8B-B14F-4D97-AF65-F5344CB8AC3E}">
        <p14:creationId xmlns:p14="http://schemas.microsoft.com/office/powerpoint/2010/main" val="1226647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GB" dirty="0"/>
              <a:t>Make sure everyone is clear they need to read at least Chapter 2 &amp; 3 of the IASC guidelines before next session. Chapter 4 is optional. </a:t>
            </a:r>
            <a:r>
              <a:rPr lang="en-GB" dirty="0">
                <a:sym typeface="Wingdings" panose="05000000000000000000" pitchFamily="2" charset="2"/>
              </a:rPr>
              <a:t>Make sure that Easy Read version is shared. Minimum is that the text of the Easy Read version is translated to local languages and shared alongside the completed English version</a:t>
            </a:r>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28</a:t>
            </a:fld>
            <a:endParaRPr lang="en-GB"/>
          </a:p>
        </p:txBody>
      </p:sp>
    </p:spTree>
    <p:extLst>
      <p:ext uri="{BB962C8B-B14F-4D97-AF65-F5344CB8AC3E}">
        <p14:creationId xmlns:p14="http://schemas.microsoft.com/office/powerpoint/2010/main" val="398611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t>Notes: </a:t>
            </a:r>
            <a:r>
              <a:rPr lang="en-US" sz="1200" dirty="0">
                <a:effectLst/>
                <a:latin typeface="Calibri" panose="020F0502020204030204" pitchFamily="34" charset="0"/>
                <a:ea typeface="Calibri" panose="020F0502020204030204" pitchFamily="34" charset="0"/>
                <a:cs typeface="Arial" panose="020B0604020202020204" pitchFamily="34" charset="0"/>
              </a:rPr>
              <a:t>Use this slide as a wrap up and to reinforce these key messages</a:t>
            </a: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29</a:t>
            </a:fld>
            <a:endParaRPr lang="en-GB"/>
          </a:p>
        </p:txBody>
      </p:sp>
    </p:spTree>
    <p:extLst>
      <p:ext uri="{BB962C8B-B14F-4D97-AF65-F5344CB8AC3E}">
        <p14:creationId xmlns:p14="http://schemas.microsoft.com/office/powerpoint/2010/main" val="383061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r>
              <a:rPr lang="en-GB" dirty="0"/>
              <a:t>This slide can be used to introduce the objectives of the sessions</a:t>
            </a:r>
          </a:p>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3</a:t>
            </a:fld>
            <a:endParaRPr lang="en-GB" dirty="0"/>
          </a:p>
        </p:txBody>
      </p:sp>
    </p:spTree>
    <p:extLst>
      <p:ext uri="{BB962C8B-B14F-4D97-AF65-F5344CB8AC3E}">
        <p14:creationId xmlns:p14="http://schemas.microsoft.com/office/powerpoint/2010/main" val="1344761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Add date for the session to this slide and the names of the co-facilitators running the session. </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3305C3-A6C5-448A-B746-13922327192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15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GB" dirty="0"/>
              <a:t>This slide can be used to introduce the objectives of the sessions</a:t>
            </a:r>
          </a:p>
        </p:txBody>
      </p:sp>
      <p:sp>
        <p:nvSpPr>
          <p:cNvPr id="4" name="Slide Number Placeholder 3"/>
          <p:cNvSpPr>
            <a:spLocks noGrp="1"/>
          </p:cNvSpPr>
          <p:nvPr>
            <p:ph type="sldNum" sz="quarter" idx="5"/>
          </p:nvPr>
        </p:nvSpPr>
        <p:spPr/>
        <p:txBody>
          <a:bodyPr/>
          <a:lstStyle/>
          <a:p>
            <a:fld id="{BB709338-A3A3-4F6B-84E5-CB91CF26B0E5}" type="slidenum">
              <a:rPr lang="en-GB" smtClean="0"/>
              <a:t>31</a:t>
            </a:fld>
            <a:endParaRPr lang="en-GB"/>
          </a:p>
        </p:txBody>
      </p:sp>
    </p:spTree>
    <p:extLst>
      <p:ext uri="{BB962C8B-B14F-4D97-AF65-F5344CB8AC3E}">
        <p14:creationId xmlns:p14="http://schemas.microsoft.com/office/powerpoint/2010/main" val="1344761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Notes: </a:t>
            </a:r>
            <a:r>
              <a:rPr lang="en-GB" dirty="0"/>
              <a:t>This slide is to help facilitators have an overview of the timing and segments. It provides the approximate overall timings of the main segments for session two. It is important to make sure that all slides that have been indicated as core in the facilitation guide (unhidden slides) are covered (or an alternative used if preferred). Those that are hidden in this core pack are optional/can be adapted to regional context to best suit audience, or swapped out depending on the pitch/ level of audience expected.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851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Please note: this slide should be edited to represent what came out of discussion on the first regional DRG session</a:t>
            </a:r>
          </a:p>
          <a:p>
            <a:r>
              <a:rPr lang="en-GB" dirty="0"/>
              <a:t>Then use the updated slide – briefly show as a reminder of ways of working and the importance of safe space, where any question can be asked etc.</a:t>
            </a:r>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33</a:t>
            </a:fld>
            <a:endParaRPr lang="en-GB"/>
          </a:p>
        </p:txBody>
      </p:sp>
    </p:spTree>
    <p:extLst>
      <p:ext uri="{BB962C8B-B14F-4D97-AF65-F5344CB8AC3E}">
        <p14:creationId xmlns:p14="http://schemas.microsoft.com/office/powerpoint/2010/main" val="3279559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Notes: </a:t>
            </a: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Humanitarian Country Team (HCT)</a:t>
            </a:r>
            <a:r>
              <a:rPr lang="en-US" sz="1200" b="0" i="0" kern="1200" dirty="0">
                <a:solidFill>
                  <a:schemeClr val="tx1"/>
                </a:solidFill>
                <a:effectLst/>
                <a:latin typeface="+mn-lt"/>
                <a:ea typeface="+mn-ea"/>
                <a:cs typeface="+mn-cs"/>
              </a:rPr>
              <a:t> is a strategic and operational decision-making and oversight forum established and led by the HC. Composition includes representatives from the UN, IOM, international NGOs, the Red Cross/Red Crescent Movement. Agencies that are also designated Cluster leads should represent the Clusters as well as their respective organizations. The HCT is responsible for agreeing on common strategic issues related to humanitarian action.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Humanitarian Coordinator (HC)</a:t>
            </a:r>
            <a:r>
              <a:rPr lang="en-US" sz="1200" b="0" i="0" kern="1200" dirty="0">
                <a:solidFill>
                  <a:schemeClr val="tx1"/>
                </a:solidFill>
                <a:effectLst/>
                <a:latin typeface="+mn-lt"/>
                <a:ea typeface="+mn-ea"/>
                <a:cs typeface="+mn-cs"/>
              </a:rPr>
              <a:t> is responsible for assessing whether or not an international response to crisis is warranted and for ensuring the humanitarian response efforts, if needed, are well organized. The HC is accountable to the Emergency Relief Coordinator. HCs lead the HCT in deciding the most appropriate coordination solutions for their country, taking into account the local situation. Agreement must be reached on which Clusters to establish, and which organizations are to lead them.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Humanitarian Response Info, Who does what? - https://</a:t>
            </a:r>
            <a:r>
              <a:rPr lang="en-US" sz="1200" b="0" i="0" kern="1200" dirty="0" err="1">
                <a:solidFill>
                  <a:schemeClr val="tx1"/>
                </a:solidFill>
                <a:effectLst/>
                <a:latin typeface="+mn-lt"/>
                <a:ea typeface="+mn-ea"/>
                <a:cs typeface="+mn-cs"/>
              </a:rPr>
              <a:t>www.humanitarianresponse.info</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/coordination/clusters/who-does-what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031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Use the IASC video as a quick warm up</a:t>
            </a:r>
            <a:r>
              <a:rPr lang="en-GB" dirty="0"/>
              <a:t> – introduce to say we are looking at this IASC video developed by EDF to reinforce and situate the session that this is about recognising and acting upon the important role of OPD to engage in Humanitarian action. </a:t>
            </a:r>
            <a:r>
              <a:rPr lang="en-GB" sz="1200" dirty="0">
                <a:effectLst/>
                <a:latin typeface="Calibri" panose="020F0502020204030204" pitchFamily="34" charset="0"/>
                <a:ea typeface="Calibri" panose="020F0502020204030204" pitchFamily="34" charset="0"/>
              </a:rPr>
              <a:t>Please note_ the video has audio- description and captions in all language versions. See below to access the different language versions available</a:t>
            </a:r>
          </a:p>
          <a:p>
            <a:pPr marL="342900" lvl="0" indent="-342900">
              <a:buFont typeface="+mj-lt"/>
              <a:buAutoNum type="arabicPeriod"/>
            </a:pPr>
            <a:r>
              <a:rPr lang="en-US" dirty="0">
                <a:hlinkClick r:id="rId3"/>
              </a:rPr>
              <a:t>French version. How to include organisations of persons with disabilities in humanitarian action – YouTube</a:t>
            </a:r>
            <a:endParaRPr lang="en-US" dirty="0"/>
          </a:p>
          <a:p>
            <a:pPr marL="342900" lvl="0" indent="-342900">
              <a:buFont typeface="+mj-lt"/>
              <a:buAutoNum type="arabicPeriod"/>
            </a:pPr>
            <a:r>
              <a:rPr lang="en-US" dirty="0">
                <a:hlinkClick r:id="rId4"/>
              </a:rPr>
              <a:t>Italian version. How to include organisations of persons with disabilities in humanitarian action </a:t>
            </a:r>
            <a:r>
              <a:rPr lang="en-US" dirty="0">
                <a:hlinkClick r:id="rId5"/>
              </a:rPr>
              <a:t>–</a:t>
            </a:r>
            <a:r>
              <a:rPr lang="en-US" dirty="0">
                <a:hlinkClick r:id="rId4"/>
              </a:rPr>
              <a:t> YouTube</a:t>
            </a:r>
            <a:endParaRPr lang="en-US" dirty="0"/>
          </a:p>
          <a:p>
            <a:pPr marL="342900" lvl="0" indent="-342900">
              <a:buFont typeface="+mj-lt"/>
              <a:buAutoNum type="arabicPeriod"/>
            </a:pPr>
            <a:r>
              <a:rPr lang="en-US" dirty="0">
                <a:hlinkClick r:id="rId5"/>
              </a:rPr>
              <a:t>Spanish version. How to include organisations of persons with disabilities in humanitarian action – YouTube</a:t>
            </a:r>
            <a:endParaRPr lang="en-US" dirty="0"/>
          </a:p>
          <a:p>
            <a:pPr marL="342900" lvl="0" indent="-342900">
              <a:buFont typeface="+mj-lt"/>
              <a:buAutoNum type="arabicPeriod"/>
            </a:pPr>
            <a:r>
              <a:rPr lang="en-US" dirty="0">
                <a:hlinkClick r:id="rId6"/>
              </a:rPr>
              <a:t>Arabic version. How to include organisations of persons with disabilities in humanitarian action – YouTube</a:t>
            </a:r>
            <a:endParaRPr lang="en-US" dirty="0"/>
          </a:p>
          <a:p>
            <a:pPr marL="342900" lvl="0" indent="-342900">
              <a:buFont typeface="+mj-lt"/>
              <a:buAutoNum type="arabicPeriod"/>
            </a:pPr>
            <a:r>
              <a:rPr lang="en-US" dirty="0">
                <a:hlinkClick r:id="rId7"/>
              </a:rPr>
              <a:t>Swahili version. How to include organisations of persons with disabilities in humanitarian action – YouTube</a:t>
            </a:r>
            <a:endParaRPr lang="en-US" dirty="0"/>
          </a:p>
          <a:p>
            <a:pPr marL="342900" lvl="0" indent="-342900">
              <a:buFont typeface="+mj-lt"/>
              <a:buAutoNum type="arabicPeriod"/>
            </a:pPr>
            <a:r>
              <a:rPr lang="en-US" dirty="0">
                <a:hlinkClick r:id="rId8"/>
              </a:rPr>
              <a:t>Portuguese version. How to include organisations of persons with disabilities in humanitarian action – YouTube</a:t>
            </a:r>
            <a:endParaRPr lang="en-US" dirty="0"/>
          </a:p>
          <a:p>
            <a:pPr marL="342900" lvl="0" indent="-342900">
              <a:buFont typeface="+mj-lt"/>
              <a:buAutoNum type="arabicPeriod"/>
            </a:pPr>
            <a:r>
              <a:rPr lang="en-US" dirty="0">
                <a:hlinkClick r:id="rId9"/>
              </a:rPr>
              <a:t>Bangla version. How to include organisations of persons with disabilities in humanitarian action – YouTube</a:t>
            </a:r>
            <a:endParaRPr lang="en-US" dirty="0"/>
          </a:p>
          <a:p>
            <a:pPr marL="342900" lvl="0" indent="-342900">
              <a:buFont typeface="+mj-lt"/>
              <a:buAutoNum type="arabicPeriod"/>
            </a:pPr>
            <a:r>
              <a:rPr lang="en-US" dirty="0">
                <a:hlinkClick r:id="rId10"/>
              </a:rPr>
              <a:t>Ukrainian version. How to include organisations of persons with disabilities in humanitarian action - YouTube</a:t>
            </a:r>
            <a:endParaRPr lang="en-US" dirty="0"/>
          </a:p>
          <a:p>
            <a:pPr marL="342900" lvl="0" indent="-342900">
              <a:buFont typeface="+mj-lt"/>
              <a:buAutoNum type="arabicPeriod"/>
            </a:pPr>
            <a:r>
              <a:rPr lang="en-US" dirty="0">
                <a:hlinkClick r:id="rId11"/>
              </a:rPr>
              <a:t>Russian version. How to include organisations of persons with disabilities in humanitarian action – YouTube</a:t>
            </a:r>
            <a:endParaRPr lang="en-US" dirty="0"/>
          </a:p>
          <a:p>
            <a:pPr marL="0" lvl="0" indent="0">
              <a:buFont typeface="+mj-lt"/>
              <a:buNone/>
            </a:pPr>
            <a:r>
              <a:rPr lang="en-US" dirty="0"/>
              <a:t>English version already embedded in slide: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https://www.youtube.com/watch?v=n1T3ZIjMHmw</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dirty="0"/>
          </a:p>
          <a:p>
            <a:pPr marL="0" lvl="0" indent="0">
              <a:buFont typeface="+mj-lt"/>
              <a:buNone/>
            </a:pPr>
            <a:r>
              <a:rPr lang="en-US" dirty="0"/>
              <a:t> </a:t>
            </a:r>
          </a:p>
        </p:txBody>
      </p:sp>
      <p:sp>
        <p:nvSpPr>
          <p:cNvPr id="4" name="Slide Number Placeholder 3"/>
          <p:cNvSpPr>
            <a:spLocks noGrp="1"/>
          </p:cNvSpPr>
          <p:nvPr>
            <p:ph type="sldNum" sz="quarter" idx="5"/>
          </p:nvPr>
        </p:nvSpPr>
        <p:spPr/>
        <p:txBody>
          <a:bodyPr/>
          <a:lstStyle/>
          <a:p>
            <a:fld id="{BB709338-A3A3-4F6B-84E5-CB91CF26B0E5}" type="slidenum">
              <a:rPr lang="en-GB" smtClean="0"/>
              <a:t>36</a:t>
            </a:fld>
            <a:endParaRPr lang="en-GB"/>
          </a:p>
        </p:txBody>
      </p:sp>
    </p:spTree>
    <p:extLst>
      <p:ext uri="{BB962C8B-B14F-4D97-AF65-F5344CB8AC3E}">
        <p14:creationId xmlns:p14="http://schemas.microsoft.com/office/powerpoint/2010/main" val="2409125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37</a:t>
            </a:fld>
            <a:endParaRPr lang="en-GB"/>
          </a:p>
        </p:txBody>
      </p:sp>
    </p:spTree>
    <p:extLst>
      <p:ext uri="{BB962C8B-B14F-4D97-AF65-F5344CB8AC3E}">
        <p14:creationId xmlns:p14="http://schemas.microsoft.com/office/powerpoint/2010/main" val="59799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dirty="0"/>
              <a:t>Notes: </a:t>
            </a:r>
            <a:r>
              <a:rPr lang="en-US" sz="1800" b="0" i="0" u="none" strike="noStrike" baseline="0" dirty="0">
                <a:latin typeface="Helvetica 55 Roman"/>
              </a:rPr>
              <a:t>Slide for facilitators o use this slide as talking points before introducing Cluster and RCM</a:t>
            </a:r>
          </a:p>
        </p:txBody>
      </p:sp>
      <p:sp>
        <p:nvSpPr>
          <p:cNvPr id="4" name="Slide Number Placeholder 3"/>
          <p:cNvSpPr>
            <a:spLocks noGrp="1"/>
          </p:cNvSpPr>
          <p:nvPr>
            <p:ph type="sldNum" sz="quarter" idx="5"/>
          </p:nvPr>
        </p:nvSpPr>
        <p:spPr/>
        <p:txBody>
          <a:bodyPr/>
          <a:lstStyle/>
          <a:p>
            <a:fld id="{BB709338-A3A3-4F6B-84E5-CB91CF26B0E5}" type="slidenum">
              <a:rPr lang="en-GB" smtClean="0"/>
              <a:t>38</a:t>
            </a:fld>
            <a:endParaRPr lang="en-GB"/>
          </a:p>
        </p:txBody>
      </p:sp>
    </p:spTree>
    <p:extLst>
      <p:ext uri="{BB962C8B-B14F-4D97-AF65-F5344CB8AC3E}">
        <p14:creationId xmlns:p14="http://schemas.microsoft.com/office/powerpoint/2010/main" val="1344876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Notes: </a:t>
            </a:r>
            <a:r>
              <a:rPr lang="en-GB" b="0" dirty="0"/>
              <a:t>P</a:t>
            </a:r>
            <a:r>
              <a:rPr lang="en-GB" b="0" noProof="0" dirty="0"/>
              <a:t>l</a:t>
            </a:r>
            <a:r>
              <a:rPr lang="en-GB" noProof="0" dirty="0"/>
              <a:t>ease read out the alt text so fully accessible to all – and make sure that acronyms such as IOM, FAO are explained. The DRG will need to give a glossary of key terms and acronyms to participants – in local languages of key terms- that should be shared with participants before the session to aid understanding and support them with more time to ask questions. </a:t>
            </a:r>
          </a:p>
          <a:p>
            <a:endParaRPr lang="en-GB" noProof="0" dirty="0"/>
          </a:p>
          <a:p>
            <a:r>
              <a:rPr lang="en-GB" noProof="0" dirty="0"/>
              <a:t>Image of the Cluster system. At the centre is the Humanitarian and Emergency Relief Coordinator. Around this is a circle with 11 clusters: Camp coordination and Camp management led by IOM and UNHCR, Early Recovery led by UNDP, Education led by UNICEF &amp; Save the Children. Emergency telecommunications led by WFP, Food security led by WFP &amp; FAO, Health led by WO, Logistics led by WFP, Nutrition led by UNICEF, Protection led by UNHCR, Shelter led by IFRC &amp; UNHCR, and water Sanitation and Hygiene led by UNICEF. Around the circle forming a semi-circle are Prevention, mitigation, Preparedness, Disaster, Response, Recover and Reconstruction. Preparedness, Disaster, response and recovery are all in pink, the same colour as the Humanitarian coordinator in the middle to show these are the 4 stages that the Humanitarian Country Coordination team are responsible for.</a:t>
            </a:r>
          </a:p>
          <a:p>
            <a:endParaRPr lang="en-GB" noProof="0" dirty="0"/>
          </a:p>
          <a:p>
            <a:pPr>
              <a:spcAft>
                <a:spcPts val="600"/>
              </a:spcAft>
            </a:pPr>
            <a:r>
              <a:rPr lang="en-GB" noProof="0" dirty="0"/>
              <a:t>Important that facilitator that </a:t>
            </a:r>
            <a:r>
              <a:rPr lang="en-US" sz="2400" noProof="0" dirty="0">
                <a:latin typeface="Helvetica" panose="020B0604020202020204" pitchFamily="34" charset="0"/>
                <a:cs typeface="Helvetica" panose="020B0604020202020204" pitchFamily="34" charset="0"/>
              </a:rPr>
              <a:t>c</a:t>
            </a:r>
            <a:r>
              <a:rPr lang="en-US" sz="2400" dirty="0">
                <a:latin typeface="Helvetica" panose="020B0604020202020204" pitchFamily="34" charset="0"/>
                <a:cs typeface="Helvetica" panose="020B0604020202020204" pitchFamily="34" charset="0"/>
              </a:rPr>
              <a:t>lusters are sector-based groups of humanitarian </a:t>
            </a:r>
            <a:r>
              <a:rPr lang="en-US" sz="2400" dirty="0" err="1">
                <a:latin typeface="Helvetica" panose="020B0604020202020204" pitchFamily="34" charset="0"/>
                <a:cs typeface="Helvetica" panose="020B0604020202020204" pitchFamily="34" charset="0"/>
              </a:rPr>
              <a:t>organisations</a:t>
            </a:r>
            <a:r>
              <a:rPr lang="en-US" sz="2400" dirty="0">
                <a:latin typeface="Helvetica" panose="020B0604020202020204" pitchFamily="34" charset="0"/>
                <a:cs typeface="Helvetica" panose="020B0604020202020204" pitchFamily="34" charset="0"/>
              </a:rPr>
              <a:t> from UN and non-UN agencies that work together to coordinate efforts to effectively respond to a humanitarian crisis</a:t>
            </a:r>
          </a:p>
          <a:p>
            <a:pPr>
              <a:spcAft>
                <a:spcPts val="600"/>
              </a:spcAft>
            </a:pPr>
            <a:r>
              <a:rPr lang="en-US" sz="2400" dirty="0">
                <a:latin typeface="Helvetica" panose="020B0604020202020204" pitchFamily="34" charset="0"/>
                <a:cs typeface="Helvetica" panose="020B0604020202020204" pitchFamily="34" charset="0"/>
              </a:rPr>
              <a:t>Clusters are present at global and country level</a:t>
            </a:r>
          </a:p>
          <a:p>
            <a:pPr lvl="1">
              <a:spcAft>
                <a:spcPts val="600"/>
              </a:spcAft>
            </a:pPr>
            <a:r>
              <a:rPr lang="en-US" sz="2000" b="1" dirty="0">
                <a:latin typeface="Helvetica" panose="020B0604020202020204" pitchFamily="34" charset="0"/>
                <a:cs typeface="Helvetica" panose="020B0604020202020204" pitchFamily="34" charset="0"/>
              </a:rPr>
              <a:t>Global clusters</a:t>
            </a:r>
            <a:r>
              <a:rPr lang="en-US" sz="2000" dirty="0">
                <a:latin typeface="Helvetica" panose="020B0604020202020204" pitchFamily="34" charset="0"/>
                <a:cs typeface="Helvetica" panose="020B0604020202020204" pitchFamily="34" charset="0"/>
              </a:rPr>
              <a:t> are responsible for standards and policy setting; building response capacity and operational support</a:t>
            </a:r>
          </a:p>
          <a:p>
            <a:pPr lvl="1">
              <a:spcAft>
                <a:spcPts val="600"/>
              </a:spcAft>
            </a:pPr>
            <a:r>
              <a:rPr lang="en-US" sz="2000" b="1" dirty="0">
                <a:latin typeface="Helvetica" panose="020B0604020202020204" pitchFamily="34" charset="0"/>
                <a:cs typeface="Helvetica" panose="020B0604020202020204" pitchFamily="34" charset="0"/>
              </a:rPr>
              <a:t>Country-level cluster</a:t>
            </a:r>
            <a:r>
              <a:rPr lang="en-US" sz="2000" dirty="0">
                <a:latin typeface="Helvetica" panose="020B0604020202020204" pitchFamily="34" charset="0"/>
                <a:cs typeface="Helvetica" panose="020B0604020202020204" pitchFamily="34" charset="0"/>
              </a:rPr>
              <a:t> are responsible for coordinating emergency response in country</a:t>
            </a:r>
          </a:p>
          <a:p>
            <a:pPr>
              <a:spcAft>
                <a:spcPts val="600"/>
              </a:spcAft>
            </a:pPr>
            <a:r>
              <a:rPr lang="en-US" sz="2400" dirty="0">
                <a:latin typeface="Helvetica" panose="020B0604020202020204" pitchFamily="34" charset="0"/>
                <a:cs typeface="Helvetica" panose="020B0604020202020204" pitchFamily="34" charset="0"/>
              </a:rPr>
              <a:t>Clusters aim to make humanitarian action better </a:t>
            </a:r>
            <a:r>
              <a:rPr lang="en-US" sz="2400" b="1" dirty="0">
                <a:latin typeface="Helvetica" panose="020B0604020202020204" pitchFamily="34" charset="0"/>
                <a:cs typeface="Helvetica" panose="020B0604020202020204" pitchFamily="34" charset="0"/>
              </a:rPr>
              <a:t>organized</a:t>
            </a:r>
            <a:r>
              <a:rPr lang="en-US" sz="2400" dirty="0">
                <a:latin typeface="Helvetica" panose="020B0604020202020204" pitchFamily="34" charset="0"/>
                <a:cs typeface="Helvetica" panose="020B0604020202020204" pitchFamily="34" charset="0"/>
              </a:rPr>
              <a:t> and more </a:t>
            </a:r>
            <a:r>
              <a:rPr lang="en-US" sz="2400" b="1" dirty="0">
                <a:latin typeface="Helvetica" panose="020B0604020202020204" pitchFamily="34" charset="0"/>
                <a:cs typeface="Helvetica" panose="020B0604020202020204" pitchFamily="34" charset="0"/>
              </a:rPr>
              <a:t>accountable</a:t>
            </a:r>
            <a:r>
              <a:rPr lang="en-US" sz="2400" dirty="0">
                <a:latin typeface="Helvetica" panose="020B0604020202020204" pitchFamily="34" charset="0"/>
                <a:cs typeface="Helvetica" panose="020B0604020202020204" pitchFamily="34" charset="0"/>
              </a:rPr>
              <a:t> to crisis-affected populations. </a:t>
            </a:r>
          </a:p>
          <a:p>
            <a:pPr>
              <a:spcAft>
                <a:spcPts val="600"/>
              </a:spcAft>
            </a:pPr>
            <a:r>
              <a:rPr lang="en-US" sz="2400" dirty="0">
                <a:latin typeface="Helvetica" panose="020B0604020202020204" pitchFamily="34" charset="0"/>
                <a:cs typeface="Helvetica" panose="020B0604020202020204" pitchFamily="34" charset="0"/>
              </a:rPr>
              <a:t>Cluster activation is dependent on the type of crisis.</a:t>
            </a: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42373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40</a:t>
            </a:fld>
            <a:endParaRPr lang="en-GB"/>
          </a:p>
        </p:txBody>
      </p:sp>
    </p:spTree>
    <p:extLst>
      <p:ext uri="{BB962C8B-B14F-4D97-AF65-F5344CB8AC3E}">
        <p14:creationId xmlns:p14="http://schemas.microsoft.com/office/powerpoint/2010/main" val="375799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GB" b="0" dirty="0"/>
              <a:t>Please allow for sensory breaks of a few minutes between each segment- 10 minutes break has been allocated that facilitators can best judge when to use.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833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41</a:t>
            </a:fld>
            <a:endParaRPr lang="en-GB"/>
          </a:p>
        </p:txBody>
      </p:sp>
    </p:spTree>
    <p:extLst>
      <p:ext uri="{BB962C8B-B14F-4D97-AF65-F5344CB8AC3E}">
        <p14:creationId xmlns:p14="http://schemas.microsoft.com/office/powerpoint/2010/main" val="875790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Notes: Answer – a) </a:t>
            </a:r>
            <a:r>
              <a:rPr lang="en-US" sz="1200" b="1" dirty="0">
                <a:latin typeface="+mn-lt"/>
              </a:rPr>
              <a:t>Yes </a:t>
            </a:r>
            <a:r>
              <a:rPr lang="en-US" sz="1200" b="0" dirty="0">
                <a:latin typeface="+mn-lt"/>
              </a:rPr>
              <a:t>all OPDs, whatever their size or type can be engaged in humanitarian action. They are recognised as a local actor with valid contributions to make, they do not have to have prior qualifications</a:t>
            </a:r>
            <a:endParaRPr lang="en-US" b="0" dirty="0"/>
          </a:p>
        </p:txBody>
      </p:sp>
      <p:sp>
        <p:nvSpPr>
          <p:cNvPr id="4" name="Slide Number Placeholder 3"/>
          <p:cNvSpPr>
            <a:spLocks noGrp="1"/>
          </p:cNvSpPr>
          <p:nvPr>
            <p:ph type="sldNum" sz="quarter" idx="5"/>
          </p:nvPr>
        </p:nvSpPr>
        <p:spPr/>
        <p:txBody>
          <a:bodyPr/>
          <a:lstStyle/>
          <a:p>
            <a:fld id="{BB709338-A3A3-4F6B-84E5-CB91CF26B0E5}" type="slidenum">
              <a:rPr lang="en-GB" smtClean="0"/>
              <a:t>42</a:t>
            </a:fld>
            <a:endParaRPr lang="en-GB"/>
          </a:p>
        </p:txBody>
      </p:sp>
    </p:spTree>
    <p:extLst>
      <p:ext uri="{BB962C8B-B14F-4D97-AF65-F5344CB8AC3E}">
        <p14:creationId xmlns:p14="http://schemas.microsoft.com/office/powerpoint/2010/main" val="1377574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Font typeface="+mj-lt"/>
              <a:buAutoNum type="arabicPeriod"/>
            </a:pPr>
            <a:r>
              <a:rPr lang="en-US" dirty="0"/>
              <a:t>As a local/national actor, you have the right to participate in humanitarian coordination structures and influence the decisions of the coordination mechanism. In order to do so, you must be given equitable access to information and analysis on coverage, results etc., and the opportunity and skills to effectively and credibly convey your thoughts and ideas. How to take action: for example, contact the United Nations Office for the Coordination of Humanitarian Affairs (OCHA) in your context to be linked up with the specific cluster Coordinator and to join the mailing list. </a:t>
            </a:r>
          </a:p>
          <a:p>
            <a:pPr marL="228600" indent="-228600">
              <a:buFont typeface="+mj-lt"/>
              <a:buAutoNum type="arabicPeriod"/>
            </a:pPr>
            <a:r>
              <a:rPr lang="en-US" dirty="0"/>
              <a:t>As a local/national actor, you have the right to access opportunities for leadership and co-leadership2 roles at national and sub-national levels. Humanitarian leadership should be inclusive, representative, </a:t>
            </a:r>
            <a:r>
              <a:rPr lang="en-US" dirty="0" err="1"/>
              <a:t>genderbalanced</a:t>
            </a:r>
            <a:r>
              <a:rPr lang="en-US" dirty="0"/>
              <a:t>, accountable and supportive of the entire humanitarian community. Local/national actors should have equitable opportunities with international actors and among their own peers, (i.e. including for under-represented groups like women-led, youth-led or minority-led organizations) to take on leadership and co-leadership roles at both national and sub-national levels, including as part of strategic advisory groups and coordination mechanisms. How to take action: for example, let coordination leadership know that you are interested in taking on a leadership or co-leadership role in order to contribute your contextual understanding and expertise, and ask how they can support you in doing so. You can also request that coordination leadership advocate for your access to direct funding to cover the cost of taking on coordination leadership roles. </a:t>
            </a:r>
          </a:p>
          <a:p>
            <a:pPr marL="228600" indent="-228600">
              <a:buFont typeface="+mj-lt"/>
              <a:buAutoNum type="arabicPeriod"/>
            </a:pPr>
            <a:r>
              <a:rPr lang="en-US" dirty="0"/>
              <a:t>As a local/national actor, you have the right to access coordination meetings (and material) in a language which allows you to participate fully, held in locations (whether in person or online) which are accessible and acceptable to you. Depending on the context, meetings can either be held in the appropriate local/relevant language(s), or simultaneous interpretation can be provided. You should also be provided with transportation and logistical support, where needed, and there should be consideration for security conditions or other local circumstances that may affect your ability to attend. When meetings are being held remotely, you should be supported to acquire online access. You can access information and minutes of meetings from your country and cluster on e.g. </a:t>
            </a:r>
            <a:r>
              <a:rPr lang="en-US" dirty="0" err="1"/>
              <a:t>www.humanitarianresponse.info</a:t>
            </a:r>
            <a:r>
              <a:rPr lang="en-US" dirty="0"/>
              <a:t>, by selecting your country under ‘Operations’ and then selecting the sector along the left hand side, or by contacting the cluster coordinator. How to take action: for example, request from the Coordinator that information is presented in a language relevant to you, or that simultaneous interpretation is made available to allow you to participate fully. You can also request from the Coordinator that meetings are held in locations and at times which allow you to attend.</a:t>
            </a:r>
          </a:p>
          <a:p>
            <a:pPr marL="228600" indent="-228600">
              <a:buFont typeface="+mj-lt"/>
              <a:buAutoNum type="arabicPeriod"/>
            </a:pPr>
            <a:r>
              <a:rPr lang="en-US" dirty="0"/>
              <a:t>As a local/national actor, like other humanitarian actors, you have the right to visibility and acknowledgement of your contributions to humanitarian response. This includes, amongst other things, raising awareness of your contributions to humanitarian response (including your challenges, opportunities and views), mobilizing funds, as well receiving acknowledgement for your work. As with other humanitarian actors, local/national actors must also consider the security of their staff and the access of their programs, when seeking visibility and recognition. How to take action: for example, request that coordination group members create opportunities for you to interact directly with in-country donors to increase your visibility. Also, request that the role of your local/ national </a:t>
            </a:r>
            <a:r>
              <a:rPr lang="en-US" dirty="0" err="1"/>
              <a:t>organisation</a:t>
            </a:r>
            <a:r>
              <a:rPr lang="en-US" dirty="0"/>
              <a:t> is explicitly referenced in public communications and reporting</a:t>
            </a:r>
          </a:p>
          <a:p>
            <a:endParaRPr lang="en-US" dirty="0"/>
          </a:p>
          <a:p>
            <a:endParaRPr lang="en-US" dirty="0"/>
          </a:p>
          <a:p>
            <a:r>
              <a:rPr lang="en-US" dirty="0"/>
              <a:t>Source: https://resource-centre-uploads.s3.amazonaws.com/uploads/Localization-humanitarian-action-toolkit-Pilot-</a:t>
            </a:r>
            <a:r>
              <a:rPr lang="en-US" dirty="0" err="1"/>
              <a:t>version.pdf</a:t>
            </a:r>
            <a:r>
              <a:rPr lang="en-US" dirty="0"/>
              <a:t> </a:t>
            </a:r>
          </a:p>
        </p:txBody>
      </p:sp>
      <p:sp>
        <p:nvSpPr>
          <p:cNvPr id="4" name="Slide Number Placeholder 3"/>
          <p:cNvSpPr>
            <a:spLocks noGrp="1"/>
          </p:cNvSpPr>
          <p:nvPr>
            <p:ph type="sldNum" sz="quarter" idx="5"/>
          </p:nvPr>
        </p:nvSpPr>
        <p:spPr/>
        <p:txBody>
          <a:bodyPr/>
          <a:lstStyle/>
          <a:p>
            <a:fld id="{BB709338-A3A3-4F6B-84E5-CB91CF26B0E5}" type="slidenum">
              <a:rPr lang="en-GB" smtClean="0"/>
              <a:t>43</a:t>
            </a:fld>
            <a:endParaRPr lang="en-GB"/>
          </a:p>
        </p:txBody>
      </p:sp>
    </p:spTree>
    <p:extLst>
      <p:ext uri="{BB962C8B-B14F-4D97-AF65-F5344CB8AC3E}">
        <p14:creationId xmlns:p14="http://schemas.microsoft.com/office/powerpoint/2010/main" val="1993439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As a local/national actor, you have the right to take part in international coordination structures where international actors demonstrate sensitivity towards the potential risks your participation may result in. In line with the UN Guidance note on the Protection and Promotion of Civic Space, international actors should focus on the participation of L/NAs in IASC processes, the promotion of civic space and most importantly, the protection of civil society actors. How to take action: for example, request that coordination leadership put in place risk assessments and other preventative measures in order to mitigate exposure to harm or risk of reprisals, and adopt safe communications channels. As a local/national actor, you have the right to participate in humanitarian coordination structures where relations among organizations are based on mutual respect, trust and the Principles of Partnership. https://</a:t>
            </a:r>
            <a:r>
              <a:rPr lang="en-US" dirty="0" err="1"/>
              <a:t>www.icvanetwork.org</a:t>
            </a:r>
            <a:r>
              <a:rPr lang="en-US" dirty="0"/>
              <a:t>/</a:t>
            </a:r>
            <a:r>
              <a:rPr lang="en-US" dirty="0" err="1"/>
              <a:t>principlespartnership</a:t>
            </a:r>
            <a:r>
              <a:rPr lang="en-US" dirty="0"/>
              <a:t>-statement-commitment Coordinators have a responsibility to promote a culture of principled partnership (i.e. equality, transparency, result-oriented approach, responsibility, and complementarity), both in the ways they interact with the members of their coordination groups, and in the ways in which members interact with each other. How to take action: for example, request that coordination leadership conduct a https://</a:t>
            </a:r>
            <a:r>
              <a:rPr lang="en-US" dirty="0" err="1"/>
              <a:t>www.globalprotectioncluster.org</a:t>
            </a:r>
            <a:r>
              <a:rPr lang="en-US" dirty="0"/>
              <a:t>/wp-content/ uploads/3.-CP-AoR-Principles-of-Partnership-Cluster-Review.pdf on a regular basis, to assess how all members experience the coordination group environment. </a:t>
            </a:r>
          </a:p>
          <a:p>
            <a:pPr marL="228600" indent="-228600">
              <a:buFont typeface="+mj-lt"/>
              <a:buAutoNum type="arabicPeriod"/>
            </a:pPr>
            <a:r>
              <a:rPr lang="en-US" dirty="0"/>
              <a:t>As a local/national actor, you have the right to participate in humanitarian coordination structures which are free from gender and race inequalities. Keeping in mind that power imbalances and unconscious bias may influence the setup of coordination structures, members and those facilitating coordination groups should take steps to create an enabling environment for local/national actors to participate and take part in decision-making in coordination structures and facilitate more systematic and active engagement. This includes forming alliances with smaller, local organizations (such as local women’s organizations), not only as local implementing partners, but as humanitarian actors capable of setting their own agendas within the overarching humanitarian coordination structures. Coordination leadership have a responsibility to challenge and take necessary action in response to colonial and racist attitudes in coordination meetings and processes. How to take action: for example, request that coordination leadership regularly conduct awareness-raising and </a:t>
            </a:r>
            <a:r>
              <a:rPr lang="en-US" dirty="0" err="1"/>
              <a:t>sensitisation</a:t>
            </a:r>
            <a:r>
              <a:rPr lang="en-US" dirty="0"/>
              <a:t> exercises on diversity inclusion. Also, encourage coordination leadership to develop a zero-tolerance policy for discrimination on the basis of race, gender, or other diversity factor. </a:t>
            </a:r>
          </a:p>
          <a:p>
            <a:pPr marL="228600" indent="-228600">
              <a:buFont typeface="+mj-lt"/>
              <a:buAutoNum type="arabicPeriod"/>
            </a:pPr>
            <a:r>
              <a:rPr lang="en-US" dirty="0"/>
              <a:t>. As a local/national actor, you have the right to access institutional and technical capacity strengthening in order to engage effectively within humanitarian coordination structures. Such capacity strengthening should be long-term, include relevant individual and organizational needs, and locally appropriate ways of learning. How to take action: for example, consider what the priority areas for both technical and institutional3 capacity strengthening might be for your organization, and approach other coordination group members to develop partnership agreements which include commitments to capacity strengthening</a:t>
            </a:r>
          </a:p>
          <a:p>
            <a:pPr marL="228600" indent="-228600">
              <a:buFont typeface="+mj-lt"/>
              <a:buAutoNum type="arabicPeriod"/>
            </a:pPr>
            <a:r>
              <a:rPr lang="en-US" dirty="0"/>
              <a:t>As a local/national actor, you have the right to participate in humanitarian coordination with international actors who are willing to address their own capacity gaps. Capacity strengthening opportunities must be reciprocal and include </a:t>
            </a:r>
            <a:r>
              <a:rPr lang="en-US" dirty="0" err="1"/>
              <a:t>colearning</a:t>
            </a:r>
            <a:r>
              <a:rPr lang="en-US" dirty="0"/>
              <a:t>, two-way learning, and capacity exchanges in both directions, to foster quality, locally appropriate humanitarian response that also support long-term resilience. How to take action: suggest that coordination group members engage in reciprocal capacity assessments4 to understand where local/national and international actors can learn from each other, and request the commitment of international actors to invest in addressing the identified gaps. </a:t>
            </a:r>
          </a:p>
          <a:p>
            <a:pPr marL="228600" indent="-228600">
              <a:buFont typeface="+mj-lt"/>
              <a:buAutoNum type="arabicPeriod"/>
            </a:pPr>
            <a:endParaRPr lang="en-US" dirty="0"/>
          </a:p>
          <a:p>
            <a:endParaRPr lang="en-US" dirty="0"/>
          </a:p>
          <a:p>
            <a:endParaRPr lang="en-US" dirty="0"/>
          </a:p>
          <a:p>
            <a:r>
              <a:rPr lang="en-US" dirty="0"/>
              <a:t>Source: https://resource-centre-uploads.s3.amazonaws.com/uploads/Localization-humanitarian-action-toolkit-Pilot-</a:t>
            </a:r>
            <a:r>
              <a:rPr lang="en-US" dirty="0" err="1"/>
              <a:t>version.pdf</a:t>
            </a:r>
            <a:r>
              <a:rPr lang="en-US" dirty="0"/>
              <a:t> </a:t>
            </a:r>
          </a:p>
        </p:txBody>
      </p:sp>
      <p:sp>
        <p:nvSpPr>
          <p:cNvPr id="4" name="Slide Number Placeholder 3"/>
          <p:cNvSpPr>
            <a:spLocks noGrp="1"/>
          </p:cNvSpPr>
          <p:nvPr>
            <p:ph type="sldNum" sz="quarter" idx="5"/>
          </p:nvPr>
        </p:nvSpPr>
        <p:spPr/>
        <p:txBody>
          <a:bodyPr/>
          <a:lstStyle/>
          <a:p>
            <a:fld id="{BB709338-A3A3-4F6B-84E5-CB91CF26B0E5}" type="slidenum">
              <a:rPr lang="en-GB" smtClean="0"/>
              <a:t>44</a:t>
            </a:fld>
            <a:endParaRPr lang="en-GB"/>
          </a:p>
        </p:txBody>
      </p:sp>
    </p:spTree>
    <p:extLst>
      <p:ext uri="{BB962C8B-B14F-4D97-AF65-F5344CB8AC3E}">
        <p14:creationId xmlns:p14="http://schemas.microsoft.com/office/powerpoint/2010/main" val="3145096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Notes: answer – e) all of the above!</a:t>
            </a:r>
          </a:p>
        </p:txBody>
      </p:sp>
      <p:sp>
        <p:nvSpPr>
          <p:cNvPr id="4" name="Slide Number Placeholder 3"/>
          <p:cNvSpPr>
            <a:spLocks noGrp="1"/>
          </p:cNvSpPr>
          <p:nvPr>
            <p:ph type="sldNum" sz="quarter" idx="5"/>
          </p:nvPr>
        </p:nvSpPr>
        <p:spPr/>
        <p:txBody>
          <a:bodyPr/>
          <a:lstStyle/>
          <a:p>
            <a:fld id="{BB709338-A3A3-4F6B-84E5-CB91CF26B0E5}" type="slidenum">
              <a:rPr lang="en-GB" smtClean="0"/>
              <a:t>45</a:t>
            </a:fld>
            <a:endParaRPr lang="en-GB"/>
          </a:p>
        </p:txBody>
      </p:sp>
    </p:spTree>
    <p:extLst>
      <p:ext uri="{BB962C8B-B14F-4D97-AF65-F5344CB8AC3E}">
        <p14:creationId xmlns:p14="http://schemas.microsoft.com/office/powerpoint/2010/main" val="2532788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46</a:t>
            </a:fld>
            <a:endParaRPr lang="en-GB"/>
          </a:p>
        </p:txBody>
      </p:sp>
    </p:spTree>
    <p:extLst>
      <p:ext uri="{BB962C8B-B14F-4D97-AF65-F5344CB8AC3E}">
        <p14:creationId xmlns:p14="http://schemas.microsoft.com/office/powerpoint/2010/main" val="163029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47</a:t>
            </a:fld>
            <a:endParaRPr lang="en-GB"/>
          </a:p>
        </p:txBody>
      </p:sp>
    </p:spTree>
    <p:extLst>
      <p:ext uri="{BB962C8B-B14F-4D97-AF65-F5344CB8AC3E}">
        <p14:creationId xmlns:p14="http://schemas.microsoft.com/office/powerpoint/2010/main" val="2658460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Answer – b) disagree</a:t>
            </a:r>
          </a:p>
        </p:txBody>
      </p:sp>
      <p:sp>
        <p:nvSpPr>
          <p:cNvPr id="4" name="Slide Number Placeholder 3"/>
          <p:cNvSpPr>
            <a:spLocks noGrp="1"/>
          </p:cNvSpPr>
          <p:nvPr>
            <p:ph type="sldNum" sz="quarter" idx="5"/>
          </p:nvPr>
        </p:nvSpPr>
        <p:spPr/>
        <p:txBody>
          <a:bodyPr/>
          <a:lstStyle/>
          <a:p>
            <a:fld id="{BB709338-A3A3-4F6B-84E5-CB91CF26B0E5}" type="slidenum">
              <a:rPr lang="en-GB" smtClean="0"/>
              <a:t>48</a:t>
            </a:fld>
            <a:endParaRPr lang="en-GB"/>
          </a:p>
        </p:txBody>
      </p:sp>
    </p:spTree>
    <p:extLst>
      <p:ext uri="{BB962C8B-B14F-4D97-AF65-F5344CB8AC3E}">
        <p14:creationId xmlns:p14="http://schemas.microsoft.com/office/powerpoint/2010/main" val="3560743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800" b="1" dirty="0">
                <a:effectLst/>
                <a:latin typeface="Calibri" panose="020F0502020204030204" pitchFamily="34" charset="0"/>
                <a:ea typeface="Calibri" panose="020F0502020204030204" pitchFamily="34" charset="0"/>
              </a:rPr>
              <a:t>Notes: </a:t>
            </a:r>
            <a:r>
              <a:rPr lang="en-GB" sz="1800" b="0" dirty="0">
                <a:effectLst/>
                <a:latin typeface="Calibri" panose="020F0502020204030204" pitchFamily="34" charset="0"/>
                <a:ea typeface="Calibri" panose="020F0502020204030204" pitchFamily="34" charset="0"/>
              </a:rPr>
              <a:t>Please add more guidance &amp; links here on localisation</a:t>
            </a:r>
          </a:p>
        </p:txBody>
      </p:sp>
      <p:sp>
        <p:nvSpPr>
          <p:cNvPr id="4" name="Slide Number Placeholder 3"/>
          <p:cNvSpPr>
            <a:spLocks noGrp="1"/>
          </p:cNvSpPr>
          <p:nvPr>
            <p:ph type="sldNum" sz="quarter" idx="5"/>
          </p:nvPr>
        </p:nvSpPr>
        <p:spPr/>
        <p:txBody>
          <a:bodyPr/>
          <a:lstStyle/>
          <a:p>
            <a:fld id="{BB709338-A3A3-4F6B-84E5-CB91CF26B0E5}" type="slidenum">
              <a:rPr lang="en-GB" smtClean="0"/>
              <a:t>49</a:t>
            </a:fld>
            <a:endParaRPr lang="en-GB"/>
          </a:p>
        </p:txBody>
      </p:sp>
    </p:spTree>
    <p:extLst>
      <p:ext uri="{BB962C8B-B14F-4D97-AF65-F5344CB8AC3E}">
        <p14:creationId xmlns:p14="http://schemas.microsoft.com/office/powerpoint/2010/main" val="207858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800" b="1" dirty="0">
                <a:effectLst/>
                <a:latin typeface="Calibri" panose="020F0502020204030204" pitchFamily="34" charset="0"/>
                <a:ea typeface="Calibri" panose="020F0502020204030204" pitchFamily="34" charset="0"/>
              </a:rPr>
              <a:t>Notes: </a:t>
            </a:r>
            <a:r>
              <a:rPr lang="en-GB" sz="1800" b="0" dirty="0">
                <a:effectLst/>
                <a:latin typeface="Calibri" panose="020F0502020204030204" pitchFamily="34" charset="0"/>
                <a:ea typeface="Calibri" panose="020F0502020204030204" pitchFamily="34" charset="0"/>
              </a:rPr>
              <a:t>Please add more guidance &amp; links here on localisation</a:t>
            </a:r>
          </a:p>
        </p:txBody>
      </p:sp>
      <p:sp>
        <p:nvSpPr>
          <p:cNvPr id="4" name="Slide Number Placeholder 3"/>
          <p:cNvSpPr>
            <a:spLocks noGrp="1"/>
          </p:cNvSpPr>
          <p:nvPr>
            <p:ph type="sldNum" sz="quarter" idx="5"/>
          </p:nvPr>
        </p:nvSpPr>
        <p:spPr/>
        <p:txBody>
          <a:bodyPr/>
          <a:lstStyle/>
          <a:p>
            <a:fld id="{BB709338-A3A3-4F6B-84E5-CB91CF26B0E5}" type="slidenum">
              <a:rPr lang="en-GB" smtClean="0"/>
              <a:t>50</a:t>
            </a:fld>
            <a:endParaRPr lang="en-GB"/>
          </a:p>
        </p:txBody>
      </p:sp>
    </p:spTree>
    <p:extLst>
      <p:ext uri="{BB962C8B-B14F-4D97-AF65-F5344CB8AC3E}">
        <p14:creationId xmlns:p14="http://schemas.microsoft.com/office/powerpoint/2010/main" val="393152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r>
              <a:rPr lang="en-GB" b="1" dirty="0"/>
              <a:t>Example slide that can be adapted. </a:t>
            </a:r>
            <a:r>
              <a:rPr lang="en-GB" dirty="0"/>
              <a:t>It is optional if you want to show a slide at the end of a discussion, or show this slide and ask if people have any suggestions to add</a:t>
            </a:r>
          </a:p>
          <a:p>
            <a:r>
              <a:rPr lang="en-GB" b="1" dirty="0"/>
              <a:t>Objective is to ensure that there is some discussion on how we can create a safe space for everyone to feel included participate and be comfortable to ask questions and communicate in ways that are comfortable. </a:t>
            </a:r>
          </a:p>
          <a:p>
            <a:r>
              <a:rPr lang="en-GB" b="0" dirty="0"/>
              <a:t>There are a number of ways this can be facilitated, it can be </a:t>
            </a:r>
            <a:r>
              <a:rPr lang="en-GB" dirty="0"/>
              <a:t>simply to ask participants to share what they need to feel included and then use this slide to recap in case anything missed – or simply discuss and capture, add and then edit this as a catch up slide to include in the recap deck that is shared after the session.</a:t>
            </a: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5</a:t>
            </a:fld>
            <a:endParaRPr lang="en-GB"/>
          </a:p>
        </p:txBody>
      </p:sp>
    </p:spTree>
    <p:extLst>
      <p:ext uri="{BB962C8B-B14F-4D97-AF65-F5344CB8AC3E}">
        <p14:creationId xmlns:p14="http://schemas.microsoft.com/office/powerpoint/2010/main" val="2101046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Trick question – all of the above apart from the HCC who will be too busy. </a:t>
            </a:r>
          </a:p>
        </p:txBody>
      </p:sp>
      <p:sp>
        <p:nvSpPr>
          <p:cNvPr id="4" name="Slide Number Placeholder 3"/>
          <p:cNvSpPr>
            <a:spLocks noGrp="1"/>
          </p:cNvSpPr>
          <p:nvPr>
            <p:ph type="sldNum" sz="quarter" idx="5"/>
          </p:nvPr>
        </p:nvSpPr>
        <p:spPr/>
        <p:txBody>
          <a:bodyPr/>
          <a:lstStyle/>
          <a:p>
            <a:fld id="{BB709338-A3A3-4F6B-84E5-CB91CF26B0E5}" type="slidenum">
              <a:rPr lang="en-GB" smtClean="0"/>
              <a:t>51</a:t>
            </a:fld>
            <a:endParaRPr lang="en-GB"/>
          </a:p>
        </p:txBody>
      </p:sp>
    </p:spTree>
    <p:extLst>
      <p:ext uri="{BB962C8B-B14F-4D97-AF65-F5344CB8AC3E}">
        <p14:creationId xmlns:p14="http://schemas.microsoft.com/office/powerpoint/2010/main" val="16901217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FontTx/>
              <a:buNone/>
            </a:pPr>
            <a:r>
              <a:rPr lang="en-GB" sz="1200" b="1" dirty="0">
                <a:effectLst/>
                <a:latin typeface="Calibri" panose="020F0502020204030204" pitchFamily="34" charset="0"/>
                <a:ea typeface="Calibri" panose="020F0502020204030204" pitchFamily="34" charset="0"/>
              </a:rPr>
              <a:t>Notes: </a:t>
            </a:r>
            <a:r>
              <a:rPr lang="en-GB" sz="1200" b="0" dirty="0">
                <a:effectLst/>
                <a:latin typeface="Calibri" panose="020F0502020204030204" pitchFamily="34" charset="0"/>
                <a:ea typeface="Calibri" panose="020F0502020204030204" pitchFamily="34" charset="0"/>
              </a:rPr>
              <a:t>Please add more guidance &amp; links here on localisation</a:t>
            </a: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21097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t>Notes: </a:t>
            </a:r>
            <a:r>
              <a:rPr lang="en-US" sz="1200" dirty="0">
                <a:effectLst/>
                <a:latin typeface="Calibri" panose="020F0502020204030204" pitchFamily="34" charset="0"/>
                <a:ea typeface="Calibri" panose="020F0502020204030204" pitchFamily="34" charset="0"/>
                <a:cs typeface="Arial" panose="020B0604020202020204" pitchFamily="34" charset="0"/>
              </a:rPr>
              <a:t>Use this slide as a wrap up and to reinforce these key messages</a:t>
            </a:r>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53</a:t>
            </a:fld>
            <a:endParaRPr lang="en-GB"/>
          </a:p>
        </p:txBody>
      </p:sp>
    </p:spTree>
    <p:extLst>
      <p:ext uri="{BB962C8B-B14F-4D97-AF65-F5344CB8AC3E}">
        <p14:creationId xmlns:p14="http://schemas.microsoft.com/office/powerpoint/2010/main" val="8111637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Slides adopted from UNHCR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4979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dirty="0"/>
              <a:t>Notes: The Refugee Coordination Model (RCM) </a:t>
            </a:r>
            <a:r>
              <a:rPr lang="en-GB" sz="1800" dirty="0"/>
              <a:t>provides a framework leading and coordinating refugee operations. The Refugee Coordination Model</a:t>
            </a:r>
            <a:r>
              <a:rPr lang="en-GB" sz="1800" b="0" i="0" dirty="0">
                <a:solidFill>
                  <a:srgbClr val="212529"/>
                </a:solidFill>
                <a:effectLst/>
                <a:latin typeface="GillSansInfant"/>
              </a:rPr>
              <a:t> is an articulation of the shared duty towards refugees, and a statement of both an integrated humanitarian vision and a distinct responsibility. Together with the </a:t>
            </a:r>
            <a:r>
              <a:rPr lang="en-GB" sz="1800" b="0" i="0" u="none" strike="noStrike" dirty="0">
                <a:solidFill>
                  <a:srgbClr val="DA291C"/>
                </a:solidFill>
                <a:effectLst/>
                <a:latin typeface="GillSansInfant"/>
                <a:hlinkClick r:id="rId3"/>
              </a:rPr>
              <a:t>UNHCR-OCHA Joint Note on Mixed Situations</a:t>
            </a:r>
            <a:r>
              <a:rPr lang="en-GB" sz="1800" b="0" i="0" dirty="0">
                <a:solidFill>
                  <a:srgbClr val="212529"/>
                </a:solidFill>
                <a:effectLst/>
                <a:latin typeface="GillSansInfant"/>
              </a:rPr>
              <a:t>, the Refugee Coordination Model provides the framework and the principles through which refugee and mixed situations are to be approached.</a:t>
            </a:r>
          </a:p>
          <a:p>
            <a:endParaRPr lang="en-GB" sz="1800" dirty="0"/>
          </a:p>
          <a:p>
            <a:r>
              <a:rPr lang="en-GB" sz="1800" b="0" i="0" dirty="0">
                <a:effectLst/>
                <a:latin typeface="proxima-nova"/>
              </a:rPr>
              <a:t>The RCM is applicable </a:t>
            </a:r>
            <a:r>
              <a:rPr lang="en-GB" sz="1800" b="1" i="0" dirty="0">
                <a:effectLst/>
                <a:latin typeface="proxima-nova"/>
              </a:rPr>
              <a:t>in all refugee situations</a:t>
            </a:r>
            <a:r>
              <a:rPr lang="en-GB" sz="1800" b="0" i="0" dirty="0">
                <a:effectLst/>
                <a:latin typeface="proxima-nova"/>
              </a:rPr>
              <a:t> </a:t>
            </a:r>
            <a:r>
              <a:rPr lang="en-GB" sz="1800" b="1" i="0" dirty="0">
                <a:effectLst/>
                <a:latin typeface="proxima-nova"/>
              </a:rPr>
              <a:t>and throughout a refugee response</a:t>
            </a:r>
            <a:r>
              <a:rPr lang="en-GB" sz="1800" b="0" i="0" dirty="0">
                <a:effectLst/>
                <a:latin typeface="proxima-nova"/>
              </a:rPr>
              <a:t>, whether the emergency is new or protracted, and whether refugees are living in camps, rural areas, urban settings or in mixed situations. According to the operational context and the size and length of the response, certain features of the RCM may be less or more significant. </a:t>
            </a:r>
            <a:r>
              <a:rPr lang="en-GB" sz="1800" dirty="0"/>
              <a:t>The Joint Note builds on, and further elaborates the principles of RCM for mixed situations.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Refugee coordination model is inherently linked on UNHCR’s mandate. </a:t>
            </a:r>
            <a:r>
              <a:rPr lang="en-GB" sz="1800" b="0" i="0" dirty="0">
                <a:solidFill>
                  <a:srgbClr val="212529"/>
                </a:solidFill>
                <a:effectLst/>
                <a:latin typeface="GillSansInfant"/>
              </a:rPr>
              <a:t>The coordination of international protection, assistance and solutions is inherent to UNHCR’s refugee mandate and drives from the High Commissioner’s accountability for ensuring international protection from the time an individual becomes a refugee until he or she finds a solution. </a:t>
            </a:r>
            <a:r>
              <a:rPr lang="en-GB" sz="1800" dirty="0"/>
              <a:t>UNHCR is the lead agency with respect to refugee protection, responsible for seeking solutions in the UN system in association with a wider array of stakeholders. UNHCR has led and managed refugee operations for decades. For many years, however, it did not articulate a model of refugee coordination that took account of changes in the humanitarian landscape. The Refugee Coordination Model, formalised in 2013 and further updated in 2019, makes UNHCR’s approach to coordination more predictable by clarifying roles and responsibilities. In other words the </a:t>
            </a:r>
            <a:r>
              <a:rPr lang="en-GB" sz="1800" b="1" dirty="0"/>
              <a:t>purpose is make refugee coordination more predictable, inclusive and collaborative. </a:t>
            </a:r>
            <a:br>
              <a:rPr lang="en-GB" sz="1800" dirty="0"/>
            </a:b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States are primarily responsible for protecting refugees.</a:t>
            </a:r>
            <a:r>
              <a:rPr lang="en-GB" sz="1800" b="0" i="0" dirty="0">
                <a:solidFill>
                  <a:srgbClr val="2E3436"/>
                </a:solidFill>
                <a:effectLst/>
                <a:latin typeface="Helvetica" panose="020B0604020202020204" pitchFamily="34" charset="0"/>
              </a:rPr>
              <a:t> Coordination of the refugee response is determined by capacity and approaches of host government and builds on resources of refugees and hosting communities. </a:t>
            </a:r>
            <a:r>
              <a:rPr lang="en-GB" sz="1800" dirty="0"/>
              <a:t>Several factors can inhibit their capacity to fully discharge this responsibility. Over two thirds of all refugees live in low- and middle-income countries that face economic and development challenges. The arrival of large numbers of refugees strains already over-stretched infrastructures and service delivery. In addition, the institutions of many States across the development spectrum are not equipped to appropriately receive, protect or otherwise respond to the challenges of receiving large numbers of refugees. For this reason, it has long been recognised that international cooperation is required to support States that receive refugees.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For example, in situations on Refugee Emergency: </a:t>
            </a:r>
            <a:r>
              <a:rPr lang="en-GB" sz="1800" dirty="0"/>
              <a:t>In support of the Government, and if so needed, UNHCR will need to establish a complete refugee coordination architecture ensuring the full participation of partners and Government at all levels</a:t>
            </a:r>
          </a:p>
          <a:p>
            <a:endParaRPr lang="en-GB" sz="1800" dirty="0"/>
          </a:p>
          <a:p>
            <a:r>
              <a:rPr lang="en-GB" sz="1800" b="1" i="0" dirty="0">
                <a:solidFill>
                  <a:srgbClr val="2E3436"/>
                </a:solidFill>
                <a:effectLst/>
                <a:latin typeface="Helvetica" panose="020B0604020202020204" pitchFamily="34" charset="0"/>
              </a:rPr>
              <a:t>Refugee response does not only include UNHCR's operations, but those of all actors involved in the response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7515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t>Notes: </a:t>
            </a:r>
            <a:r>
              <a:rPr lang="en-GB" sz="1800" kern="1200" dirty="0">
                <a:solidFill>
                  <a:schemeClr val="tx1"/>
                </a:solidFill>
                <a:effectLst/>
                <a:latin typeface="+mn-lt"/>
                <a:ea typeface="+mn-ea"/>
                <a:cs typeface="+mn-cs"/>
              </a:rPr>
              <a:t>For years UNHCR has exercised leadership and coordination responsibilities in refugee situations, in line with its mandated accountabilities. These are reflected in the Refugee Coordination Model (RCM) introduced in 2013, designed to ensure accountable, inclusive, predictable and transparent coordination in responding to refugee situations. </a:t>
            </a:r>
          </a:p>
          <a:p>
            <a:endParaRPr lang="en-GB"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A Refugee Response Plan is a UNHCR-led, inter-agency planning and coordination tool for large-scale or complex refugee situations</a:t>
            </a:r>
            <a:r>
              <a:rPr lang="en-GB" sz="1800" kern="1200" baseline="0" dirty="0">
                <a:solidFill>
                  <a:schemeClr val="tx1"/>
                </a:solidFill>
                <a:effectLst/>
                <a:latin typeface="+mn-lt"/>
                <a:ea typeface="+mn-ea"/>
                <a:cs typeface="+mn-cs"/>
              </a:rPr>
              <a:t> and</a:t>
            </a:r>
            <a:r>
              <a:rPr lang="en-GB" sz="1800" kern="1200" dirty="0">
                <a:solidFill>
                  <a:schemeClr val="tx1"/>
                </a:solidFill>
                <a:effectLst/>
                <a:latin typeface="+mn-lt"/>
                <a:ea typeface="+mn-ea"/>
                <a:cs typeface="+mn-cs"/>
              </a:rPr>
              <a:t> contribute to the application of the RCM in various contexts. </a:t>
            </a:r>
            <a:r>
              <a:rPr lang="en-GB" sz="1800" dirty="0"/>
              <a:t>The </a:t>
            </a:r>
            <a:r>
              <a:rPr lang="en-GB" sz="1800" kern="1200" dirty="0">
                <a:solidFill>
                  <a:schemeClr val="tx1"/>
                </a:solidFill>
                <a:effectLst/>
                <a:latin typeface="+mn-lt"/>
                <a:ea typeface="+mn-ea"/>
                <a:cs typeface="+mn-cs"/>
              </a:rPr>
              <a:t>Refugee Response Plan</a:t>
            </a:r>
            <a:r>
              <a:rPr lang="en-GB" sz="1800" dirty="0"/>
              <a:t> articulates the protection and solution priorities and describes the needs of refugees, host communities, and other persons of concern, states how and by whom these needs will be addressed and defines the financial requirements of all the humanitarian and development actors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Refugee Response Plans are a pillar of the refugee coordination model.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UNHCR leads coordination of a refugee response, including in the context of the UN reform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Recognized that coordination arrangements can be context specific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dirty="0">
                <a:effectLst/>
                <a:latin typeface="proxima-nova"/>
              </a:rPr>
              <a:t>In practice, where large refugee movements occur, the UNHCR Representative coordinates UN and NGO partners as they prepare a </a:t>
            </a:r>
            <a:r>
              <a:rPr lang="en-GB" sz="1800" b="1" i="0" dirty="0">
                <a:effectLst/>
                <a:latin typeface="proxima-nova"/>
              </a:rPr>
              <a:t>refugee response plan</a:t>
            </a:r>
            <a:r>
              <a:rPr lang="en-GB" sz="1800" b="0" i="0" dirty="0">
                <a:effectLst/>
                <a:latin typeface="proxima-nova"/>
              </a:rPr>
              <a:t>, which serves as an advocacy tool and is used to raise resources. Response plans are a </a:t>
            </a:r>
            <a:r>
              <a:rPr lang="en-GB" sz="1800" b="1" i="0" dirty="0">
                <a:effectLst/>
                <a:latin typeface="proxima-nova"/>
              </a:rPr>
              <a:t>coordination tool: they establish a common strategy and give host Governments as well as donors an overview of the inter-agency response, including resource requirements</a:t>
            </a:r>
            <a:r>
              <a:rPr lang="en-GB" sz="1800" b="0" i="0" dirty="0">
                <a:effectLst/>
                <a:latin typeface="proxima-nova"/>
              </a:rPr>
              <a:t>. They are a key feature of the Refugee Coordination Model and provide the vehicle through which leadership and coordination of a refugee response may be exercised.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i="0" dirty="0">
              <a:effectLst/>
              <a:latin typeface="proxima-nov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dirty="0">
                <a:effectLst/>
                <a:latin typeface="proxima-nova"/>
              </a:rPr>
              <a:t>At regional level, the High Commissioner may appoint </a:t>
            </a:r>
            <a:r>
              <a:rPr lang="en-GB" sz="1800" b="1" i="0" dirty="0">
                <a:effectLst/>
                <a:latin typeface="proxima-nova"/>
              </a:rPr>
              <a:t>Regional Refugee Coordinators </a:t>
            </a:r>
            <a:r>
              <a:rPr lang="en-GB" sz="1800" b="0" i="0" dirty="0">
                <a:effectLst/>
                <a:latin typeface="proxima-nova"/>
              </a:rPr>
              <a:t>to address a specific refugee situation and lead development and implementation of regional refugee response plans. These are developed jointly with partners at regional level.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To sum it up, </a:t>
            </a:r>
            <a:r>
              <a:rPr lang="en-GB" sz="1800" b="0" i="0" dirty="0">
                <a:effectLst/>
                <a:latin typeface="proxima-nova"/>
              </a:rPr>
              <a:t>the RRP play a key role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effectLst/>
                <a:latin typeface="proxima-nova"/>
              </a:rPr>
              <a:t>Providing partners in the refugee response with a platform and tools to properly coordinate an inter-agency response, as well as to engage new partners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effectLst/>
                <a:latin typeface="proxima-nova"/>
              </a:rPr>
              <a:t>Raising the profile of refugee assistance among the various inter-agency plans as well as enhancing refugee inclusion in national and local development plans and policies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effectLst/>
                <a:latin typeface="proxima-nova"/>
              </a:rPr>
              <a:t>Mobilizing resources for partners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dirty="0">
                <a:effectLst/>
                <a:latin typeface="proxima-nova"/>
              </a:rPr>
              <a:t>Providing host government with an overview of who is doing what, ensuring overarching vision and coherent engagement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i="0" dirty="0">
              <a:effectLst/>
              <a:latin typeface="proxima-nov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8995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Notes: Optional slide.</a:t>
            </a:r>
            <a:r>
              <a:rPr lang="en-GB" dirty="0"/>
              <a:t> Facilitators can speak to this rather than showing slide if preferred, and just wrap up to speak to the fact that both these coordination processes are highly complementary and compatible.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CFEFCF-999C-4F1C-BC1E-376103755A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695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58</a:t>
            </a:fld>
            <a:endParaRPr lang="en-GB"/>
          </a:p>
        </p:txBody>
      </p:sp>
    </p:spTree>
    <p:extLst>
      <p:ext uri="{BB962C8B-B14F-4D97-AF65-F5344CB8AC3E}">
        <p14:creationId xmlns:p14="http://schemas.microsoft.com/office/powerpoint/2010/main" val="40269071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b="1" dirty="0"/>
              <a:t>Notes: </a:t>
            </a:r>
            <a:r>
              <a:rPr lang="en-GB" noProof="0" dirty="0"/>
              <a:t>It is important to use this slide to not only to show the five stages but reinforce the importance of coordination and information management that are at the centre of the circle. This drives the humanitarian response and is critical to the success of each stage of the HPC. Coordination and information management are two of the key ways that OPDs can engage and support humanitarian action. </a:t>
            </a:r>
          </a:p>
          <a:p>
            <a:r>
              <a:rPr lang="en-US" b="1" noProof="0" dirty="0"/>
              <a:t>Alt Text:</a:t>
            </a:r>
            <a:r>
              <a:rPr lang="en-US" noProof="0" dirty="0"/>
              <a:t> Circular graphic of the Humanitarian Programme Cycle known as (HPC). There  are five stages starting from the top of the circle: Needs Assessment &amp; Analysis; moving clockwise to Strategic Planning, then Resource Mobilization, followed by Implementation and Monitoring and finally Operational Peer Review and Evaluation- with an arrow back to the start again. At the </a:t>
            </a:r>
            <a:r>
              <a:rPr lang="en-US" noProof="0" dirty="0" err="1"/>
              <a:t>centre</a:t>
            </a:r>
            <a:r>
              <a:rPr lang="en-US" noProof="0" dirty="0"/>
              <a:t> of the circle is coordination and information management that are needed in every stage.</a:t>
            </a:r>
          </a:p>
          <a:p>
            <a:pPr marL="0" indent="0" algn="l">
              <a:buNone/>
            </a:pPr>
            <a:r>
              <a:rPr lang="en-US" sz="1200" b="0" i="0" dirty="0">
                <a:solidFill>
                  <a:srgbClr val="4A4A4A"/>
                </a:solidFill>
                <a:effectLst/>
                <a:latin typeface="Helvetica" panose="020B0604020202020204" pitchFamily="34" charset="0"/>
                <a:cs typeface="Helvetica" panose="020B0604020202020204" pitchFamily="34" charset="0"/>
              </a:rPr>
              <a:t>Click links for further information on the 5 HPC stages from OCHA site:</a:t>
            </a:r>
          </a:p>
          <a:p>
            <a:pPr algn="l">
              <a:buFont typeface="+mj-lt"/>
              <a:buAutoNum type="arabicPeriod"/>
            </a:pPr>
            <a:r>
              <a:rPr lang="en-US" sz="1200" b="1" i="0" u="none" strike="noStrike" dirty="0">
                <a:solidFill>
                  <a:srgbClr val="026CB6"/>
                </a:solidFill>
                <a:effectLst/>
                <a:latin typeface="Helvetica" panose="020B0604020202020204" pitchFamily="34" charset="0"/>
                <a:cs typeface="Helvetica" panose="020B0604020202020204" pitchFamily="34" charset="0"/>
                <a:hlinkClick r:id="rId3"/>
              </a:rPr>
              <a:t>needs assessment and analysis</a:t>
            </a:r>
            <a:endParaRPr lang="en-US" sz="1200" b="0" i="0" dirty="0">
              <a:solidFill>
                <a:srgbClr val="4A4A4A"/>
              </a:solidFill>
              <a:effectLst/>
              <a:latin typeface="Helvetica" panose="020B0604020202020204" pitchFamily="34" charset="0"/>
              <a:cs typeface="Helvetica" panose="020B0604020202020204" pitchFamily="34" charset="0"/>
            </a:endParaRPr>
          </a:p>
          <a:p>
            <a:pPr algn="l">
              <a:buFont typeface="+mj-lt"/>
              <a:buAutoNum type="arabicPeriod"/>
            </a:pPr>
            <a:r>
              <a:rPr lang="en-US" sz="1200" b="1" i="0" u="none" strike="noStrike" dirty="0">
                <a:solidFill>
                  <a:srgbClr val="026CB6"/>
                </a:solidFill>
                <a:effectLst/>
                <a:latin typeface="Helvetica" panose="020B0604020202020204" pitchFamily="34" charset="0"/>
                <a:cs typeface="Helvetica" panose="020B0604020202020204" pitchFamily="34" charset="0"/>
                <a:hlinkClick r:id="rId4"/>
              </a:rPr>
              <a:t>strategic response planning</a:t>
            </a:r>
            <a:endParaRPr lang="en-US" sz="1200" b="0" i="0" dirty="0">
              <a:solidFill>
                <a:srgbClr val="4A4A4A"/>
              </a:solidFill>
              <a:effectLst/>
              <a:latin typeface="Helvetica" panose="020B0604020202020204" pitchFamily="34" charset="0"/>
              <a:cs typeface="Helvetica" panose="020B0604020202020204" pitchFamily="34" charset="0"/>
            </a:endParaRPr>
          </a:p>
          <a:p>
            <a:pPr algn="l">
              <a:buFont typeface="+mj-lt"/>
              <a:buAutoNum type="arabicPeriod"/>
            </a:pPr>
            <a:r>
              <a:rPr lang="en-US" sz="1200" b="1" i="0" u="none" strike="noStrike" dirty="0">
                <a:solidFill>
                  <a:srgbClr val="026CB6"/>
                </a:solidFill>
                <a:effectLst/>
                <a:latin typeface="Helvetica" panose="020B0604020202020204" pitchFamily="34" charset="0"/>
                <a:cs typeface="Helvetica" panose="020B0604020202020204" pitchFamily="34" charset="0"/>
                <a:hlinkClick r:id="rId5"/>
              </a:rPr>
              <a:t>resource mobilization</a:t>
            </a:r>
            <a:endParaRPr lang="en-US" sz="1200" b="0" i="0" dirty="0">
              <a:solidFill>
                <a:srgbClr val="4A4A4A"/>
              </a:solidFill>
              <a:effectLst/>
              <a:latin typeface="Helvetica" panose="020B0604020202020204" pitchFamily="34" charset="0"/>
              <a:cs typeface="Helvetica" panose="020B0604020202020204" pitchFamily="34" charset="0"/>
            </a:endParaRPr>
          </a:p>
          <a:p>
            <a:pPr algn="l">
              <a:buFont typeface="+mj-lt"/>
              <a:buAutoNum type="arabicPeriod"/>
            </a:pPr>
            <a:r>
              <a:rPr lang="en-US" sz="1200" b="1" i="0" u="none" strike="noStrike" dirty="0">
                <a:solidFill>
                  <a:srgbClr val="026CB6"/>
                </a:solidFill>
                <a:effectLst/>
                <a:latin typeface="Helvetica" panose="020B0604020202020204" pitchFamily="34" charset="0"/>
                <a:cs typeface="Helvetica" panose="020B0604020202020204" pitchFamily="34" charset="0"/>
                <a:hlinkClick r:id="rId6"/>
              </a:rPr>
              <a:t>implementation and monitoring</a:t>
            </a:r>
            <a:endParaRPr lang="en-US" sz="1200" b="0" i="0" dirty="0">
              <a:solidFill>
                <a:srgbClr val="4A4A4A"/>
              </a:solidFill>
              <a:effectLst/>
              <a:latin typeface="Helvetica" panose="020B0604020202020204" pitchFamily="34" charset="0"/>
              <a:cs typeface="Helvetica" panose="020B0604020202020204" pitchFamily="34" charset="0"/>
            </a:endParaRPr>
          </a:p>
          <a:p>
            <a:pPr algn="l">
              <a:buFont typeface="+mj-lt"/>
              <a:buAutoNum type="arabicPeriod"/>
            </a:pPr>
            <a:r>
              <a:rPr lang="en-US" sz="1200" b="1" i="0" u="none" strike="noStrike" dirty="0">
                <a:solidFill>
                  <a:srgbClr val="026CB6"/>
                </a:solidFill>
                <a:effectLst/>
                <a:latin typeface="Helvetica" panose="020B0604020202020204" pitchFamily="34" charset="0"/>
                <a:cs typeface="Helvetica" panose="020B0604020202020204" pitchFamily="34" charset="0"/>
                <a:hlinkClick r:id="rId7"/>
              </a:rPr>
              <a:t>operational review</a:t>
            </a:r>
            <a:r>
              <a:rPr lang="en-US" sz="1200" b="0" i="0" dirty="0">
                <a:solidFill>
                  <a:srgbClr val="4A4A4A"/>
                </a:solidFill>
                <a:effectLst/>
                <a:latin typeface="Helvetica" panose="020B0604020202020204" pitchFamily="34" charset="0"/>
                <a:cs typeface="Helvetica" panose="020B0604020202020204" pitchFamily="34" charset="0"/>
              </a:rPr>
              <a:t> and </a:t>
            </a:r>
            <a:r>
              <a:rPr lang="en-US" sz="1200" b="1" i="0" u="none" strike="noStrike" dirty="0">
                <a:solidFill>
                  <a:srgbClr val="026CB6"/>
                </a:solidFill>
                <a:effectLst/>
                <a:latin typeface="Helvetica" panose="020B0604020202020204" pitchFamily="34" charset="0"/>
                <a:cs typeface="Helvetica" panose="020B0604020202020204" pitchFamily="34" charset="0"/>
                <a:hlinkClick r:id="rId8"/>
              </a:rPr>
              <a:t>evaluation</a:t>
            </a:r>
            <a:r>
              <a:rPr lang="en-US" sz="1200" b="0" i="0" dirty="0">
                <a:solidFill>
                  <a:srgbClr val="4A4A4A"/>
                </a:solidFill>
                <a:effectLst/>
                <a:latin typeface="Helvetica" panose="020B0604020202020204" pitchFamily="34" charset="0"/>
                <a:cs typeface="Helvetica" panose="020B0604020202020204" pitchFamily="34" charset="0"/>
              </a:rPr>
              <a:t>.</a:t>
            </a:r>
          </a:p>
        </p:txBody>
      </p:sp>
      <p:sp>
        <p:nvSpPr>
          <p:cNvPr id="4" name="Espace réservé du numéro de diapositive 3"/>
          <p:cNvSpPr>
            <a:spLocks noGrp="1"/>
          </p:cNvSpPr>
          <p:nvPr>
            <p:ph type="sldNum" sz="quarter" idx="5"/>
          </p:nvPr>
        </p:nvSpPr>
        <p:spPr/>
        <p:txBody>
          <a:bodyPr/>
          <a:lstStyle/>
          <a:p>
            <a:fld id="{BC037000-CB23-424B-8CA8-F407799DC541}" type="slidenum">
              <a:rPr lang="fr-CH" smtClean="0"/>
              <a:t>59</a:t>
            </a:fld>
            <a:endParaRPr lang="fr-CH"/>
          </a:p>
        </p:txBody>
      </p:sp>
    </p:spTree>
    <p:extLst>
      <p:ext uri="{BB962C8B-B14F-4D97-AF65-F5344CB8AC3E}">
        <p14:creationId xmlns:p14="http://schemas.microsoft.com/office/powerpoint/2010/main" val="19017059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GB" dirty="0"/>
              <a:t>Facilitator can ask if people have heard  about or engaged in HNOs and HRPs first, and then use this slide to share to introduce process and the main steps. Also important to add that the HRP is dependent on securing funding, and that OPDs can get involved in partnering in CERF applications, as well as influencing into flash appeals for sudden onset crisis. </a:t>
            </a:r>
          </a:p>
          <a:p>
            <a:endParaRPr lang="en-GB" dirty="0"/>
          </a:p>
          <a:p>
            <a:r>
              <a:rPr lang="en-GB" dirty="0"/>
              <a:t>Adapted from – slide in </a:t>
            </a:r>
            <a:r>
              <a:rPr lang="en-US" sz="1200" kern="0" dirty="0">
                <a:solidFill>
                  <a:schemeClr val="accent1">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Module 1: Disability inclusion in HNOs/HRPs What do we know? July 2021: See also following for further background information.</a:t>
            </a:r>
            <a:endParaRPr lang="en-US" sz="1050" dirty="0">
              <a:hlinkClick r:id="rId3"/>
            </a:endParaRPr>
          </a:p>
          <a:p>
            <a:pPr lvl="0">
              <a:spcBef>
                <a:spcPts val="600"/>
              </a:spcBef>
            </a:pPr>
            <a:r>
              <a:rPr lang="en-US" sz="1200" dirty="0">
                <a:hlinkClick r:id="rId3"/>
              </a:rPr>
              <a:t>Guidance on strengthening disability inclusion in Humanitarian Response Plans</a:t>
            </a:r>
            <a:endParaRPr lang="en-US" sz="1200" dirty="0"/>
          </a:p>
          <a:p>
            <a:pPr lvl="0">
              <a:spcBef>
                <a:spcPts val="600"/>
              </a:spcBef>
            </a:pPr>
            <a:r>
              <a:rPr lang="en-US" sz="1200" dirty="0">
                <a:hlinkClick r:id="rId4"/>
              </a:rPr>
              <a:t>Tip Sheet: Integration of Disability in HNO</a:t>
            </a:r>
            <a:endParaRPr lang="en-US" sz="1200" dirty="0"/>
          </a:p>
          <a:p>
            <a:pPr lvl="0">
              <a:spcBef>
                <a:spcPts val="600"/>
              </a:spcBef>
            </a:pPr>
            <a:r>
              <a:rPr lang="en-US" sz="1200" dirty="0">
                <a:hlinkClick r:id="rId5"/>
              </a:rPr>
              <a:t>Tip Sheet: Integration of Disability in HRP</a:t>
            </a:r>
            <a:endParaRPr lang="en-US" sz="1200" dirty="0"/>
          </a:p>
          <a:p>
            <a:pPr lvl="0">
              <a:spcBef>
                <a:spcPts val="600"/>
              </a:spcBef>
            </a:pPr>
            <a:r>
              <a:rPr lang="en-US" sz="1200" dirty="0">
                <a:hlinkClick r:id="rId6"/>
              </a:rPr>
              <a:t>GPC webcast on disability inclusive HNO and HRP</a:t>
            </a:r>
            <a:endParaRPr lang="en-US" sz="1200" dirty="0"/>
          </a:p>
          <a:p>
            <a:pPr lvl="0">
              <a:spcBef>
                <a:spcPts val="600"/>
              </a:spcBef>
            </a:pPr>
            <a:r>
              <a:rPr lang="en-US" sz="1200" dirty="0"/>
              <a:t>It can also be helpful for DRG fellows to read the Disability Inclusion review of 2020 HNOs &amp; HRPs by the disability advisory group </a:t>
            </a:r>
            <a:r>
              <a:rPr lang="en-US" sz="1200" b="1" dirty="0"/>
              <a:t>https://drive.google.com/file/d/1cCJaMoto7uGkm0grhXvJNIYCbQhUtTcN/view</a:t>
            </a:r>
          </a:p>
          <a:p>
            <a:pPr lvl="0">
              <a:spcBef>
                <a:spcPts val="600"/>
              </a:spcBef>
            </a:pPr>
            <a:endParaRPr lang="en-US" sz="1200" dirty="0"/>
          </a:p>
          <a:p>
            <a:endParaRPr lang="en-GB" dirty="0"/>
          </a:p>
        </p:txBody>
      </p:sp>
      <p:sp>
        <p:nvSpPr>
          <p:cNvPr id="4" name="Slide Number Placeholder 3"/>
          <p:cNvSpPr>
            <a:spLocks noGrp="1"/>
          </p:cNvSpPr>
          <p:nvPr>
            <p:ph type="sldNum" sz="quarter" idx="5"/>
          </p:nvPr>
        </p:nvSpPr>
        <p:spPr/>
        <p:txBody>
          <a:bodyPr/>
          <a:lstStyle/>
          <a:p>
            <a:fld id="{BB709338-A3A3-4F6B-84E5-CB91CF26B0E5}" type="slidenum">
              <a:rPr lang="en-GB" smtClean="0"/>
              <a:t>60</a:t>
            </a:fld>
            <a:endParaRPr lang="en-GB"/>
          </a:p>
        </p:txBody>
      </p:sp>
    </p:spTree>
    <p:extLst>
      <p:ext uri="{BB962C8B-B14F-4D97-AF65-F5344CB8AC3E}">
        <p14:creationId xmlns:p14="http://schemas.microsoft.com/office/powerpoint/2010/main" val="234769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r>
              <a:rPr lang="en-GB" b="1" dirty="0"/>
              <a:t>Humanitarian facilitator does this section: </a:t>
            </a:r>
          </a:p>
          <a:p>
            <a:r>
              <a:rPr lang="en-GB" dirty="0"/>
              <a:t>Facilitators can also highlight recent types of diverse crisis from that region to also help make more tangible if the participants themselves don’t mention– equally when participants share an example – ask which kind of category it falls under etc. </a:t>
            </a:r>
          </a:p>
        </p:txBody>
      </p:sp>
      <p:sp>
        <p:nvSpPr>
          <p:cNvPr id="4" name="Slide Number Placeholder 3"/>
          <p:cNvSpPr>
            <a:spLocks noGrp="1"/>
          </p:cNvSpPr>
          <p:nvPr>
            <p:ph type="sldNum" sz="quarter" idx="5"/>
          </p:nvPr>
        </p:nvSpPr>
        <p:spPr/>
        <p:txBody>
          <a:bodyPr/>
          <a:lstStyle/>
          <a:p>
            <a:fld id="{BB709338-A3A3-4F6B-84E5-CB91CF26B0E5}" type="slidenum">
              <a:rPr lang="en-GB" smtClean="0"/>
              <a:t>6</a:t>
            </a:fld>
            <a:endParaRPr lang="en-GB" dirty="0"/>
          </a:p>
        </p:txBody>
      </p:sp>
    </p:spTree>
    <p:extLst>
      <p:ext uri="{BB962C8B-B14F-4D97-AF65-F5344CB8AC3E}">
        <p14:creationId xmlns:p14="http://schemas.microsoft.com/office/powerpoint/2010/main" val="5039049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Choice: Many different options for group work – and for reporting back to use timesaving techniques if needed. </a:t>
            </a:r>
            <a:r>
              <a:rPr lang="en-GB" dirty="0"/>
              <a:t>This can be 4 -6 groups each with a different stage (or combined stages). Alternatively if smaller more intimate group, you may ask the group to think over the whole of the HPC. Reporting back can also have timesaving techniques: for groups to use </a:t>
            </a:r>
            <a:r>
              <a:rPr lang="en-GB" dirty="0" err="1"/>
              <a:t>padlet</a:t>
            </a:r>
            <a:r>
              <a:rPr lang="en-GB" dirty="0"/>
              <a:t> or </a:t>
            </a:r>
            <a:r>
              <a:rPr lang="en-GB" dirty="0" err="1"/>
              <a:t>jamboard</a:t>
            </a:r>
            <a:r>
              <a:rPr lang="en-GB" dirty="0"/>
              <a:t>. Ask each group to have a volunteer to take notes to drop into the chat box and then only share top 2-3 things per stage. Groups can be told you can look and discuss all stages but that you will have responsibility to report back on one stage. </a:t>
            </a:r>
          </a:p>
          <a:p>
            <a:pPr marL="0" indent="0">
              <a:buFontTx/>
              <a:buNone/>
            </a:pPr>
            <a:endParaRPr lang="en-GB" dirty="0"/>
          </a:p>
          <a:p>
            <a:r>
              <a:rPr lang="en-IN" dirty="0"/>
              <a:t>The engagement of OPDs is a commitment and obligation under different international instruments.</a:t>
            </a:r>
          </a:p>
          <a:p>
            <a:r>
              <a:rPr lang="en-IN" dirty="0"/>
              <a:t>When opportunities arise to engage at any HPC stage, we should engage regardless if the opportunities is about to engage in the full cycle or not.</a:t>
            </a:r>
          </a:p>
          <a:p>
            <a:r>
              <a:rPr lang="en-IN" dirty="0"/>
              <a:t>Good preparation and networking among OPDs could be very helpful for enhancing the engagement process and outcome.</a:t>
            </a:r>
          </a:p>
          <a:p>
            <a:r>
              <a:rPr lang="en-IN" dirty="0"/>
              <a:t>There are some tools that could be use to prepare for a good engagement such as CHS. </a:t>
            </a:r>
          </a:p>
          <a:p>
            <a:r>
              <a:rPr lang="en-GB" dirty="0"/>
              <a:t>After plenary feedback point out Chapter 9 of IASC guidelines that details roles and responsibilities of each key stakeholder, including OPDs (Pages 65-66). These slides can also be added as a recap</a:t>
            </a:r>
          </a:p>
          <a:p>
            <a:r>
              <a:rPr lang="en-GB" dirty="0"/>
              <a:t>NOTE: this can be adapted according to audience. DRG fellows should know from first session if they can go deeper on this exercise depending on the experience of OPDs who join.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5765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1" i="0" dirty="0">
              <a:solidFill>
                <a:srgbClr val="2E3436"/>
              </a:solidFill>
              <a:effectLst/>
              <a:latin typeface="Helvetica"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9338-A3A3-4F6B-84E5-CB91CF26B0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7515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a:t>
            </a:r>
            <a:r>
              <a:rPr lang="en-US" b="1" dirty="0"/>
              <a:t>Optional to use slide or to develop as a recap. </a:t>
            </a:r>
            <a:r>
              <a:rPr lang="en-US" b="0" dirty="0"/>
              <a:t>It is important to facilitate a final discussion on OPDs expectations and interests. Then to make sure to capture what is agreed and shared as part of the recap and to signpost next steps and any regional opportunities / networks. Remember some people may come to the sessions who are not linked in with national and regional networks so great to get permission to form communities of practice for next steps. </a:t>
            </a:r>
          </a:p>
          <a:p>
            <a:r>
              <a:rPr lang="en-US" b="1" dirty="0"/>
              <a:t>Objective to</a:t>
            </a:r>
            <a:r>
              <a:rPr lang="en-US" b="0" dirty="0"/>
              <a:t>:</a:t>
            </a:r>
          </a:p>
          <a:p>
            <a:r>
              <a:rPr lang="en-US" b="0" dirty="0"/>
              <a:t>- Use the opportunity to gauge what OPDs would like to get involved with</a:t>
            </a:r>
          </a:p>
          <a:p>
            <a:pPr marL="171450" indent="-171450">
              <a:buFontTx/>
              <a:buChar char="-"/>
            </a:pPr>
            <a:r>
              <a:rPr lang="en-US" b="0" dirty="0"/>
              <a:t>What networks or preferred forms of communications </a:t>
            </a:r>
          </a:p>
          <a:p>
            <a:pPr marL="171450" indent="-171450">
              <a:buFontTx/>
              <a:buChar char="-"/>
            </a:pPr>
            <a:r>
              <a:rPr lang="en-US" b="0" dirty="0"/>
              <a:t>Get permission to continue to contact and link them in with regional networks, including potential to link with DRG members and regional / national humanitarian networks</a:t>
            </a:r>
          </a:p>
          <a:p>
            <a:r>
              <a:rPr lang="en-US" b="1" dirty="0"/>
              <a:t>DRG fellows to complete with WG6 regional colleagues </a:t>
            </a:r>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63</a:t>
            </a:fld>
            <a:endParaRPr lang="en-GB"/>
          </a:p>
        </p:txBody>
      </p:sp>
    </p:spTree>
    <p:extLst>
      <p:ext uri="{BB962C8B-B14F-4D97-AF65-F5344CB8AC3E}">
        <p14:creationId xmlns:p14="http://schemas.microsoft.com/office/powerpoint/2010/main" val="3497863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7A55F-4C5B-E248-9EC8-471E991E4A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1981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800" b="0" dirty="0">
                <a:effectLst/>
                <a:latin typeface="Calibri" panose="020F0502020204030204" pitchFamily="34" charset="0"/>
                <a:ea typeface="Calibri" panose="020F0502020204030204" pitchFamily="34" charset="0"/>
              </a:rPr>
              <a:t>Notes Edit to local language version</a:t>
            </a:r>
          </a:p>
        </p:txBody>
      </p:sp>
      <p:sp>
        <p:nvSpPr>
          <p:cNvPr id="4" name="Slide Number Placeholder 3"/>
          <p:cNvSpPr>
            <a:spLocks noGrp="1"/>
          </p:cNvSpPr>
          <p:nvPr>
            <p:ph type="sldNum" sz="quarter" idx="5"/>
          </p:nvPr>
        </p:nvSpPr>
        <p:spPr/>
        <p:txBody>
          <a:bodyPr/>
          <a:lstStyle/>
          <a:p>
            <a:fld id="{BB709338-A3A3-4F6B-84E5-CB91CF26B0E5}" type="slidenum">
              <a:rPr lang="en-GB" smtClean="0"/>
              <a:t>65</a:t>
            </a:fld>
            <a:endParaRPr lang="en-GB"/>
          </a:p>
        </p:txBody>
      </p:sp>
    </p:spTree>
    <p:extLst>
      <p:ext uri="{BB962C8B-B14F-4D97-AF65-F5344CB8AC3E}">
        <p14:creationId xmlns:p14="http://schemas.microsoft.com/office/powerpoint/2010/main" val="29361915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rPr>
              <a:t>Notes check if available or equivalent in local language</a:t>
            </a:r>
          </a:p>
        </p:txBody>
      </p:sp>
      <p:sp>
        <p:nvSpPr>
          <p:cNvPr id="4" name="Slide Number Placeholder 3"/>
          <p:cNvSpPr>
            <a:spLocks noGrp="1"/>
          </p:cNvSpPr>
          <p:nvPr>
            <p:ph type="sldNum" sz="quarter" idx="5"/>
          </p:nvPr>
        </p:nvSpPr>
        <p:spPr/>
        <p:txBody>
          <a:bodyPr/>
          <a:lstStyle/>
          <a:p>
            <a:fld id="{BB709338-A3A3-4F6B-84E5-CB91CF26B0E5}" type="slidenum">
              <a:rPr lang="en-GB" smtClean="0"/>
              <a:t>66</a:t>
            </a:fld>
            <a:endParaRPr lang="en-GB"/>
          </a:p>
        </p:txBody>
      </p:sp>
    </p:spTree>
    <p:extLst>
      <p:ext uri="{BB962C8B-B14F-4D97-AF65-F5344CB8AC3E}">
        <p14:creationId xmlns:p14="http://schemas.microsoft.com/office/powerpoint/2010/main" val="26844364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rPr>
              <a:t>Notes swap to local language version – or equivalent </a:t>
            </a:r>
          </a:p>
          <a:p>
            <a:pPr marL="0" indent="0">
              <a:buFontTx/>
              <a:buNone/>
            </a:pPr>
            <a:endParaRPr lang="en-GB" sz="1800" b="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67</a:t>
            </a:fld>
            <a:endParaRPr lang="en-GB"/>
          </a:p>
        </p:txBody>
      </p:sp>
    </p:spTree>
    <p:extLst>
      <p:ext uri="{BB962C8B-B14F-4D97-AF65-F5344CB8AC3E}">
        <p14:creationId xmlns:p14="http://schemas.microsoft.com/office/powerpoint/2010/main" val="27169713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800" b="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68</a:t>
            </a:fld>
            <a:endParaRPr lang="en-GB"/>
          </a:p>
        </p:txBody>
      </p:sp>
    </p:spTree>
    <p:extLst>
      <p:ext uri="{BB962C8B-B14F-4D97-AF65-F5344CB8AC3E}">
        <p14:creationId xmlns:p14="http://schemas.microsoft.com/office/powerpoint/2010/main" val="5100929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800" b="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69</a:t>
            </a:fld>
            <a:endParaRPr lang="en-GB"/>
          </a:p>
        </p:txBody>
      </p:sp>
    </p:spTree>
    <p:extLst>
      <p:ext uri="{BB962C8B-B14F-4D97-AF65-F5344CB8AC3E}">
        <p14:creationId xmlns:p14="http://schemas.microsoft.com/office/powerpoint/2010/main" val="17016489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800" b="0" dirty="0">
                <a:effectLst/>
                <a:latin typeface="Calibri" panose="020F0502020204030204" pitchFamily="34" charset="0"/>
                <a:ea typeface="Calibri" panose="020F0502020204030204" pitchFamily="34" charset="0"/>
              </a:rPr>
              <a:t>Notes – add in link to local language surveys </a:t>
            </a:r>
          </a:p>
        </p:txBody>
      </p:sp>
      <p:sp>
        <p:nvSpPr>
          <p:cNvPr id="4" name="Slide Number Placeholder 3"/>
          <p:cNvSpPr>
            <a:spLocks noGrp="1"/>
          </p:cNvSpPr>
          <p:nvPr>
            <p:ph type="sldNum" sz="quarter" idx="5"/>
          </p:nvPr>
        </p:nvSpPr>
        <p:spPr/>
        <p:txBody>
          <a:bodyPr/>
          <a:lstStyle/>
          <a:p>
            <a:fld id="{BB709338-A3A3-4F6B-84E5-CB91CF26B0E5}" type="slidenum">
              <a:rPr lang="en-GB" smtClean="0"/>
              <a:t>70</a:t>
            </a:fld>
            <a:endParaRPr lang="en-GB"/>
          </a:p>
        </p:txBody>
      </p:sp>
    </p:spTree>
    <p:extLst>
      <p:ext uri="{BB962C8B-B14F-4D97-AF65-F5344CB8AC3E}">
        <p14:creationId xmlns:p14="http://schemas.microsoft.com/office/powerpoint/2010/main" val="311903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t>Notes: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SEASONAL HAZARDS</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these are hazards which have a regular cycle, such as floods, cyclones, and drought. the key objective for seasonal hazards is to ensure that Advanced Preparedness Actions (APAs) are implemented, and contingency plans (CPs) are updated before the seasonal/scheduled hazard onsets.</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IN" sz="1800" dirty="0"/>
            </a:br>
            <a:r>
              <a:rPr lang="en-IN" sz="1200" kern="1200" dirty="0">
                <a:solidFill>
                  <a:schemeClr val="tx1"/>
                </a:solidFill>
                <a:effectLst/>
                <a:latin typeface="+mn-lt"/>
                <a:ea typeface="+mn-ea"/>
                <a:cs typeface="+mn-cs"/>
              </a:rPr>
              <a:t>EVOLVING HAZARDS</a:t>
            </a:r>
            <a:br>
              <a:rPr lang="en-IN" sz="1800" dirty="0"/>
            </a:br>
            <a:r>
              <a:rPr lang="en-IN" sz="1200" kern="1200" dirty="0">
                <a:solidFill>
                  <a:schemeClr val="tx1"/>
                </a:solidFill>
                <a:effectLst/>
                <a:latin typeface="+mn-lt"/>
                <a:ea typeface="+mn-ea"/>
                <a:cs typeface="+mn-cs"/>
              </a:rPr>
              <a:t>these are hazards with levels of risk that change irregularly over time,</a:t>
            </a:r>
            <a:r>
              <a:rPr lang="en-IN" sz="1800" kern="120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such as armed conflict, serious human rights violations, economic hazards</a:t>
            </a:r>
            <a:r>
              <a:rPr lang="en-IN" sz="1800" kern="120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and pandemics. evolution of these hazards should be monitored to</a:t>
            </a:r>
            <a:r>
              <a:rPr lang="en-IN" sz="1800" kern="120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identify the tipping point when the risk is heightened</a:t>
            </a:r>
          </a:p>
          <a:p>
            <a:pPr marL="0" marR="0" indent="0" algn="l" defTabSz="914400" rtl="0" eaLnBrk="1" fontAlgn="auto" latinLnBrk="0" hangingPunct="1">
              <a:lnSpc>
                <a:spcPct val="107000"/>
              </a:lnSpc>
              <a:spcBef>
                <a:spcPts val="0"/>
              </a:spcBef>
              <a:spcAft>
                <a:spcPts val="800"/>
              </a:spcAft>
              <a:buClrTx/>
              <a:buSzTx/>
              <a:buFontTx/>
              <a:buNone/>
              <a:tabLst/>
              <a:defRPr/>
            </a:pPr>
            <a:endParaRPr lang="en-IN" sz="1200" kern="1200" dirty="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800"/>
              </a:spcAft>
              <a:buClrTx/>
              <a:buSzTx/>
              <a:buFontTx/>
              <a:buNone/>
              <a:tabLst/>
              <a:defRPr/>
            </a:pPr>
            <a:r>
              <a:rPr lang="en-IN" sz="1200" kern="1200" dirty="0">
                <a:solidFill>
                  <a:schemeClr val="tx1"/>
                </a:solidFill>
                <a:effectLst/>
                <a:latin typeface="+mn-lt"/>
                <a:ea typeface="+mn-ea"/>
                <a:cs typeface="+mn-cs"/>
              </a:rPr>
              <a:t>STATIC HAZARDS</a:t>
            </a:r>
            <a:br>
              <a:rPr lang="en-IN" sz="1800" dirty="0"/>
            </a:br>
            <a:r>
              <a:rPr lang="en-IN" sz="1200" kern="1200" dirty="0">
                <a:solidFill>
                  <a:schemeClr val="tx1"/>
                </a:solidFill>
                <a:effectLst/>
                <a:latin typeface="+mn-lt"/>
                <a:ea typeface="+mn-ea"/>
                <a:cs typeface="+mn-cs"/>
              </a:rPr>
              <a:t>these hazards pose the same level of risk consistently over </a:t>
            </a:r>
            <a:r>
              <a:rPr lang="en-IN" sz="1200" kern="1200" dirty="0" err="1">
                <a:solidFill>
                  <a:schemeClr val="tx1"/>
                </a:solidFill>
                <a:effectLst/>
                <a:latin typeface="+mn-lt"/>
                <a:ea typeface="+mn-ea"/>
                <a:cs typeface="+mn-cs"/>
              </a:rPr>
              <a:t>time,such</a:t>
            </a:r>
            <a:r>
              <a:rPr lang="en-IN" sz="1200" kern="1200" dirty="0">
                <a:solidFill>
                  <a:schemeClr val="tx1"/>
                </a:solidFill>
                <a:effectLst/>
                <a:latin typeface="+mn-lt"/>
                <a:ea typeface="+mn-ea"/>
                <a:cs typeface="+mn-cs"/>
              </a:rPr>
              <a:t> as earthquakes, volcanic eruptions and tsunamis. even though they</a:t>
            </a:r>
            <a:r>
              <a:rPr lang="en-IN" sz="1800" kern="120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rank as high-risk, the exact timing of occurrence is impossible to</a:t>
            </a:r>
            <a:br>
              <a:rPr lang="en-IN" sz="1800" dirty="0"/>
            </a:br>
            <a:r>
              <a:rPr lang="en-IN" sz="1200" kern="1200" dirty="0">
                <a:solidFill>
                  <a:schemeClr val="tx1"/>
                </a:solidFill>
                <a:effectLst/>
                <a:latin typeface="+mn-lt"/>
                <a:ea typeface="+mn-ea"/>
                <a:cs typeface="+mn-cs"/>
              </a:rPr>
              <a:t>anticipate. As such, it is usually not possible to monitor risks of this type</a:t>
            </a:r>
          </a:p>
          <a:p>
            <a:pPr marL="0" marR="0" indent="0" algn="l" defTabSz="914400" rtl="0" eaLnBrk="1" fontAlgn="auto" latinLnBrk="0" hangingPunct="1">
              <a:lnSpc>
                <a:spcPct val="107000"/>
              </a:lnSpc>
              <a:spcBef>
                <a:spcPts val="0"/>
              </a:spcBef>
              <a:spcAft>
                <a:spcPts val="800"/>
              </a:spcAft>
              <a:buClrTx/>
              <a:buSzTx/>
              <a:buFontTx/>
              <a:buNone/>
              <a:tabLst/>
              <a:defRPr/>
            </a:pPr>
            <a:endParaRPr lang="en-IN" sz="1200" kern="1200" dirty="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800"/>
              </a:spcAft>
              <a:buClrTx/>
              <a:buSzTx/>
              <a:buFontTx/>
              <a:buNone/>
              <a:tabLst/>
              <a:defRPr/>
            </a:pPr>
            <a:endParaRPr lang="en-IN" sz="1200" kern="1200" dirty="0">
              <a:solidFill>
                <a:schemeClr val="tx1"/>
              </a:solidFill>
              <a:effectLst/>
              <a:latin typeface="+mn-lt"/>
              <a:ea typeface="+mn-ea"/>
              <a:cs typeface="+mn-cs"/>
            </a:endParaRPr>
          </a:p>
          <a:p>
            <a:pPr marL="0" marR="0" indent="0" algn="l" defTabSz="914400" rtl="0" eaLnBrk="1" fontAlgn="auto" latinLnBrk="0" hangingPunct="1">
              <a:lnSpc>
                <a:spcPct val="107000"/>
              </a:lnSpc>
              <a:spcBef>
                <a:spcPts val="0"/>
              </a:spcBef>
              <a:spcAft>
                <a:spcPts val="800"/>
              </a:spcAft>
              <a:buClrTx/>
              <a:buSzTx/>
              <a:buFontTx/>
              <a:buNone/>
              <a:tabLst/>
              <a:defRPr/>
            </a:pPr>
            <a:r>
              <a:rPr lang="en-IN" sz="1200" kern="1200" dirty="0">
                <a:solidFill>
                  <a:schemeClr val="tx1"/>
                </a:solidFill>
                <a:effectLst/>
                <a:latin typeface="+mn-lt"/>
                <a:ea typeface="+mn-ea"/>
                <a:cs typeface="+mn-cs"/>
              </a:rPr>
              <a:t>Source: https://</a:t>
            </a:r>
            <a:r>
              <a:rPr lang="en-IN" sz="1200" kern="1200" dirty="0" err="1">
                <a:solidFill>
                  <a:schemeClr val="tx1"/>
                </a:solidFill>
                <a:effectLst/>
                <a:latin typeface="+mn-lt"/>
                <a:ea typeface="+mn-ea"/>
                <a:cs typeface="+mn-cs"/>
              </a:rPr>
              <a:t>interagencystandingcommittee.org</a:t>
            </a:r>
            <a:r>
              <a:rPr lang="en-IN" sz="1200" kern="1200" dirty="0">
                <a:solidFill>
                  <a:schemeClr val="tx1"/>
                </a:solidFill>
                <a:effectLst/>
                <a:latin typeface="+mn-lt"/>
                <a:ea typeface="+mn-ea"/>
                <a:cs typeface="+mn-cs"/>
              </a:rPr>
              <a:t>/system/files/iasc_emergency_response_preparedness_guidelines_july_2015_draft_for_field_testing.pdf </a:t>
            </a:r>
          </a:p>
          <a:p>
            <a:pPr marL="0" marR="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B709338-A3A3-4F6B-84E5-CB91CF26B0E5}" type="slidenum">
              <a:rPr lang="en-GB" smtClean="0"/>
              <a:t>7</a:t>
            </a:fld>
            <a:endParaRPr lang="en-GB"/>
          </a:p>
        </p:txBody>
      </p:sp>
    </p:spTree>
    <p:extLst>
      <p:ext uri="{BB962C8B-B14F-4D97-AF65-F5344CB8AC3E}">
        <p14:creationId xmlns:p14="http://schemas.microsoft.com/office/powerpoint/2010/main" val="20221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 this slide on consequences can be used as talking points for facilitators and do not need to be shown</a:t>
            </a:r>
            <a:endParaRPr lang="en-GB" dirty="0"/>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8</a:t>
            </a:fld>
            <a:endParaRPr lang="en-GB"/>
          </a:p>
        </p:txBody>
      </p:sp>
    </p:spTree>
    <p:extLst>
      <p:ext uri="{BB962C8B-B14F-4D97-AF65-F5344CB8AC3E}">
        <p14:creationId xmlns:p14="http://schemas.microsoft.com/office/powerpoint/2010/main" val="257000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 this slide on consequences can be used as talking points for facilitators and do not need to be shown</a:t>
            </a:r>
            <a:endParaRPr lang="en-GB" dirty="0"/>
          </a:p>
          <a:p>
            <a:endParaRPr lang="en-US" dirty="0"/>
          </a:p>
        </p:txBody>
      </p:sp>
      <p:sp>
        <p:nvSpPr>
          <p:cNvPr id="4" name="Slide Number Placeholder 3"/>
          <p:cNvSpPr>
            <a:spLocks noGrp="1"/>
          </p:cNvSpPr>
          <p:nvPr>
            <p:ph type="sldNum" sz="quarter" idx="5"/>
          </p:nvPr>
        </p:nvSpPr>
        <p:spPr/>
        <p:txBody>
          <a:bodyPr/>
          <a:lstStyle/>
          <a:p>
            <a:fld id="{BB709338-A3A3-4F6B-84E5-CB91CF26B0E5}" type="slidenum">
              <a:rPr lang="en-GB" smtClean="0"/>
              <a:t>9</a:t>
            </a:fld>
            <a:endParaRPr lang="en-GB"/>
          </a:p>
        </p:txBody>
      </p:sp>
    </p:spTree>
    <p:extLst>
      <p:ext uri="{BB962C8B-B14F-4D97-AF65-F5344CB8AC3E}">
        <p14:creationId xmlns:p14="http://schemas.microsoft.com/office/powerpoint/2010/main" val="136890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9503-852A-4F64-B1B7-2D7C333788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B50D1E-4A0A-45FA-9616-EA752BB24B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F6F37A-F926-408B-89EC-3F4F3B321BD9}"/>
              </a:ext>
            </a:extLst>
          </p:cNvPr>
          <p:cNvSpPr>
            <a:spLocks noGrp="1"/>
          </p:cNvSpPr>
          <p:nvPr>
            <p:ph type="dt" sz="half" idx="10"/>
          </p:nvPr>
        </p:nvSpPr>
        <p:spPr/>
        <p:txBody>
          <a:bodyPr/>
          <a:lstStyle/>
          <a:p>
            <a:fld id="{FC52F0E0-71C4-264E-818C-BE6A95E7CA0E}" type="datetime1">
              <a:rPr lang="en-US" smtClean="0"/>
              <a:t>1/23/24</a:t>
            </a:fld>
            <a:endParaRPr lang="en-GB"/>
          </a:p>
        </p:txBody>
      </p:sp>
      <p:sp>
        <p:nvSpPr>
          <p:cNvPr id="5" name="Footer Placeholder 4">
            <a:extLst>
              <a:ext uri="{FF2B5EF4-FFF2-40B4-BE49-F238E27FC236}">
                <a16:creationId xmlns:a16="http://schemas.microsoft.com/office/drawing/2014/main" id="{DDE33723-34C2-4A72-A524-C07E06793DA3}"/>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48533666-3E0C-472B-932C-AF41BD575F5F}"/>
              </a:ext>
            </a:extLst>
          </p:cNvPr>
          <p:cNvSpPr>
            <a:spLocks noGrp="1"/>
          </p:cNvSpPr>
          <p:nvPr>
            <p:ph type="sldNum" sz="quarter" idx="12"/>
          </p:nvPr>
        </p:nvSpPr>
        <p:spPr/>
        <p:txBody>
          <a:bodyPr/>
          <a:lstStyle/>
          <a:p>
            <a:fld id="{1ED937AA-9A93-47D9-9BAA-48D0194F47EF}" type="slidenum">
              <a:rPr lang="en-GB" smtClean="0"/>
              <a:t>‹#›</a:t>
            </a:fld>
            <a:endParaRPr lang="en-GB"/>
          </a:p>
        </p:txBody>
      </p:sp>
    </p:spTree>
    <p:extLst>
      <p:ext uri="{BB962C8B-B14F-4D97-AF65-F5344CB8AC3E}">
        <p14:creationId xmlns:p14="http://schemas.microsoft.com/office/powerpoint/2010/main" val="141461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91EB-1A24-4ED7-97C6-841AE006D8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7FF472-519E-49D5-B4DD-A3D35C26DD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9ED76F-089B-423E-93D8-1C748C9BC61C}"/>
              </a:ext>
            </a:extLst>
          </p:cNvPr>
          <p:cNvSpPr>
            <a:spLocks noGrp="1"/>
          </p:cNvSpPr>
          <p:nvPr>
            <p:ph type="dt" sz="half" idx="10"/>
          </p:nvPr>
        </p:nvSpPr>
        <p:spPr/>
        <p:txBody>
          <a:bodyPr/>
          <a:lstStyle/>
          <a:p>
            <a:fld id="{146BC783-0803-8044-A538-000A7D51FB0B}" type="datetime1">
              <a:rPr lang="en-US" smtClean="0"/>
              <a:t>1/23/24</a:t>
            </a:fld>
            <a:endParaRPr lang="en-GB"/>
          </a:p>
        </p:txBody>
      </p:sp>
      <p:sp>
        <p:nvSpPr>
          <p:cNvPr id="5" name="Footer Placeholder 4">
            <a:extLst>
              <a:ext uri="{FF2B5EF4-FFF2-40B4-BE49-F238E27FC236}">
                <a16:creationId xmlns:a16="http://schemas.microsoft.com/office/drawing/2014/main" id="{B4894627-E13F-42ED-823A-6CFC6607668C}"/>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C78BA8DA-809B-4A81-AC1A-925CF7E9D417}"/>
              </a:ext>
            </a:extLst>
          </p:cNvPr>
          <p:cNvSpPr>
            <a:spLocks noGrp="1"/>
          </p:cNvSpPr>
          <p:nvPr>
            <p:ph type="sldNum" sz="quarter" idx="12"/>
          </p:nvPr>
        </p:nvSpPr>
        <p:spPr/>
        <p:txBody>
          <a:bodyPr/>
          <a:lstStyle/>
          <a:p>
            <a:fld id="{1ED937AA-9A93-47D9-9BAA-48D0194F47EF}" type="slidenum">
              <a:rPr lang="en-GB" smtClean="0"/>
              <a:t>‹#›</a:t>
            </a:fld>
            <a:endParaRPr lang="en-GB"/>
          </a:p>
        </p:txBody>
      </p:sp>
    </p:spTree>
    <p:extLst>
      <p:ext uri="{BB962C8B-B14F-4D97-AF65-F5344CB8AC3E}">
        <p14:creationId xmlns:p14="http://schemas.microsoft.com/office/powerpoint/2010/main" val="2922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3A388-CCDE-4A84-91DA-45A3CCBB9E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420438-A1D8-49C4-AE03-48C7E36AE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A982C3-9246-490E-B5B2-2CB2AA4A9487}"/>
              </a:ext>
            </a:extLst>
          </p:cNvPr>
          <p:cNvSpPr>
            <a:spLocks noGrp="1"/>
          </p:cNvSpPr>
          <p:nvPr>
            <p:ph type="dt" sz="half" idx="10"/>
          </p:nvPr>
        </p:nvSpPr>
        <p:spPr/>
        <p:txBody>
          <a:bodyPr/>
          <a:lstStyle/>
          <a:p>
            <a:fld id="{83FC65D2-C98E-8E4C-A267-12C8437C6E7C}" type="datetime1">
              <a:rPr lang="en-US" smtClean="0"/>
              <a:t>1/23/24</a:t>
            </a:fld>
            <a:endParaRPr lang="en-GB"/>
          </a:p>
        </p:txBody>
      </p:sp>
      <p:sp>
        <p:nvSpPr>
          <p:cNvPr id="5" name="Footer Placeholder 4">
            <a:extLst>
              <a:ext uri="{FF2B5EF4-FFF2-40B4-BE49-F238E27FC236}">
                <a16:creationId xmlns:a16="http://schemas.microsoft.com/office/drawing/2014/main" id="{9E9FDCD8-066F-48CD-8020-4C0FB25A106B}"/>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D4C44A8F-D5FB-4D92-93B9-F0CC0D4D7212}"/>
              </a:ext>
            </a:extLst>
          </p:cNvPr>
          <p:cNvSpPr>
            <a:spLocks noGrp="1"/>
          </p:cNvSpPr>
          <p:nvPr>
            <p:ph type="sldNum" sz="quarter" idx="12"/>
          </p:nvPr>
        </p:nvSpPr>
        <p:spPr/>
        <p:txBody>
          <a:bodyPr/>
          <a:lstStyle/>
          <a:p>
            <a:fld id="{1ED937AA-9A93-47D9-9BAA-48D0194F47EF}" type="slidenum">
              <a:rPr lang="en-GB" smtClean="0"/>
              <a:t>‹#›</a:t>
            </a:fld>
            <a:endParaRPr lang="en-GB"/>
          </a:p>
        </p:txBody>
      </p:sp>
    </p:spTree>
    <p:extLst>
      <p:ext uri="{BB962C8B-B14F-4D97-AF65-F5344CB8AC3E}">
        <p14:creationId xmlns:p14="http://schemas.microsoft.com/office/powerpoint/2010/main" val="798237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7468-B825-48E9-9D02-2E3283FAC7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6EF7B9-5B6B-4DDA-9483-6B0A2AB0F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EB2A29-01B5-4CC1-9EA0-746E2822492F}"/>
              </a:ext>
            </a:extLst>
          </p:cNvPr>
          <p:cNvSpPr>
            <a:spLocks noGrp="1"/>
          </p:cNvSpPr>
          <p:nvPr>
            <p:ph type="dt" sz="half" idx="10"/>
          </p:nvPr>
        </p:nvSpPr>
        <p:spPr/>
        <p:txBody>
          <a:bodyPr/>
          <a:lstStyle/>
          <a:p>
            <a:fld id="{568C0BD1-2E2F-834B-9311-574507EF2282}" type="datetime1">
              <a:rPr lang="en-US" smtClean="0"/>
              <a:t>1/23/24</a:t>
            </a:fld>
            <a:endParaRPr lang="en-GB"/>
          </a:p>
        </p:txBody>
      </p:sp>
      <p:sp>
        <p:nvSpPr>
          <p:cNvPr id="5" name="Footer Placeholder 4">
            <a:extLst>
              <a:ext uri="{FF2B5EF4-FFF2-40B4-BE49-F238E27FC236}">
                <a16:creationId xmlns:a16="http://schemas.microsoft.com/office/drawing/2014/main" id="{DD3ED11A-B022-479C-B097-4D3A870B7A43}"/>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125C017C-FEDE-4DA1-AC55-BE99D42989C7}"/>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31857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CAD5-8C7E-4AF4-B179-48EB9C5D7AAD}"/>
              </a:ext>
            </a:extLst>
          </p:cNvPr>
          <p:cNvSpPr>
            <a:spLocks noGrp="1"/>
          </p:cNvSpPr>
          <p:nvPr>
            <p:ph type="title"/>
          </p:nvPr>
        </p:nvSpPr>
        <p:spPr>
          <a:xfrm>
            <a:off x="838200" y="365125"/>
            <a:ext cx="8295526" cy="1325563"/>
          </a:xfr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8F652CE-E2D7-4895-B013-B24FCE71FE6B}"/>
              </a:ext>
            </a:extLst>
          </p:cNvPr>
          <p:cNvSpPr>
            <a:spLocks noGrp="1"/>
          </p:cNvSpPr>
          <p:nvPr>
            <p:ph idx="1"/>
          </p:nvPr>
        </p:nvSpPr>
        <p:spPr>
          <a:xfrm rot="10800000" flipV="1">
            <a:off x="748844" y="1865046"/>
            <a:ext cx="8512784" cy="61653"/>
          </a:xfrm>
        </p:spPr>
        <p:txBody>
          <a:bodyPr/>
          <a:lstStyle>
            <a:lvl2pPr>
              <a:defRPr>
                <a:latin typeface="Helvetica" panose="020B0604020202020204" pitchFamily="34" charset="0"/>
                <a:cs typeface="Helvetica" panose="020B0604020202020204" pitchFamily="34" charset="0"/>
              </a:defRPr>
            </a:lvl2pPr>
            <a:lvl4pPr>
              <a:defRPr>
                <a:latin typeface="Helvetica" panose="020B0604020202020204" pitchFamily="34" charset="0"/>
                <a:cs typeface="Helvetica"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FC8039A-7295-4A1B-8E8B-CCFBAA659F39}"/>
              </a:ext>
            </a:extLst>
          </p:cNvPr>
          <p:cNvSpPr>
            <a:spLocks noGrp="1"/>
          </p:cNvSpPr>
          <p:nvPr>
            <p:ph type="dt" sz="half" idx="10"/>
          </p:nvPr>
        </p:nvSpPr>
        <p:spPr/>
        <p:txBody>
          <a:bodyPr/>
          <a:lstStyle/>
          <a:p>
            <a:fld id="{860CE32C-45F1-4B4E-968B-714CEEEEDFAF}" type="datetime1">
              <a:rPr lang="en-US" smtClean="0"/>
              <a:t>1/23/24</a:t>
            </a:fld>
            <a:endParaRPr lang="en-GB"/>
          </a:p>
        </p:txBody>
      </p:sp>
      <p:sp>
        <p:nvSpPr>
          <p:cNvPr id="5" name="Footer Placeholder 4">
            <a:extLst>
              <a:ext uri="{FF2B5EF4-FFF2-40B4-BE49-F238E27FC236}">
                <a16:creationId xmlns:a16="http://schemas.microsoft.com/office/drawing/2014/main" id="{9A66FA55-C9E5-45D1-84F1-9199CBD5C4D6}"/>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6CC978D-5E00-4389-8F41-394EBDF95E77}"/>
              </a:ext>
            </a:extLst>
          </p:cNvPr>
          <p:cNvSpPr>
            <a:spLocks noGrp="1"/>
          </p:cNvSpPr>
          <p:nvPr>
            <p:ph type="sldNum" sz="quarter" idx="12"/>
          </p:nvPr>
        </p:nvSpPr>
        <p:spPr/>
        <p:txBody>
          <a:bodyPr/>
          <a:lstStyle/>
          <a:p>
            <a:fld id="{566D8EC2-00B7-4DEC-8348-941BB5C1523A}" type="slidenum">
              <a:rPr lang="en-GB" smtClean="0"/>
              <a:t>‹#›</a:t>
            </a:fld>
            <a:endParaRPr lang="en-GB"/>
          </a:p>
        </p:txBody>
      </p:sp>
      <p:sp>
        <p:nvSpPr>
          <p:cNvPr id="8" name="Picture Placeholder 7">
            <a:extLst>
              <a:ext uri="{FF2B5EF4-FFF2-40B4-BE49-F238E27FC236}">
                <a16:creationId xmlns:a16="http://schemas.microsoft.com/office/drawing/2014/main" id="{989B97CB-DE80-4945-A86B-DEF97711E6B0}"/>
              </a:ext>
            </a:extLst>
          </p:cNvPr>
          <p:cNvSpPr>
            <a:spLocks noGrp="1"/>
          </p:cNvSpPr>
          <p:nvPr>
            <p:ph type="pic" sz="quarter" idx="13"/>
          </p:nvPr>
        </p:nvSpPr>
        <p:spPr>
          <a:xfrm>
            <a:off x="9215438" y="365125"/>
            <a:ext cx="2743200" cy="1281113"/>
          </a:xfrm>
        </p:spPr>
        <p:txBody>
          <a:bodyPr/>
          <a:lstStyle/>
          <a:p>
            <a:endParaRPr lang="en-GB" dirty="0"/>
          </a:p>
        </p:txBody>
      </p:sp>
      <p:pic>
        <p:nvPicPr>
          <p:cNvPr id="10" name="Picture 9" descr="Logo, company name&#10;&#10;Description automatically generated">
            <a:extLst>
              <a:ext uri="{FF2B5EF4-FFF2-40B4-BE49-F238E27FC236}">
                <a16:creationId xmlns:a16="http://schemas.microsoft.com/office/drawing/2014/main" id="{C07B7225-312A-45D2-85B0-305FE2D7D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61628" y="353258"/>
            <a:ext cx="2650819" cy="1382674"/>
          </a:xfrm>
          <a:prstGeom prst="rect">
            <a:avLst/>
          </a:prstGeom>
        </p:spPr>
      </p:pic>
      <p:pic>
        <p:nvPicPr>
          <p:cNvPr id="1026" name="CCBC535D-CBAD-4135-A7DB-670340D88B99">
            <a:extLst>
              <a:ext uri="{FF2B5EF4-FFF2-40B4-BE49-F238E27FC236}">
                <a16:creationId xmlns:a16="http://schemas.microsoft.com/office/drawing/2014/main" id="{37E6CB28-18AD-4AB1-96CB-550073FC0D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3514404" y="5877797"/>
            <a:ext cx="30853702" cy="52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920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1FAF-7124-4DED-ACFF-F1FB686098B5}"/>
              </a:ext>
            </a:extLst>
          </p:cNvPr>
          <p:cNvSpPr>
            <a:spLocks noGrp="1"/>
          </p:cNvSpPr>
          <p:nvPr>
            <p:ph type="title"/>
          </p:nvPr>
        </p:nvSpPr>
        <p:spPr>
          <a:xfrm>
            <a:off x="831850" y="1709738"/>
            <a:ext cx="10515600" cy="2852737"/>
          </a:xfrm>
        </p:spPr>
        <p:txBody>
          <a:bodyPr anchor="b"/>
          <a:lstStyle>
            <a:lvl1pPr>
              <a:defRPr sz="6000">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32E4802-6D27-4BA8-99BC-79105746DD4B}"/>
              </a:ext>
            </a:extLst>
          </p:cNvPr>
          <p:cNvSpPr>
            <a:spLocks noGrp="1"/>
          </p:cNvSpPr>
          <p:nvPr>
            <p:ph type="body" idx="1"/>
          </p:nvPr>
        </p:nvSpPr>
        <p:spPr>
          <a:xfrm>
            <a:off x="831850" y="4589463"/>
            <a:ext cx="10515600" cy="100611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F14B33-768A-49FE-BF47-F0C78D4B78D5}"/>
              </a:ext>
            </a:extLst>
          </p:cNvPr>
          <p:cNvSpPr>
            <a:spLocks noGrp="1"/>
          </p:cNvSpPr>
          <p:nvPr>
            <p:ph type="dt" sz="half" idx="10"/>
          </p:nvPr>
        </p:nvSpPr>
        <p:spPr/>
        <p:txBody>
          <a:bodyPr/>
          <a:lstStyle/>
          <a:p>
            <a:fld id="{CC4BDF83-8A6C-BA47-BFC0-098F444BAD18}" type="datetime1">
              <a:rPr lang="en-US" smtClean="0"/>
              <a:t>1/23/24</a:t>
            </a:fld>
            <a:endParaRPr lang="en-GB"/>
          </a:p>
        </p:txBody>
      </p:sp>
      <p:sp>
        <p:nvSpPr>
          <p:cNvPr id="5" name="Footer Placeholder 4">
            <a:extLst>
              <a:ext uri="{FF2B5EF4-FFF2-40B4-BE49-F238E27FC236}">
                <a16:creationId xmlns:a16="http://schemas.microsoft.com/office/drawing/2014/main" id="{E0B445F5-2647-437C-9727-65F35A002D32}"/>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1C8CC69F-BAD0-49B0-BF5D-EC272786F401}"/>
              </a:ext>
            </a:extLst>
          </p:cNvPr>
          <p:cNvSpPr>
            <a:spLocks noGrp="1"/>
          </p:cNvSpPr>
          <p:nvPr>
            <p:ph type="sldNum" sz="quarter" idx="12"/>
          </p:nvPr>
        </p:nvSpPr>
        <p:spPr/>
        <p:txBody>
          <a:bodyPr/>
          <a:lstStyle/>
          <a:p>
            <a:fld id="{566D8EC2-00B7-4DEC-8348-941BB5C1523A}" type="slidenum">
              <a:rPr lang="en-GB" smtClean="0"/>
              <a:t>‹#›</a:t>
            </a:fld>
            <a:endParaRPr lang="en-GB"/>
          </a:p>
        </p:txBody>
      </p:sp>
      <p:pic>
        <p:nvPicPr>
          <p:cNvPr id="7" name="CCBC535D-CBAD-4135-A7DB-670340D88B99">
            <a:extLst>
              <a:ext uri="{FF2B5EF4-FFF2-40B4-BE49-F238E27FC236}">
                <a16:creationId xmlns:a16="http://schemas.microsoft.com/office/drawing/2014/main" id="{31E30A35-EB26-4258-BC1A-8A0425A367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V="1">
            <a:off x="-3514404" y="5877797"/>
            <a:ext cx="30853702" cy="52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933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C48B-AA06-4F31-B39E-58B44C3544C4}"/>
              </a:ext>
            </a:extLst>
          </p:cNvPr>
          <p:cNvSpPr>
            <a:spLocks noGrp="1"/>
          </p:cNvSpPr>
          <p:nvPr>
            <p:ph type="title"/>
          </p:nvPr>
        </p:nvSpPr>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8F48B7-0FEA-457F-B84F-5532B0E6C3D3}"/>
              </a:ext>
            </a:extLst>
          </p:cNvPr>
          <p:cNvSpPr>
            <a:spLocks noGrp="1"/>
          </p:cNvSpPr>
          <p:nvPr>
            <p:ph sz="half" idx="1"/>
          </p:nvPr>
        </p:nvSpPr>
        <p:spPr>
          <a:xfrm>
            <a:off x="838200" y="1825625"/>
            <a:ext cx="5181600" cy="4351338"/>
          </a:xfrm>
        </p:spPr>
        <p:txBody>
          <a:bodyPr/>
          <a:lstStyle>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3E63725-75B5-4E27-9353-EF397DE96A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1F6A7-B4A2-4D3B-8CE8-826F14032322}"/>
              </a:ext>
            </a:extLst>
          </p:cNvPr>
          <p:cNvSpPr>
            <a:spLocks noGrp="1"/>
          </p:cNvSpPr>
          <p:nvPr>
            <p:ph type="dt" sz="half" idx="10"/>
          </p:nvPr>
        </p:nvSpPr>
        <p:spPr/>
        <p:txBody>
          <a:bodyPr/>
          <a:lstStyle/>
          <a:p>
            <a:fld id="{190CA073-3DB1-4D44-BE9A-993A33EF2B2A}" type="datetime1">
              <a:rPr lang="en-US" smtClean="0"/>
              <a:t>1/23/24</a:t>
            </a:fld>
            <a:endParaRPr lang="en-GB"/>
          </a:p>
        </p:txBody>
      </p:sp>
      <p:sp>
        <p:nvSpPr>
          <p:cNvPr id="6" name="Footer Placeholder 5">
            <a:extLst>
              <a:ext uri="{FF2B5EF4-FFF2-40B4-BE49-F238E27FC236}">
                <a16:creationId xmlns:a16="http://schemas.microsoft.com/office/drawing/2014/main" id="{7B133871-3787-49D5-8235-01423FF4EC42}"/>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6B8F184A-9E03-457D-BD41-93D1076A57F1}"/>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2389473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9F9B-1644-44B0-B90B-9162087E64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92737-2148-4AA1-A483-4934C6FE3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46C4B-3D22-45A8-B96A-FDC091AF02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286517-F4B7-4098-A080-3C9BE6E55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141CD-690F-4D24-8455-56117D9B35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E7F579-4948-40C5-BA7A-91E7F63C4995}"/>
              </a:ext>
            </a:extLst>
          </p:cNvPr>
          <p:cNvSpPr>
            <a:spLocks noGrp="1"/>
          </p:cNvSpPr>
          <p:nvPr>
            <p:ph type="dt" sz="half" idx="10"/>
          </p:nvPr>
        </p:nvSpPr>
        <p:spPr/>
        <p:txBody>
          <a:bodyPr/>
          <a:lstStyle/>
          <a:p>
            <a:fld id="{DF5DAAB8-7A6F-2645-A059-5E8DDF5EE5EE}" type="datetime1">
              <a:rPr lang="en-US" smtClean="0"/>
              <a:t>1/23/24</a:t>
            </a:fld>
            <a:endParaRPr lang="en-GB"/>
          </a:p>
        </p:txBody>
      </p:sp>
      <p:sp>
        <p:nvSpPr>
          <p:cNvPr id="8" name="Footer Placeholder 7">
            <a:extLst>
              <a:ext uri="{FF2B5EF4-FFF2-40B4-BE49-F238E27FC236}">
                <a16:creationId xmlns:a16="http://schemas.microsoft.com/office/drawing/2014/main" id="{48202E16-1797-44D0-B353-51AA15753748}"/>
              </a:ext>
            </a:extLst>
          </p:cNvPr>
          <p:cNvSpPr>
            <a:spLocks noGrp="1"/>
          </p:cNvSpPr>
          <p:nvPr>
            <p:ph type="ftr" sz="quarter" idx="11"/>
          </p:nvPr>
        </p:nvSpPr>
        <p:spPr/>
        <p:txBody>
          <a:bodyPr/>
          <a:lstStyle/>
          <a:p>
            <a:r>
              <a:rPr lang="en-GB" dirty="0"/>
              <a:t>DRG Working Group 6</a:t>
            </a:r>
          </a:p>
        </p:txBody>
      </p:sp>
      <p:sp>
        <p:nvSpPr>
          <p:cNvPr id="9" name="Slide Number Placeholder 8">
            <a:extLst>
              <a:ext uri="{FF2B5EF4-FFF2-40B4-BE49-F238E27FC236}">
                <a16:creationId xmlns:a16="http://schemas.microsoft.com/office/drawing/2014/main" id="{3441DA3A-EC20-4D39-BA4E-8BEAA9B5F1E5}"/>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284131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7FFB-BFD6-4DA5-832D-BF05CD3B96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04FEEC-2F20-4FC3-B974-2A40E40ED561}"/>
              </a:ext>
            </a:extLst>
          </p:cNvPr>
          <p:cNvSpPr>
            <a:spLocks noGrp="1"/>
          </p:cNvSpPr>
          <p:nvPr>
            <p:ph type="dt" sz="half" idx="10"/>
          </p:nvPr>
        </p:nvSpPr>
        <p:spPr/>
        <p:txBody>
          <a:bodyPr/>
          <a:lstStyle/>
          <a:p>
            <a:fld id="{9D723345-2296-0A41-AC33-0B281400F148}" type="datetime1">
              <a:rPr lang="en-US" smtClean="0"/>
              <a:t>1/23/24</a:t>
            </a:fld>
            <a:endParaRPr lang="en-GB"/>
          </a:p>
        </p:txBody>
      </p:sp>
      <p:sp>
        <p:nvSpPr>
          <p:cNvPr id="4" name="Footer Placeholder 3">
            <a:extLst>
              <a:ext uri="{FF2B5EF4-FFF2-40B4-BE49-F238E27FC236}">
                <a16:creationId xmlns:a16="http://schemas.microsoft.com/office/drawing/2014/main" id="{DC8D544F-9B0C-4CD9-BCF9-F35A8F6AA132}"/>
              </a:ext>
            </a:extLst>
          </p:cNvPr>
          <p:cNvSpPr>
            <a:spLocks noGrp="1"/>
          </p:cNvSpPr>
          <p:nvPr>
            <p:ph type="ftr" sz="quarter" idx="11"/>
          </p:nvPr>
        </p:nvSpPr>
        <p:spPr/>
        <p:txBody>
          <a:bodyPr/>
          <a:lstStyle/>
          <a:p>
            <a:r>
              <a:rPr lang="en-GB" dirty="0"/>
              <a:t>DRG Working Group 6</a:t>
            </a:r>
          </a:p>
        </p:txBody>
      </p:sp>
      <p:sp>
        <p:nvSpPr>
          <p:cNvPr id="5" name="Slide Number Placeholder 4">
            <a:extLst>
              <a:ext uri="{FF2B5EF4-FFF2-40B4-BE49-F238E27FC236}">
                <a16:creationId xmlns:a16="http://schemas.microsoft.com/office/drawing/2014/main" id="{B4C6508A-97B9-4B70-8867-CA7270CBF4D4}"/>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4275099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E8831-66C5-4BBE-8580-8AC2F10EB66E}"/>
              </a:ext>
            </a:extLst>
          </p:cNvPr>
          <p:cNvSpPr>
            <a:spLocks noGrp="1"/>
          </p:cNvSpPr>
          <p:nvPr>
            <p:ph type="dt" sz="half" idx="10"/>
          </p:nvPr>
        </p:nvSpPr>
        <p:spPr/>
        <p:txBody>
          <a:bodyPr/>
          <a:lstStyle/>
          <a:p>
            <a:fld id="{5C45668D-DFBF-5447-9BCB-0593F353CC40}" type="datetime1">
              <a:rPr lang="en-US" smtClean="0"/>
              <a:t>1/23/24</a:t>
            </a:fld>
            <a:endParaRPr lang="en-GB"/>
          </a:p>
        </p:txBody>
      </p:sp>
      <p:sp>
        <p:nvSpPr>
          <p:cNvPr id="3" name="Footer Placeholder 2">
            <a:extLst>
              <a:ext uri="{FF2B5EF4-FFF2-40B4-BE49-F238E27FC236}">
                <a16:creationId xmlns:a16="http://schemas.microsoft.com/office/drawing/2014/main" id="{627AA198-8342-4142-8B95-24CE934C6A01}"/>
              </a:ext>
            </a:extLst>
          </p:cNvPr>
          <p:cNvSpPr>
            <a:spLocks noGrp="1"/>
          </p:cNvSpPr>
          <p:nvPr>
            <p:ph type="ftr" sz="quarter" idx="11"/>
          </p:nvPr>
        </p:nvSpPr>
        <p:spPr/>
        <p:txBody>
          <a:bodyPr/>
          <a:lstStyle/>
          <a:p>
            <a:r>
              <a:rPr lang="en-GB" dirty="0"/>
              <a:t>DRG Working Group 6</a:t>
            </a:r>
          </a:p>
        </p:txBody>
      </p:sp>
      <p:sp>
        <p:nvSpPr>
          <p:cNvPr id="4" name="Slide Number Placeholder 3">
            <a:extLst>
              <a:ext uri="{FF2B5EF4-FFF2-40B4-BE49-F238E27FC236}">
                <a16:creationId xmlns:a16="http://schemas.microsoft.com/office/drawing/2014/main" id="{28DB8421-5C8E-490B-AD8C-3F2FF4206894}"/>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1225538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1D6E-4B6C-4103-B503-9CE5493710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A21E05-419F-4746-915C-7B58B81A3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AF5F18-2105-490E-9B29-884DD7C35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CAA5D-ED0D-4626-9BEF-DC94358CE62B}"/>
              </a:ext>
            </a:extLst>
          </p:cNvPr>
          <p:cNvSpPr>
            <a:spLocks noGrp="1"/>
          </p:cNvSpPr>
          <p:nvPr>
            <p:ph type="dt" sz="half" idx="10"/>
          </p:nvPr>
        </p:nvSpPr>
        <p:spPr/>
        <p:txBody>
          <a:bodyPr/>
          <a:lstStyle/>
          <a:p>
            <a:fld id="{6F1F33EF-5BB9-8848-835A-E8801BE3AF5E}" type="datetime1">
              <a:rPr lang="en-US" smtClean="0"/>
              <a:t>1/23/24</a:t>
            </a:fld>
            <a:endParaRPr lang="en-GB"/>
          </a:p>
        </p:txBody>
      </p:sp>
      <p:sp>
        <p:nvSpPr>
          <p:cNvPr id="6" name="Footer Placeholder 5">
            <a:extLst>
              <a:ext uri="{FF2B5EF4-FFF2-40B4-BE49-F238E27FC236}">
                <a16:creationId xmlns:a16="http://schemas.microsoft.com/office/drawing/2014/main" id="{E0DB3EA7-4A7F-42D1-989E-7DEA38EF2930}"/>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3605F887-BCD6-43DE-91E1-1FA06FF53CAB}"/>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346777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2B868-136E-451E-8544-C99116FD6F3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CEE2171-3074-470F-B0DD-EF2BEB2999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40255A-DF69-486C-B228-C1A87972660F}"/>
              </a:ext>
            </a:extLst>
          </p:cNvPr>
          <p:cNvSpPr>
            <a:spLocks noGrp="1"/>
          </p:cNvSpPr>
          <p:nvPr>
            <p:ph type="dt" sz="half" idx="10"/>
          </p:nvPr>
        </p:nvSpPr>
        <p:spPr/>
        <p:txBody>
          <a:bodyPr/>
          <a:lstStyle/>
          <a:p>
            <a:fld id="{70478C1C-39DF-3F43-925D-8E484C149C7D}" type="datetime1">
              <a:rPr lang="en-US" smtClean="0"/>
              <a:t>1/23/24</a:t>
            </a:fld>
            <a:endParaRPr lang="en-GB"/>
          </a:p>
        </p:txBody>
      </p:sp>
      <p:sp>
        <p:nvSpPr>
          <p:cNvPr id="5" name="Footer Placeholder 4">
            <a:extLst>
              <a:ext uri="{FF2B5EF4-FFF2-40B4-BE49-F238E27FC236}">
                <a16:creationId xmlns:a16="http://schemas.microsoft.com/office/drawing/2014/main" id="{967AD0F7-11A8-4833-A1A6-D065576ACC95}"/>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677F4EE3-3F2C-4B83-97D3-9DD61EFEB771}"/>
              </a:ext>
            </a:extLst>
          </p:cNvPr>
          <p:cNvSpPr>
            <a:spLocks noGrp="1"/>
          </p:cNvSpPr>
          <p:nvPr>
            <p:ph type="sldNum" sz="quarter" idx="12"/>
          </p:nvPr>
        </p:nvSpPr>
        <p:spPr/>
        <p:txBody>
          <a:bodyPr/>
          <a:lstStyle/>
          <a:p>
            <a:fld id="{1ED937AA-9A93-47D9-9BAA-48D0194F47EF}" type="slidenum">
              <a:rPr lang="en-GB" smtClean="0"/>
              <a:t>‹#›</a:t>
            </a:fld>
            <a:endParaRPr lang="en-GB"/>
          </a:p>
        </p:txBody>
      </p:sp>
    </p:spTree>
    <p:extLst>
      <p:ext uri="{BB962C8B-B14F-4D97-AF65-F5344CB8AC3E}">
        <p14:creationId xmlns:p14="http://schemas.microsoft.com/office/powerpoint/2010/main" val="2629445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0331-8300-4CBC-AEA6-BBBD01B00A23}"/>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7604AB2-B992-45EA-A712-5F3BCC4A0251}"/>
              </a:ext>
            </a:extLst>
          </p:cNvPr>
          <p:cNvSpPr>
            <a:spLocks noGrp="1"/>
          </p:cNvSpPr>
          <p:nvPr>
            <p:ph type="pic" idx="1"/>
          </p:nvPr>
        </p:nvSpPr>
        <p:spPr>
          <a:xfrm>
            <a:off x="5183188" y="987425"/>
            <a:ext cx="6172200" cy="46081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90137B2-48A5-476A-9E72-3266547ABEE5}"/>
              </a:ext>
            </a:extLst>
          </p:cNvPr>
          <p:cNvSpPr>
            <a:spLocks noGrp="1"/>
          </p:cNvSpPr>
          <p:nvPr>
            <p:ph type="body" sz="half" idx="2"/>
          </p:nvPr>
        </p:nvSpPr>
        <p:spPr>
          <a:xfrm>
            <a:off x="839788" y="2057400"/>
            <a:ext cx="3932237" cy="3538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8AF7710-7DA8-492E-9CE8-C9AB663B2812}"/>
              </a:ext>
            </a:extLst>
          </p:cNvPr>
          <p:cNvSpPr>
            <a:spLocks noGrp="1"/>
          </p:cNvSpPr>
          <p:nvPr>
            <p:ph type="dt" sz="half" idx="10"/>
          </p:nvPr>
        </p:nvSpPr>
        <p:spPr/>
        <p:txBody>
          <a:bodyPr/>
          <a:lstStyle/>
          <a:p>
            <a:fld id="{63AAB645-3D2B-8448-9B8D-4C763F7AB386}" type="datetime1">
              <a:rPr lang="en-US" smtClean="0"/>
              <a:t>1/23/24</a:t>
            </a:fld>
            <a:endParaRPr lang="en-GB"/>
          </a:p>
        </p:txBody>
      </p:sp>
      <p:sp>
        <p:nvSpPr>
          <p:cNvPr id="6" name="Footer Placeholder 5">
            <a:extLst>
              <a:ext uri="{FF2B5EF4-FFF2-40B4-BE49-F238E27FC236}">
                <a16:creationId xmlns:a16="http://schemas.microsoft.com/office/drawing/2014/main" id="{52F7B766-758B-41AA-B2D0-E24C129C3971}"/>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785652F3-7A60-45E7-BA53-A1B2706E9D27}"/>
              </a:ext>
            </a:extLst>
          </p:cNvPr>
          <p:cNvSpPr>
            <a:spLocks noGrp="1"/>
          </p:cNvSpPr>
          <p:nvPr>
            <p:ph type="sldNum" sz="quarter" idx="12"/>
          </p:nvPr>
        </p:nvSpPr>
        <p:spPr/>
        <p:txBody>
          <a:bodyPr/>
          <a:lstStyle/>
          <a:p>
            <a:fld id="{566D8EC2-00B7-4DEC-8348-941BB5C1523A}" type="slidenum">
              <a:rPr lang="en-GB" smtClean="0"/>
              <a:t>‹#›</a:t>
            </a:fld>
            <a:endParaRPr lang="en-GB"/>
          </a:p>
        </p:txBody>
      </p:sp>
      <p:pic>
        <p:nvPicPr>
          <p:cNvPr id="9" name="Picture 8" descr="Logo, company name&#10;&#10;Description automatically generated">
            <a:extLst>
              <a:ext uri="{FF2B5EF4-FFF2-40B4-BE49-F238E27FC236}">
                <a16:creationId xmlns:a16="http://schemas.microsoft.com/office/drawing/2014/main" id="{D05B0FDF-2179-47C9-896E-C4DD767FA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5024" y="1517653"/>
            <a:ext cx="5933436" cy="3094895"/>
          </a:xfrm>
          <a:prstGeom prst="rect">
            <a:avLst/>
          </a:prstGeom>
        </p:spPr>
      </p:pic>
      <p:pic>
        <p:nvPicPr>
          <p:cNvPr id="10" name="CCBC535D-CBAD-4135-A7DB-670340D88B99">
            <a:extLst>
              <a:ext uri="{FF2B5EF4-FFF2-40B4-BE49-F238E27FC236}">
                <a16:creationId xmlns:a16="http://schemas.microsoft.com/office/drawing/2014/main" id="{C8B29354-887E-4C90-BBB5-E49E50D5861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3514404" y="5877797"/>
            <a:ext cx="30853702" cy="52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789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F93A-6B1E-45E2-9286-1253778C93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1A4796-1178-4F53-B98B-800F78D87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937CCE-A75E-4131-A280-EE74C33AD06D}"/>
              </a:ext>
            </a:extLst>
          </p:cNvPr>
          <p:cNvSpPr>
            <a:spLocks noGrp="1"/>
          </p:cNvSpPr>
          <p:nvPr>
            <p:ph type="dt" sz="half" idx="10"/>
          </p:nvPr>
        </p:nvSpPr>
        <p:spPr/>
        <p:txBody>
          <a:bodyPr/>
          <a:lstStyle/>
          <a:p>
            <a:fld id="{76FD2EAD-1178-4743-8650-92603ED30D17}" type="datetime1">
              <a:rPr lang="en-US" smtClean="0"/>
              <a:t>1/23/24</a:t>
            </a:fld>
            <a:endParaRPr lang="en-GB"/>
          </a:p>
        </p:txBody>
      </p:sp>
      <p:sp>
        <p:nvSpPr>
          <p:cNvPr id="5" name="Footer Placeholder 4">
            <a:extLst>
              <a:ext uri="{FF2B5EF4-FFF2-40B4-BE49-F238E27FC236}">
                <a16:creationId xmlns:a16="http://schemas.microsoft.com/office/drawing/2014/main" id="{E1FC8451-FD57-4CC3-B011-9EA8D4261B2C}"/>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E955B134-9757-4225-9ED9-4C4265A5E902}"/>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1716630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85B75-2831-437A-98EC-C1850228FB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CC11F4-8DDE-4C17-A6A0-5758D76637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BD2AF-0D51-48C1-8335-00FF02C84B67}"/>
              </a:ext>
            </a:extLst>
          </p:cNvPr>
          <p:cNvSpPr>
            <a:spLocks noGrp="1"/>
          </p:cNvSpPr>
          <p:nvPr>
            <p:ph type="dt" sz="half" idx="10"/>
          </p:nvPr>
        </p:nvSpPr>
        <p:spPr/>
        <p:txBody>
          <a:bodyPr/>
          <a:lstStyle/>
          <a:p>
            <a:fld id="{68AFAA9C-4CA9-1E4E-8958-E99AAE6DD736}" type="datetime1">
              <a:rPr lang="en-US" smtClean="0"/>
              <a:t>1/23/24</a:t>
            </a:fld>
            <a:endParaRPr lang="en-GB"/>
          </a:p>
        </p:txBody>
      </p:sp>
      <p:sp>
        <p:nvSpPr>
          <p:cNvPr id="5" name="Footer Placeholder 4">
            <a:extLst>
              <a:ext uri="{FF2B5EF4-FFF2-40B4-BE49-F238E27FC236}">
                <a16:creationId xmlns:a16="http://schemas.microsoft.com/office/drawing/2014/main" id="{0C97FCCF-632E-4CCD-BFEC-B3DA0289C3F5}"/>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BF0E8E06-9DE4-4F0B-B41A-3F24B52BBBCC}"/>
              </a:ext>
            </a:extLst>
          </p:cNvPr>
          <p:cNvSpPr>
            <a:spLocks noGrp="1"/>
          </p:cNvSpPr>
          <p:nvPr>
            <p:ph type="sldNum" sz="quarter" idx="12"/>
          </p:nvPr>
        </p:nvSpPr>
        <p:spPr/>
        <p:txBody>
          <a:bodyPr/>
          <a:lstStyle/>
          <a:p>
            <a:fld id="{566D8EC2-00B7-4DEC-8348-941BB5C1523A}" type="slidenum">
              <a:rPr lang="en-GB" smtClean="0"/>
              <a:t>‹#›</a:t>
            </a:fld>
            <a:endParaRPr lang="en-GB"/>
          </a:p>
        </p:txBody>
      </p:sp>
    </p:spTree>
    <p:extLst>
      <p:ext uri="{BB962C8B-B14F-4D97-AF65-F5344CB8AC3E}">
        <p14:creationId xmlns:p14="http://schemas.microsoft.com/office/powerpoint/2010/main" val="2707777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hapter with intro">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796390" y="1770642"/>
            <a:ext cx="1467529" cy="0"/>
          </a:xfrm>
          <a:custGeom>
            <a:avLst/>
            <a:gdLst/>
            <a:ahLst/>
            <a:cxnLst/>
            <a:rect l="l" t="t" r="r" b="b"/>
            <a:pathLst>
              <a:path w="1287145">
                <a:moveTo>
                  <a:pt x="0" y="0"/>
                </a:moveTo>
                <a:lnTo>
                  <a:pt x="1287005" y="0"/>
                </a:lnTo>
              </a:path>
            </a:pathLst>
          </a:custGeom>
          <a:ln w="76200">
            <a:solidFill>
              <a:srgbClr val="FFC20E"/>
            </a:solidFill>
          </a:ln>
        </p:spPr>
        <p:txBody>
          <a:bodyPr wrap="square" lIns="0" tIns="0" rIns="0" bIns="0" rtlCol="0"/>
          <a:lstStyle/>
          <a:p>
            <a:endParaRPr/>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793186" y="702142"/>
            <a:ext cx="10639274" cy="829179"/>
          </a:xfrm>
          <a:prstGeom prst="rect">
            <a:avLst/>
          </a:prstGeom>
        </p:spPr>
        <p:txBody>
          <a:bodyPr lIns="0" tIns="0" rIns="0" bIns="0"/>
          <a:lstStyle>
            <a:lvl1pPr>
              <a:defRPr sz="2900" b="1">
                <a:solidFill>
                  <a:srgbClr val="1A5A85"/>
                </a:solidFill>
                <a:latin typeface="Arial" panose="020B0604020202020204" pitchFamily="34" charset="0"/>
                <a:ea typeface="Roboto Slab" pitchFamily="2" charset="0"/>
                <a:cs typeface="Arial" panose="020B0604020202020204" pitchFamily="34"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792770" y="2392526"/>
            <a:ext cx="10639274" cy="2556635"/>
          </a:xfrm>
          <a:prstGeom prst="rect">
            <a:avLst/>
          </a:prstGeom>
        </p:spPr>
        <p:txBody>
          <a:bodyPr lIns="0" tIns="0" rIns="0" bIns="0"/>
          <a:lstStyle>
            <a:lvl1pPr>
              <a:defRPr sz="2200" b="1">
                <a:solidFill>
                  <a:schemeClr val="tx1"/>
                </a:solidFill>
                <a:latin typeface="Arial" panose="020B0604020202020204" pitchFamily="34" charset="0"/>
                <a:ea typeface="Roboto" panose="02000000000000000000" pitchFamily="2" charset="0"/>
                <a:cs typeface="Arial" panose="020B0604020202020204" pitchFamily="34"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pic>
        <p:nvPicPr>
          <p:cNvPr id="6" name="Graphic 5">
            <a:extLst>
              <a:ext uri="{FF2B5EF4-FFF2-40B4-BE49-F238E27FC236}">
                <a16:creationId xmlns:a16="http://schemas.microsoft.com/office/drawing/2014/main" id="{7595F290-DFD6-CB45-A5F0-A6175DD7A55C}"/>
              </a:ext>
            </a:extLst>
          </p:cNvPr>
          <p:cNvPicPr>
            <a:picLocks noChangeAspect="1"/>
          </p:cNvPicPr>
          <p:nvPr userDrawn="1"/>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4671" y="4930829"/>
            <a:ext cx="2372881" cy="2056625"/>
          </a:xfrm>
          <a:prstGeom prst="rect">
            <a:avLst/>
          </a:prstGeom>
        </p:spPr>
      </p:pic>
    </p:spTree>
    <p:extLst>
      <p:ext uri="{BB962C8B-B14F-4D97-AF65-F5344CB8AC3E}">
        <p14:creationId xmlns:p14="http://schemas.microsoft.com/office/powerpoint/2010/main" val="232414266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8712" y="272466"/>
            <a:ext cx="11672416" cy="613621"/>
          </a:xfrm>
        </p:spPr>
        <p:txBody>
          <a:bodyPr/>
          <a:lstStyle/>
          <a:p>
            <a:r>
              <a:rPr lang="en-US"/>
              <a:t>Click to edit Master title style</a:t>
            </a:r>
            <a:endParaRPr lang="en-US" dirty="0"/>
          </a:p>
        </p:txBody>
      </p:sp>
      <p:sp>
        <p:nvSpPr>
          <p:cNvPr id="3" name="Content Placeholder 2"/>
          <p:cNvSpPr>
            <a:spLocks noGrp="1"/>
          </p:cNvSpPr>
          <p:nvPr>
            <p:ph idx="1"/>
          </p:nvPr>
        </p:nvSpPr>
        <p:spPr>
          <a:xfrm>
            <a:off x="278712" y="886087"/>
            <a:ext cx="11672416" cy="4874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D3F63A-445F-2A42-926B-0E050C655A60}" type="datetime1">
              <a:rPr lang="en-US" smtClean="0"/>
              <a:t>1/23/24</a:t>
            </a:fld>
            <a:endParaRPr lang="en-US"/>
          </a:p>
        </p:txBody>
      </p:sp>
      <p:sp>
        <p:nvSpPr>
          <p:cNvPr id="5" name="Footer Placeholder 4"/>
          <p:cNvSpPr>
            <a:spLocks noGrp="1"/>
          </p:cNvSpPr>
          <p:nvPr>
            <p:ph type="ftr" sz="quarter" idx="11"/>
          </p:nvPr>
        </p:nvSpPr>
        <p:spPr/>
        <p:txBody>
          <a:bodyPr/>
          <a:lstStyle/>
          <a:p>
            <a:r>
              <a:rPr lang="en-US"/>
              <a:t>DRG Working Group 6</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17064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UNICEF Photo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4D33F75-791A-8643-BA87-4DAF53721B30}"/>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endParaRPr lang="en-US"/>
          </a:p>
          <a:p>
            <a:endParaRPr lang="en-US"/>
          </a:p>
          <a:p>
            <a:endParaRPr lang="en-US"/>
          </a:p>
          <a:p>
            <a:endParaRPr lang="en-US"/>
          </a:p>
          <a:p>
            <a:endParaRPr lang="en-US"/>
          </a:p>
          <a:p>
            <a:endParaRPr lang="en-US"/>
          </a:p>
          <a:p>
            <a:endParaRPr lang="en-US"/>
          </a:p>
          <a:p>
            <a:endParaRPr lang="en-US"/>
          </a:p>
          <a:p>
            <a:r>
              <a:rPr lang="en-US"/>
              <a:t>Photo here</a:t>
            </a:r>
          </a:p>
        </p:txBody>
      </p:sp>
    </p:spTree>
    <p:extLst>
      <p:ext uri="{BB962C8B-B14F-4D97-AF65-F5344CB8AC3E}">
        <p14:creationId xmlns:p14="http://schemas.microsoft.com/office/powerpoint/2010/main" val="74408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04C6-F823-4F30-92F3-E65AB13C51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5975D9-C401-44EF-8B3B-C6734A105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591231-2D9F-4394-88D3-1524EB496D15}"/>
              </a:ext>
            </a:extLst>
          </p:cNvPr>
          <p:cNvSpPr>
            <a:spLocks noGrp="1"/>
          </p:cNvSpPr>
          <p:nvPr>
            <p:ph type="dt" sz="half" idx="10"/>
          </p:nvPr>
        </p:nvSpPr>
        <p:spPr/>
        <p:txBody>
          <a:bodyPr/>
          <a:lstStyle/>
          <a:p>
            <a:fld id="{D3009873-C949-0549-BCAF-BB0462FE2A71}" type="datetime1">
              <a:rPr lang="en-US" smtClean="0"/>
              <a:t>1/23/24</a:t>
            </a:fld>
            <a:endParaRPr lang="en-GB"/>
          </a:p>
        </p:txBody>
      </p:sp>
      <p:sp>
        <p:nvSpPr>
          <p:cNvPr id="5" name="Footer Placeholder 4">
            <a:extLst>
              <a:ext uri="{FF2B5EF4-FFF2-40B4-BE49-F238E27FC236}">
                <a16:creationId xmlns:a16="http://schemas.microsoft.com/office/drawing/2014/main" id="{6CF365A4-C135-4548-816C-8AD7A9FC10D1}"/>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A350B9E7-9A47-4BDB-A4CC-5663F6966498}"/>
              </a:ext>
            </a:extLst>
          </p:cNvPr>
          <p:cNvSpPr>
            <a:spLocks noGrp="1"/>
          </p:cNvSpPr>
          <p:nvPr>
            <p:ph type="sldNum" sz="quarter" idx="12"/>
          </p:nvPr>
        </p:nvSpPr>
        <p:spPr/>
        <p:txBody>
          <a:bodyPr/>
          <a:lstStyle/>
          <a:p>
            <a:fld id="{1ED937AA-9A93-47D9-9BAA-48D0194F47EF}" type="slidenum">
              <a:rPr lang="en-GB" smtClean="0"/>
              <a:t>‹#›</a:t>
            </a:fld>
            <a:endParaRPr lang="en-GB"/>
          </a:p>
        </p:txBody>
      </p:sp>
    </p:spTree>
    <p:extLst>
      <p:ext uri="{BB962C8B-B14F-4D97-AF65-F5344CB8AC3E}">
        <p14:creationId xmlns:p14="http://schemas.microsoft.com/office/powerpoint/2010/main" val="127177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B463-98D4-448B-B117-7CB87C7463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514644-31B1-4AE2-B817-C06E5DB8E3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05D2B1-C140-4E65-87A5-2C6C3FA6D2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5E5F93-9CFD-4DB8-8C8F-951C1EE94755}"/>
              </a:ext>
            </a:extLst>
          </p:cNvPr>
          <p:cNvSpPr>
            <a:spLocks noGrp="1"/>
          </p:cNvSpPr>
          <p:nvPr>
            <p:ph type="dt" sz="half" idx="10"/>
          </p:nvPr>
        </p:nvSpPr>
        <p:spPr/>
        <p:txBody>
          <a:bodyPr/>
          <a:lstStyle/>
          <a:p>
            <a:fld id="{657561ED-AFA1-5E48-9E49-3D925A6A379A}" type="datetime1">
              <a:rPr lang="en-US" smtClean="0"/>
              <a:t>1/23/24</a:t>
            </a:fld>
            <a:endParaRPr lang="en-GB"/>
          </a:p>
        </p:txBody>
      </p:sp>
      <p:sp>
        <p:nvSpPr>
          <p:cNvPr id="6" name="Footer Placeholder 5">
            <a:extLst>
              <a:ext uri="{FF2B5EF4-FFF2-40B4-BE49-F238E27FC236}">
                <a16:creationId xmlns:a16="http://schemas.microsoft.com/office/drawing/2014/main" id="{2BDABA6B-6117-4BFC-ABBC-46A32FE2455E}"/>
              </a:ext>
            </a:extLst>
          </p:cNvPr>
          <p:cNvSpPr>
            <a:spLocks noGrp="1"/>
          </p:cNvSpPr>
          <p:nvPr>
            <p:ph type="ftr" sz="quarter" idx="11"/>
          </p:nvPr>
        </p:nvSpPr>
        <p:spPr/>
        <p:txBody>
          <a:bodyPr/>
          <a:lstStyle/>
          <a:p>
            <a:r>
              <a:rPr lang="en-GB"/>
              <a:t>DRG Working Group 6</a:t>
            </a:r>
          </a:p>
        </p:txBody>
      </p:sp>
      <p:sp>
        <p:nvSpPr>
          <p:cNvPr id="7" name="Slide Number Placeholder 6">
            <a:extLst>
              <a:ext uri="{FF2B5EF4-FFF2-40B4-BE49-F238E27FC236}">
                <a16:creationId xmlns:a16="http://schemas.microsoft.com/office/drawing/2014/main" id="{80AFD3C1-7B15-471F-9F5D-2900A1DE3536}"/>
              </a:ext>
            </a:extLst>
          </p:cNvPr>
          <p:cNvSpPr>
            <a:spLocks noGrp="1"/>
          </p:cNvSpPr>
          <p:nvPr>
            <p:ph type="sldNum" sz="quarter" idx="12"/>
          </p:nvPr>
        </p:nvSpPr>
        <p:spPr/>
        <p:txBody>
          <a:bodyPr/>
          <a:lstStyle/>
          <a:p>
            <a:fld id="{1ED937AA-9A93-47D9-9BAA-48D0194F47EF}" type="slidenum">
              <a:rPr lang="en-GB" smtClean="0"/>
              <a:t>‹#›</a:t>
            </a:fld>
            <a:endParaRPr lang="en-GB"/>
          </a:p>
        </p:txBody>
      </p:sp>
    </p:spTree>
    <p:extLst>
      <p:ext uri="{BB962C8B-B14F-4D97-AF65-F5344CB8AC3E}">
        <p14:creationId xmlns:p14="http://schemas.microsoft.com/office/powerpoint/2010/main" val="138788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EE38-0E14-43DB-8F2D-428AEA1EFB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28EF61-8DCA-4B18-BF1B-7CF2F173F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C6B1FA-02D8-4BBA-8963-342C6C6271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A591AF-BEE4-4EAE-A0E8-D8590521E9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8EBB-1D67-45A4-8D7D-45340905DB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9E1637-E3C9-45CB-A456-DAB0AA361115}"/>
              </a:ext>
            </a:extLst>
          </p:cNvPr>
          <p:cNvSpPr>
            <a:spLocks noGrp="1"/>
          </p:cNvSpPr>
          <p:nvPr>
            <p:ph type="dt" sz="half" idx="10"/>
          </p:nvPr>
        </p:nvSpPr>
        <p:spPr/>
        <p:txBody>
          <a:bodyPr/>
          <a:lstStyle/>
          <a:p>
            <a:fld id="{5EA35043-2766-1E44-8D01-8AE89C4055F5}" type="datetime1">
              <a:rPr lang="en-US" smtClean="0"/>
              <a:t>1/23/24</a:t>
            </a:fld>
            <a:endParaRPr lang="en-GB"/>
          </a:p>
        </p:txBody>
      </p:sp>
      <p:sp>
        <p:nvSpPr>
          <p:cNvPr id="8" name="Footer Placeholder 7">
            <a:extLst>
              <a:ext uri="{FF2B5EF4-FFF2-40B4-BE49-F238E27FC236}">
                <a16:creationId xmlns:a16="http://schemas.microsoft.com/office/drawing/2014/main" id="{2B23F8AA-EB40-4FE0-A220-2E16E323F06B}"/>
              </a:ext>
            </a:extLst>
          </p:cNvPr>
          <p:cNvSpPr>
            <a:spLocks noGrp="1"/>
          </p:cNvSpPr>
          <p:nvPr>
            <p:ph type="ftr" sz="quarter" idx="11"/>
          </p:nvPr>
        </p:nvSpPr>
        <p:spPr/>
        <p:txBody>
          <a:bodyPr/>
          <a:lstStyle/>
          <a:p>
            <a:r>
              <a:rPr lang="en-GB"/>
              <a:t>DRG Working Group 6</a:t>
            </a:r>
          </a:p>
        </p:txBody>
      </p:sp>
      <p:sp>
        <p:nvSpPr>
          <p:cNvPr id="9" name="Slide Number Placeholder 8">
            <a:extLst>
              <a:ext uri="{FF2B5EF4-FFF2-40B4-BE49-F238E27FC236}">
                <a16:creationId xmlns:a16="http://schemas.microsoft.com/office/drawing/2014/main" id="{A25E7BB6-B6FD-4FF8-A763-ED89F1CEFC48}"/>
              </a:ext>
            </a:extLst>
          </p:cNvPr>
          <p:cNvSpPr>
            <a:spLocks noGrp="1"/>
          </p:cNvSpPr>
          <p:nvPr>
            <p:ph type="sldNum" sz="quarter" idx="12"/>
          </p:nvPr>
        </p:nvSpPr>
        <p:spPr/>
        <p:txBody>
          <a:bodyPr/>
          <a:lstStyle/>
          <a:p>
            <a:fld id="{1ED937AA-9A93-47D9-9BAA-48D0194F47EF}" type="slidenum">
              <a:rPr lang="en-GB" smtClean="0"/>
              <a:t>‹#›</a:t>
            </a:fld>
            <a:endParaRPr lang="en-GB"/>
          </a:p>
        </p:txBody>
      </p:sp>
    </p:spTree>
    <p:extLst>
      <p:ext uri="{BB962C8B-B14F-4D97-AF65-F5344CB8AC3E}">
        <p14:creationId xmlns:p14="http://schemas.microsoft.com/office/powerpoint/2010/main" val="225811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CCA3-C3F2-4D6F-ADD3-7413346AFC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DAFE76-2089-464F-8B2D-14C0131C06EB}"/>
              </a:ext>
            </a:extLst>
          </p:cNvPr>
          <p:cNvSpPr>
            <a:spLocks noGrp="1"/>
          </p:cNvSpPr>
          <p:nvPr>
            <p:ph type="dt" sz="half" idx="10"/>
          </p:nvPr>
        </p:nvSpPr>
        <p:spPr/>
        <p:txBody>
          <a:bodyPr/>
          <a:lstStyle/>
          <a:p>
            <a:fld id="{6438C3EB-1796-284F-96B9-22F3E4451201}" type="datetime1">
              <a:rPr lang="en-US" smtClean="0"/>
              <a:t>1/23/24</a:t>
            </a:fld>
            <a:endParaRPr lang="en-GB"/>
          </a:p>
        </p:txBody>
      </p:sp>
      <p:sp>
        <p:nvSpPr>
          <p:cNvPr id="4" name="Footer Placeholder 3">
            <a:extLst>
              <a:ext uri="{FF2B5EF4-FFF2-40B4-BE49-F238E27FC236}">
                <a16:creationId xmlns:a16="http://schemas.microsoft.com/office/drawing/2014/main" id="{BB28331C-8A4A-4D80-B9EC-663BF82CB1F5}"/>
              </a:ext>
            </a:extLst>
          </p:cNvPr>
          <p:cNvSpPr>
            <a:spLocks noGrp="1"/>
          </p:cNvSpPr>
          <p:nvPr>
            <p:ph type="ftr" sz="quarter" idx="11"/>
          </p:nvPr>
        </p:nvSpPr>
        <p:spPr/>
        <p:txBody>
          <a:bodyPr/>
          <a:lstStyle/>
          <a:p>
            <a:r>
              <a:rPr lang="en-GB"/>
              <a:t>DRG Working Group 6</a:t>
            </a:r>
          </a:p>
        </p:txBody>
      </p:sp>
      <p:sp>
        <p:nvSpPr>
          <p:cNvPr id="5" name="Slide Number Placeholder 4">
            <a:extLst>
              <a:ext uri="{FF2B5EF4-FFF2-40B4-BE49-F238E27FC236}">
                <a16:creationId xmlns:a16="http://schemas.microsoft.com/office/drawing/2014/main" id="{3B2D30A1-39FE-4C3D-BE21-797A438097FB}"/>
              </a:ext>
            </a:extLst>
          </p:cNvPr>
          <p:cNvSpPr>
            <a:spLocks noGrp="1"/>
          </p:cNvSpPr>
          <p:nvPr>
            <p:ph type="sldNum" sz="quarter" idx="12"/>
          </p:nvPr>
        </p:nvSpPr>
        <p:spPr/>
        <p:txBody>
          <a:bodyPr/>
          <a:lstStyle/>
          <a:p>
            <a:fld id="{1ED937AA-9A93-47D9-9BAA-48D0194F47EF}" type="slidenum">
              <a:rPr lang="en-GB" smtClean="0"/>
              <a:t>‹#›</a:t>
            </a:fld>
            <a:endParaRPr lang="en-GB"/>
          </a:p>
        </p:txBody>
      </p:sp>
    </p:spTree>
    <p:extLst>
      <p:ext uri="{BB962C8B-B14F-4D97-AF65-F5344CB8AC3E}">
        <p14:creationId xmlns:p14="http://schemas.microsoft.com/office/powerpoint/2010/main" val="355357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3B6F3-0F44-4F92-B55D-FBCFCE539B02}"/>
              </a:ext>
            </a:extLst>
          </p:cNvPr>
          <p:cNvSpPr>
            <a:spLocks noGrp="1"/>
          </p:cNvSpPr>
          <p:nvPr>
            <p:ph type="dt" sz="half" idx="10"/>
          </p:nvPr>
        </p:nvSpPr>
        <p:spPr/>
        <p:txBody>
          <a:bodyPr/>
          <a:lstStyle/>
          <a:p>
            <a:fld id="{965D6C7E-AF33-BF46-856F-5D67AC34BC94}" type="datetime1">
              <a:rPr lang="en-US" smtClean="0"/>
              <a:t>1/23/24</a:t>
            </a:fld>
            <a:endParaRPr lang="en-GB"/>
          </a:p>
        </p:txBody>
      </p:sp>
      <p:sp>
        <p:nvSpPr>
          <p:cNvPr id="3" name="Footer Placeholder 2">
            <a:extLst>
              <a:ext uri="{FF2B5EF4-FFF2-40B4-BE49-F238E27FC236}">
                <a16:creationId xmlns:a16="http://schemas.microsoft.com/office/drawing/2014/main" id="{71A9B493-70C6-4D98-9589-3D4812F1D444}"/>
              </a:ext>
            </a:extLst>
          </p:cNvPr>
          <p:cNvSpPr>
            <a:spLocks noGrp="1"/>
          </p:cNvSpPr>
          <p:nvPr>
            <p:ph type="ftr" sz="quarter" idx="11"/>
          </p:nvPr>
        </p:nvSpPr>
        <p:spPr/>
        <p:txBody>
          <a:bodyPr/>
          <a:lstStyle/>
          <a:p>
            <a:r>
              <a:rPr lang="en-GB"/>
              <a:t>DRG Working Group 6</a:t>
            </a:r>
          </a:p>
        </p:txBody>
      </p:sp>
      <p:sp>
        <p:nvSpPr>
          <p:cNvPr id="4" name="Slide Number Placeholder 3">
            <a:extLst>
              <a:ext uri="{FF2B5EF4-FFF2-40B4-BE49-F238E27FC236}">
                <a16:creationId xmlns:a16="http://schemas.microsoft.com/office/drawing/2014/main" id="{8102249C-9518-4A3A-ABEF-DD5B006A1B87}"/>
              </a:ext>
            </a:extLst>
          </p:cNvPr>
          <p:cNvSpPr>
            <a:spLocks noGrp="1"/>
          </p:cNvSpPr>
          <p:nvPr>
            <p:ph type="sldNum" sz="quarter" idx="12"/>
          </p:nvPr>
        </p:nvSpPr>
        <p:spPr/>
        <p:txBody>
          <a:bodyPr/>
          <a:lstStyle/>
          <a:p>
            <a:fld id="{1ED937AA-9A93-47D9-9BAA-48D0194F47EF}" type="slidenum">
              <a:rPr lang="en-GB" smtClean="0"/>
              <a:t>‹#›</a:t>
            </a:fld>
            <a:endParaRPr lang="en-GB"/>
          </a:p>
        </p:txBody>
      </p:sp>
    </p:spTree>
    <p:extLst>
      <p:ext uri="{BB962C8B-B14F-4D97-AF65-F5344CB8AC3E}">
        <p14:creationId xmlns:p14="http://schemas.microsoft.com/office/powerpoint/2010/main" val="122275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57A1-1E0A-411A-AB4C-C3CEFBEF1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4CD732-7594-46BD-82EB-FB76435E8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671C1A-6E38-4DB6-8271-01D163137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A97A6-E3DB-447A-A31A-CFC25922A8CD}"/>
              </a:ext>
            </a:extLst>
          </p:cNvPr>
          <p:cNvSpPr>
            <a:spLocks noGrp="1"/>
          </p:cNvSpPr>
          <p:nvPr>
            <p:ph type="dt" sz="half" idx="10"/>
          </p:nvPr>
        </p:nvSpPr>
        <p:spPr/>
        <p:txBody>
          <a:bodyPr/>
          <a:lstStyle/>
          <a:p>
            <a:fld id="{4A7DC7D9-9C74-084A-A626-EA33BD131FB7}" type="datetime1">
              <a:rPr lang="en-US" smtClean="0"/>
              <a:t>1/23/24</a:t>
            </a:fld>
            <a:endParaRPr lang="en-GB"/>
          </a:p>
        </p:txBody>
      </p:sp>
      <p:sp>
        <p:nvSpPr>
          <p:cNvPr id="6" name="Footer Placeholder 5">
            <a:extLst>
              <a:ext uri="{FF2B5EF4-FFF2-40B4-BE49-F238E27FC236}">
                <a16:creationId xmlns:a16="http://schemas.microsoft.com/office/drawing/2014/main" id="{EB10AECA-644C-4CCB-B29D-BEA5EB82312C}"/>
              </a:ext>
            </a:extLst>
          </p:cNvPr>
          <p:cNvSpPr>
            <a:spLocks noGrp="1"/>
          </p:cNvSpPr>
          <p:nvPr>
            <p:ph type="ftr" sz="quarter" idx="11"/>
          </p:nvPr>
        </p:nvSpPr>
        <p:spPr/>
        <p:txBody>
          <a:bodyPr/>
          <a:lstStyle/>
          <a:p>
            <a:r>
              <a:rPr lang="en-GB"/>
              <a:t>DRG Working Group 6</a:t>
            </a:r>
          </a:p>
        </p:txBody>
      </p:sp>
      <p:sp>
        <p:nvSpPr>
          <p:cNvPr id="7" name="Slide Number Placeholder 6">
            <a:extLst>
              <a:ext uri="{FF2B5EF4-FFF2-40B4-BE49-F238E27FC236}">
                <a16:creationId xmlns:a16="http://schemas.microsoft.com/office/drawing/2014/main" id="{6D03E498-EBAF-4190-8E08-4FC1A31DC128}"/>
              </a:ext>
            </a:extLst>
          </p:cNvPr>
          <p:cNvSpPr>
            <a:spLocks noGrp="1"/>
          </p:cNvSpPr>
          <p:nvPr>
            <p:ph type="sldNum" sz="quarter" idx="12"/>
          </p:nvPr>
        </p:nvSpPr>
        <p:spPr/>
        <p:txBody>
          <a:bodyPr/>
          <a:lstStyle/>
          <a:p>
            <a:fld id="{1ED937AA-9A93-47D9-9BAA-48D0194F47EF}" type="slidenum">
              <a:rPr lang="en-GB" smtClean="0"/>
              <a:t>‹#›</a:t>
            </a:fld>
            <a:endParaRPr lang="en-GB"/>
          </a:p>
        </p:txBody>
      </p:sp>
    </p:spTree>
    <p:extLst>
      <p:ext uri="{BB962C8B-B14F-4D97-AF65-F5344CB8AC3E}">
        <p14:creationId xmlns:p14="http://schemas.microsoft.com/office/powerpoint/2010/main" val="427093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1C56-2728-4C19-B5A7-5538977A8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10488A-7D18-4E95-94EC-39F048265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04D8D3F8-5B05-4E6F-9EB5-9B15BEE4F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D0042-E5D8-4AF6-AEBE-28FA15022DF4}"/>
              </a:ext>
            </a:extLst>
          </p:cNvPr>
          <p:cNvSpPr>
            <a:spLocks noGrp="1"/>
          </p:cNvSpPr>
          <p:nvPr>
            <p:ph type="dt" sz="half" idx="10"/>
          </p:nvPr>
        </p:nvSpPr>
        <p:spPr/>
        <p:txBody>
          <a:bodyPr/>
          <a:lstStyle/>
          <a:p>
            <a:fld id="{1DD87D5C-88C3-B547-A763-97C1073D35FE}" type="datetime1">
              <a:rPr lang="en-US" smtClean="0"/>
              <a:t>1/23/24</a:t>
            </a:fld>
            <a:endParaRPr lang="en-GB"/>
          </a:p>
        </p:txBody>
      </p:sp>
      <p:sp>
        <p:nvSpPr>
          <p:cNvPr id="6" name="Footer Placeholder 5">
            <a:extLst>
              <a:ext uri="{FF2B5EF4-FFF2-40B4-BE49-F238E27FC236}">
                <a16:creationId xmlns:a16="http://schemas.microsoft.com/office/drawing/2014/main" id="{F0C9C88E-71EC-4F29-B3AF-4C0B71E3363E}"/>
              </a:ext>
            </a:extLst>
          </p:cNvPr>
          <p:cNvSpPr>
            <a:spLocks noGrp="1"/>
          </p:cNvSpPr>
          <p:nvPr>
            <p:ph type="ftr" sz="quarter" idx="11"/>
          </p:nvPr>
        </p:nvSpPr>
        <p:spPr/>
        <p:txBody>
          <a:bodyPr/>
          <a:lstStyle/>
          <a:p>
            <a:r>
              <a:rPr lang="en-GB"/>
              <a:t>DRG Working Group 6</a:t>
            </a:r>
          </a:p>
        </p:txBody>
      </p:sp>
      <p:sp>
        <p:nvSpPr>
          <p:cNvPr id="7" name="Slide Number Placeholder 6">
            <a:extLst>
              <a:ext uri="{FF2B5EF4-FFF2-40B4-BE49-F238E27FC236}">
                <a16:creationId xmlns:a16="http://schemas.microsoft.com/office/drawing/2014/main" id="{1EA56CE3-4FDE-4937-981F-1F7556C26BD8}"/>
              </a:ext>
            </a:extLst>
          </p:cNvPr>
          <p:cNvSpPr>
            <a:spLocks noGrp="1"/>
          </p:cNvSpPr>
          <p:nvPr>
            <p:ph type="sldNum" sz="quarter" idx="12"/>
          </p:nvPr>
        </p:nvSpPr>
        <p:spPr/>
        <p:txBody>
          <a:bodyPr/>
          <a:lstStyle/>
          <a:p>
            <a:fld id="{1ED937AA-9A93-47D9-9BAA-48D0194F47EF}" type="slidenum">
              <a:rPr lang="en-GB" smtClean="0"/>
              <a:t>‹#›</a:t>
            </a:fld>
            <a:endParaRPr lang="en-GB"/>
          </a:p>
        </p:txBody>
      </p:sp>
    </p:spTree>
    <p:extLst>
      <p:ext uri="{BB962C8B-B14F-4D97-AF65-F5344CB8AC3E}">
        <p14:creationId xmlns:p14="http://schemas.microsoft.com/office/powerpoint/2010/main" val="3348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5FD1B8-E8D1-440C-9DD3-9B9D488F8B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752A76-148C-443C-BE42-29B5EA711F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DD52D5-B56B-47F7-A44F-279C22E6C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AE1-C896-0B46-85CB-7DDAA1406AD5}" type="datetime1">
              <a:rPr lang="en-US" smtClean="0"/>
              <a:t>1/23/24</a:t>
            </a:fld>
            <a:endParaRPr lang="en-GB"/>
          </a:p>
        </p:txBody>
      </p:sp>
      <p:sp>
        <p:nvSpPr>
          <p:cNvPr id="5" name="Footer Placeholder 4">
            <a:extLst>
              <a:ext uri="{FF2B5EF4-FFF2-40B4-BE49-F238E27FC236}">
                <a16:creationId xmlns:a16="http://schemas.microsoft.com/office/drawing/2014/main" id="{96AD57AE-9336-4EBC-BD20-C00CF61E8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DRG Working Group 6</a:t>
            </a:r>
          </a:p>
        </p:txBody>
      </p:sp>
      <p:sp>
        <p:nvSpPr>
          <p:cNvPr id="6" name="Slide Number Placeholder 5">
            <a:extLst>
              <a:ext uri="{FF2B5EF4-FFF2-40B4-BE49-F238E27FC236}">
                <a16:creationId xmlns:a16="http://schemas.microsoft.com/office/drawing/2014/main" id="{F80557E5-6B41-4C91-B2A7-7735834167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937AA-9A93-47D9-9BAA-48D0194F47EF}"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05781459-FC85-4783-95B2-952CFC15872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490825"/>
            <a:ext cx="2059305" cy="1074162"/>
          </a:xfrm>
          <a:prstGeom prst="rect">
            <a:avLst/>
          </a:prstGeom>
        </p:spPr>
      </p:pic>
    </p:spTree>
    <p:extLst>
      <p:ext uri="{BB962C8B-B14F-4D97-AF65-F5344CB8AC3E}">
        <p14:creationId xmlns:p14="http://schemas.microsoft.com/office/powerpoint/2010/main" val="3975642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10840-ED9F-4823-99EB-8284A0CB9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756C05-E2E1-4B99-BAD2-8724795B8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9BBE22-0F6F-4DE1-8499-1CC048178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5F7E0-5358-6240-961F-FED347DDEF5D}" type="datetime1">
              <a:rPr lang="en-US" smtClean="0"/>
              <a:t>1/23/24</a:t>
            </a:fld>
            <a:endParaRPr lang="en-GB"/>
          </a:p>
        </p:txBody>
      </p:sp>
      <p:sp>
        <p:nvSpPr>
          <p:cNvPr id="5" name="Footer Placeholder 4">
            <a:extLst>
              <a:ext uri="{FF2B5EF4-FFF2-40B4-BE49-F238E27FC236}">
                <a16:creationId xmlns:a16="http://schemas.microsoft.com/office/drawing/2014/main" id="{90742ACE-5CD9-435A-9BDA-F1EA86889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DRG Working Group 6</a:t>
            </a:r>
          </a:p>
        </p:txBody>
      </p:sp>
      <p:sp>
        <p:nvSpPr>
          <p:cNvPr id="6" name="Slide Number Placeholder 5">
            <a:extLst>
              <a:ext uri="{FF2B5EF4-FFF2-40B4-BE49-F238E27FC236}">
                <a16:creationId xmlns:a16="http://schemas.microsoft.com/office/drawing/2014/main" id="{B6A3197D-2C9D-4293-85EF-732BAD32C8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D8EC2-00B7-4DEC-8348-941BB5C1523A}" type="slidenum">
              <a:rPr lang="en-GB" smtClean="0"/>
              <a:t>‹#›</a:t>
            </a:fld>
            <a:endParaRPr lang="en-GB"/>
          </a:p>
        </p:txBody>
      </p:sp>
    </p:spTree>
    <p:extLst>
      <p:ext uri="{BB962C8B-B14F-4D97-AF65-F5344CB8AC3E}">
        <p14:creationId xmlns:p14="http://schemas.microsoft.com/office/powerpoint/2010/main" val="3654863125"/>
      </p:ext>
    </p:extLst>
  </p:cSld>
  <p:clrMap bg1="lt1" tx1="dk1" bg2="lt2" tx2="dk2" accent1="accent1" accent2="accent2" accent3="accent3" accent4="accent4" accent5="accent5" accent6="accent6" hlink="hlink" folHlink="folHlink"/>
  <p:sldLayoutIdLst>
    <p:sldLayoutId id="2147483661" r:id="rId1"/>
    <p:sldLayoutId id="2147483728"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729" r:id="rId13"/>
    <p:sldLayoutId id="2147483730"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article-11-situations-of-risk-and-humanitarian-emergencies.htm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2.jpg"/><Relationship Id="rId4" Type="http://schemas.openxmlformats.org/officeDocument/2006/relationships/hyperlink" Target="https://interagencystandingcommittee.org/iasc-task-team-inclusion-persons-disabilities-humanitarian-action/documents/iasc-guidelines"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5.xml"/><Relationship Id="rId5" Type="http://schemas.openxmlformats.org/officeDocument/2006/relationships/comments" Target="../comments/comment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ideo" Target="https://www.youtube.com/embed/n1T3ZIjMHmw?feature=oembed" TargetMode="External"/><Relationship Id="rId5" Type="http://schemas.openxmlformats.org/officeDocument/2006/relationships/image" Target="../media/image7.pn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hyperlink" Target="http://www.globalprotectioncluster.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comments" Target="../comments/comment4.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comments" Target="../comments/comment5.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hyperlink" Target="http://www.www.humanitarianresponse.info/" TargetMode="External"/><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2.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9.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2.xml"/><Relationship Id="rId1" Type="http://schemas.openxmlformats.org/officeDocument/2006/relationships/slideLayout" Target="../slideLayouts/slideLayout1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27.jpeg"/></Relationships>
</file>

<file path=ppt/slides/_rels/slide65.xml.rels><?xml version="1.0" encoding="UTF-8" standalone="yes"?>
<Relationships xmlns="http://schemas.openxmlformats.org/package/2006/relationships"><Relationship Id="rId3" Type="http://schemas.openxmlformats.org/officeDocument/2006/relationships/hyperlink" Target="https://handbook.spherestandards.org/en/" TargetMode="External"/><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8.jpg"/><Relationship Id="rId4" Type="http://schemas.openxmlformats.org/officeDocument/2006/relationships/hyperlink" Target="https://spherestandards.org/handbook/edition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resourcecentre.savethechildren.net/pdf/Localization-humanitarian-action-toolkit-Pilot-version.pdf/"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hyperlink" Target="https://higuide.elrha.org/humanitarian-parameters/humanitarian-architecture/" TargetMode="External"/><Relationship Id="rId2" Type="http://schemas.openxmlformats.org/officeDocument/2006/relationships/notesSlide" Target="../notesSlides/notesSlide6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30.jpg"/><Relationship Id="rId4" Type="http://schemas.openxmlformats.org/officeDocument/2006/relationships/hyperlink" Target="https://higuide.elrha.org/glossary/"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humanity-inclusion.org.uk/sn_uploads/document/2019-05-data-on-persons-with-disabilities-in-humanitarian-action-key-findings-and-recommendations.pdf" TargetMode="External"/><Relationship Id="rId3" Type="http://schemas.openxmlformats.org/officeDocument/2006/relationships/hyperlink" Target="https://www.washingtongroup-disability.com/wg-blog/should-you-use-the-wg-questions-in-your-humanitarian-programming-a-tool-to-help-you-decide-579/" TargetMode="External"/><Relationship Id="rId7" Type="http://schemas.openxmlformats.org/officeDocument/2006/relationships/hyperlink" Target="http://www.washingtongroup-disability.com/"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 Id="rId6" Type="http://schemas.openxmlformats.org/officeDocument/2006/relationships/hyperlink" Target="https://www.washingtongroup-disability.com/resources/resources-for-data-users/" TargetMode="External"/><Relationship Id="rId5" Type="http://schemas.openxmlformats.org/officeDocument/2006/relationships/hyperlink" Target="https://www.washingtongroup-disability.com/wg-blog/how-can-administrative-data-be-used-for-collecting-data-on-disability-112/" TargetMode="External"/><Relationship Id="rId10" Type="http://schemas.openxmlformats.org/officeDocument/2006/relationships/image" Target="../media/image7.png"/><Relationship Id="rId4" Type="http://schemas.openxmlformats.org/officeDocument/2006/relationships/hyperlink" Target="https://www.washingtongroup-disability.com/wg-blog/training-on-how-to-ask-disability-questions-on-censuses-and-surveys-86/" TargetMode="External"/><Relationship Id="rId9" Type="http://schemas.openxmlformats.org/officeDocument/2006/relationships/image" Target="../media/image31.jpg"/></Relationships>
</file>

<file path=ppt/slides/_rels/slide69.xml.rels><?xml version="1.0" encoding="UTF-8" standalone="yes"?>
<Relationships xmlns="http://schemas.openxmlformats.org/package/2006/relationships"><Relationship Id="rId3" Type="http://schemas.openxmlformats.org/officeDocument/2006/relationships/hyperlink" Target="https://kayaconnect.org/" TargetMode="External"/><Relationship Id="rId7"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disasterready.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8CDAF-B3A3-8938-5A2C-E9162D69B22D}"/>
              </a:ext>
            </a:extLst>
          </p:cNvPr>
          <p:cNvSpPr>
            <a:spLocks noGrp="1"/>
          </p:cNvSpPr>
          <p:nvPr>
            <p:ph type="title" idx="4294967295"/>
          </p:nvPr>
        </p:nvSpPr>
        <p:spPr>
          <a:xfrm>
            <a:off x="838200" y="711489"/>
            <a:ext cx="10515600" cy="1325563"/>
          </a:xfrm>
        </p:spPr>
        <p:txBody>
          <a:bodyPr/>
          <a:lstStyle/>
          <a:p>
            <a:r>
              <a:rPr lang="en-GB" dirty="0">
                <a:ln w="0"/>
                <a:effectLst>
                  <a:outerShdw blurRad="38100" dist="19050" dir="2700000" algn="tl" rotWithShape="0">
                    <a:schemeClr val="dk1">
                      <a:alpha val="40000"/>
                    </a:schemeClr>
                  </a:outerShdw>
                </a:effectLst>
              </a:rPr>
              <a:t>DRG reference group on inclusion of persons with disabilities in humanitarian action</a:t>
            </a:r>
          </a:p>
        </p:txBody>
      </p:sp>
      <p:pic>
        <p:nvPicPr>
          <p:cNvPr id="3" name="Picture 2">
            <a:extLst>
              <a:ext uri="{FF2B5EF4-FFF2-40B4-BE49-F238E27FC236}">
                <a16:creationId xmlns:a16="http://schemas.microsoft.com/office/drawing/2014/main" id="{41998D6A-BBF5-4619-9956-0372430873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75" y="361949"/>
            <a:ext cx="11741589" cy="6124575"/>
          </a:xfrm>
          <a:prstGeom prst="rect">
            <a:avLst/>
          </a:prstGeom>
        </p:spPr>
      </p:pic>
      <p:sp>
        <p:nvSpPr>
          <p:cNvPr id="2" name="Date Placeholder 1">
            <a:extLst>
              <a:ext uri="{FF2B5EF4-FFF2-40B4-BE49-F238E27FC236}">
                <a16:creationId xmlns:a16="http://schemas.microsoft.com/office/drawing/2014/main" id="{B72612B7-A34F-1229-32FA-E12D55AD18F2}"/>
              </a:ext>
              <a:ext uri="{C183D7F6-B498-43B3-948B-1728B52AA6E4}">
                <adec:decorative xmlns:adec="http://schemas.microsoft.com/office/drawing/2017/decorative" val="1"/>
              </a:ext>
            </a:extLst>
          </p:cNvPr>
          <p:cNvSpPr>
            <a:spLocks noGrp="1"/>
          </p:cNvSpPr>
          <p:nvPr>
            <p:ph type="dt" sz="half" idx="10"/>
          </p:nvPr>
        </p:nvSpPr>
        <p:spPr/>
        <p:txBody>
          <a:bodyPr/>
          <a:lstStyle/>
          <a:p>
            <a:fld id="{77B3B7AA-176F-2E42-8AD6-629B663E90AD}" type="datetime1">
              <a:rPr lang="en-US" smtClean="0"/>
              <a:t>1/23/24</a:t>
            </a:fld>
            <a:endParaRPr lang="en-GB"/>
          </a:p>
        </p:txBody>
      </p:sp>
      <p:sp>
        <p:nvSpPr>
          <p:cNvPr id="4" name="Footer Placeholder 3">
            <a:extLst>
              <a:ext uri="{FF2B5EF4-FFF2-40B4-BE49-F238E27FC236}">
                <a16:creationId xmlns:a16="http://schemas.microsoft.com/office/drawing/2014/main" id="{62D1366A-217A-D799-B041-856A26959F23}"/>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rPr>
              <a:t>DRG Working Group 6</a:t>
            </a:r>
          </a:p>
        </p:txBody>
      </p:sp>
      <p:sp>
        <p:nvSpPr>
          <p:cNvPr id="5" name="Slide Number Placeholder 4">
            <a:extLst>
              <a:ext uri="{FF2B5EF4-FFF2-40B4-BE49-F238E27FC236}">
                <a16:creationId xmlns:a16="http://schemas.microsoft.com/office/drawing/2014/main" id="{71BFB633-30B9-6134-D0FD-BD87EFA97FBF}"/>
              </a:ext>
              <a:ext uri="{C183D7F6-B498-43B3-948B-1728B52AA6E4}">
                <adec:decorative xmlns:adec="http://schemas.microsoft.com/office/drawing/2017/decorative" val="1"/>
              </a:ext>
            </a:extLst>
          </p:cNvPr>
          <p:cNvSpPr>
            <a:spLocks noGrp="1"/>
          </p:cNvSpPr>
          <p:nvPr>
            <p:ph type="sldNum" sz="quarter" idx="12"/>
          </p:nvPr>
        </p:nvSpPr>
        <p:spPr/>
        <p:txBody>
          <a:bodyPr/>
          <a:lstStyle/>
          <a:p>
            <a:fld id="{1ED937AA-9A93-47D9-9BAA-48D0194F47EF}" type="slidenum">
              <a:rPr lang="en-GB" smtClean="0"/>
              <a:t>1</a:t>
            </a:fld>
            <a:endParaRPr lang="en-GB"/>
          </a:p>
        </p:txBody>
      </p:sp>
      <p:pic>
        <p:nvPicPr>
          <p:cNvPr id="8" name="Picture 7">
            <a:extLst>
              <a:ext uri="{FF2B5EF4-FFF2-40B4-BE49-F238E27FC236}">
                <a16:creationId xmlns:a16="http://schemas.microsoft.com/office/drawing/2014/main" id="{25DD1C7E-A0D5-F547-85EB-B0676280A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1FD9477-05E1-DB4D-91ED-B4B8A8B9C8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6086475"/>
            <a:ext cx="6096000" cy="635000"/>
          </a:xfrm>
          <a:prstGeom prst="rect">
            <a:avLst/>
          </a:prstGeom>
        </p:spPr>
      </p:pic>
    </p:spTree>
    <p:extLst>
      <p:ext uri="{BB962C8B-B14F-4D97-AF65-F5344CB8AC3E}">
        <p14:creationId xmlns:p14="http://schemas.microsoft.com/office/powerpoint/2010/main" val="1552339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r>
              <a:rPr lang="en-GB" sz="3600" b="1" dirty="0">
                <a:solidFill>
                  <a:srgbClr val="7030A0"/>
                </a:solidFill>
                <a:latin typeface="Calibri" panose="020F0502020204030204" pitchFamily="34" charset="0"/>
                <a:cs typeface="Calibri" panose="020F0502020204030204" pitchFamily="34" charset="0"/>
              </a:rPr>
              <a:t>Group Work – 1</a:t>
            </a:r>
            <a:endParaRPr lang="en-US" sz="3600" dirty="0">
              <a:solidFill>
                <a:srgbClr val="7030A0"/>
              </a:solidFill>
            </a:endParaRPr>
          </a:p>
        </p:txBody>
      </p:sp>
      <p:sp>
        <p:nvSpPr>
          <p:cNvPr id="12" name="TextBox 11">
            <a:extLst>
              <a:ext uri="{FF2B5EF4-FFF2-40B4-BE49-F238E27FC236}">
                <a16:creationId xmlns:a16="http://schemas.microsoft.com/office/drawing/2014/main" id="{AB3DB747-85C2-E29C-9CA9-11D63201D1D3}"/>
              </a:ext>
            </a:extLst>
          </p:cNvPr>
          <p:cNvSpPr txBox="1"/>
          <p:nvPr/>
        </p:nvSpPr>
        <p:spPr>
          <a:xfrm>
            <a:off x="457917" y="1111120"/>
            <a:ext cx="6016625" cy="1138773"/>
          </a:xfrm>
          <a:prstGeom prst="rect">
            <a:avLst/>
          </a:prstGeom>
          <a:noFill/>
        </p:spPr>
        <p:txBody>
          <a:bodyPr wrap="square">
            <a:spAutoFit/>
          </a:bodyPr>
          <a:lstStyle/>
          <a:p>
            <a:r>
              <a:rPr lang="en-GB" sz="3200" b="1" dirty="0">
                <a:solidFill>
                  <a:srgbClr val="C00000"/>
                </a:solidFill>
                <a:latin typeface="Calibri" panose="020F0502020204030204" pitchFamily="34" charset="0"/>
                <a:cs typeface="Calibri" panose="020F0502020204030204" pitchFamily="34" charset="0"/>
              </a:rPr>
              <a:t>Identifying </a:t>
            </a:r>
            <a:r>
              <a:rPr lang="en-GB" sz="3600" b="1" dirty="0">
                <a:solidFill>
                  <a:srgbClr val="C00000"/>
                </a:solidFill>
                <a:latin typeface="Calibri" panose="020F0502020204030204" pitchFamily="34" charset="0"/>
                <a:cs typeface="Calibri" panose="020F0502020204030204" pitchFamily="34" charset="0"/>
              </a:rPr>
              <a:t>barriers</a:t>
            </a:r>
            <a:r>
              <a:rPr lang="en-GB" sz="3200" b="1" dirty="0">
                <a:solidFill>
                  <a:srgbClr val="C00000"/>
                </a:solidFill>
                <a:latin typeface="Calibri" panose="020F0502020204030204" pitchFamily="34" charset="0"/>
                <a:cs typeface="Calibri" panose="020F0502020204030204" pitchFamily="34" charset="0"/>
              </a:rPr>
              <a:t> facing people with disabilities </a:t>
            </a:r>
            <a:endParaRPr lang="en-US" sz="3200" dirty="0">
              <a:solidFill>
                <a:srgbClr val="C00000"/>
              </a:solidFill>
            </a:endParaRPr>
          </a:p>
        </p:txBody>
      </p:sp>
      <p:sp>
        <p:nvSpPr>
          <p:cNvPr id="9" name="Shape 79">
            <a:extLst>
              <a:ext uri="{FF2B5EF4-FFF2-40B4-BE49-F238E27FC236}">
                <a16:creationId xmlns:a16="http://schemas.microsoft.com/office/drawing/2014/main" id="{823F2F9C-9C02-46E5-AE07-5E23BA44D776}"/>
              </a:ext>
            </a:extLst>
          </p:cNvPr>
          <p:cNvSpPr/>
          <p:nvPr/>
        </p:nvSpPr>
        <p:spPr>
          <a:xfrm>
            <a:off x="5339274" y="2588448"/>
            <a:ext cx="7115630"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r>
              <a:rPr lang="en-GB" sz="2400" b="1" dirty="0">
                <a:solidFill>
                  <a:srgbClr val="0070C0"/>
                </a:solidFill>
                <a:latin typeface="Calibri" panose="020F0502020204030204" pitchFamily="34" charset="0"/>
                <a:cs typeface="Calibri" panose="020F0502020204030204" pitchFamily="34" charset="0"/>
              </a:rPr>
              <a:t>In 5 groups:</a:t>
            </a:r>
          </a:p>
          <a:p>
            <a:r>
              <a:rPr lang="en-GB" sz="2400" b="1" dirty="0">
                <a:solidFill>
                  <a:srgbClr val="0070C0"/>
                </a:solidFill>
                <a:latin typeface="Calibri" panose="020F0502020204030204" pitchFamily="34" charset="0"/>
                <a:cs typeface="Calibri" panose="020F0502020204030204" pitchFamily="34" charset="0"/>
              </a:rPr>
              <a:t>Think about the types of barriers facing people with disabilities in these three types of crisis: </a:t>
            </a:r>
          </a:p>
        </p:txBody>
      </p:sp>
      <p:sp>
        <p:nvSpPr>
          <p:cNvPr id="6" name="TextBox 5">
            <a:extLst>
              <a:ext uri="{FF2B5EF4-FFF2-40B4-BE49-F238E27FC236}">
                <a16:creationId xmlns:a16="http://schemas.microsoft.com/office/drawing/2014/main" id="{B11A6F81-CE5A-49D0-B71D-9389A2D6E80D}"/>
              </a:ext>
            </a:extLst>
          </p:cNvPr>
          <p:cNvSpPr txBox="1"/>
          <p:nvPr/>
        </p:nvSpPr>
        <p:spPr>
          <a:xfrm>
            <a:off x="5339274" y="3933010"/>
            <a:ext cx="651747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Font typeface="+mj-lt"/>
              <a:buAutoNum type="arabicPeriod"/>
            </a:pPr>
            <a:r>
              <a:rPr lang="en-US" sz="2800" dirty="0">
                <a:latin typeface="Calibri" panose="020F0502020204030204" pitchFamily="34" charset="0"/>
                <a:cs typeface="Calibri" panose="020F0502020204030204" pitchFamily="34" charset="0"/>
              </a:rPr>
              <a:t>Seasonal hazard- Flood </a:t>
            </a:r>
          </a:p>
          <a:p>
            <a:pPr marL="514350" indent="-514350">
              <a:buFont typeface="+mj-lt"/>
              <a:buAutoNum type="arabicPeriod"/>
            </a:pPr>
            <a:r>
              <a:rPr lang="en-US" sz="2800" dirty="0">
                <a:latin typeface="Calibri" panose="020F0502020204030204" pitchFamily="34" charset="0"/>
                <a:cs typeface="Calibri" panose="020F0502020204030204" pitchFamily="34" charset="0"/>
              </a:rPr>
              <a:t>Seasonal hazard- Drought</a:t>
            </a:r>
          </a:p>
          <a:p>
            <a:pPr marL="514350" indent="-514350">
              <a:buFont typeface="+mj-lt"/>
              <a:buAutoNum type="arabicPeriod"/>
            </a:pPr>
            <a:r>
              <a:rPr lang="en-US" sz="2800" dirty="0">
                <a:latin typeface="Calibri" panose="020F0502020204030204" pitchFamily="34" charset="0"/>
                <a:cs typeface="Calibri" panose="020F0502020204030204" pitchFamily="34" charset="0"/>
              </a:rPr>
              <a:t>Evolving hazard- Armed conflict</a:t>
            </a:r>
          </a:p>
          <a:p>
            <a:pPr marL="514350" indent="-514350">
              <a:buFont typeface="+mj-lt"/>
              <a:buAutoNum type="arabicPeriod"/>
            </a:pPr>
            <a:r>
              <a:rPr lang="en-US" sz="2800" dirty="0">
                <a:latin typeface="Calibri" panose="020F0502020204030204" pitchFamily="34" charset="0"/>
                <a:cs typeface="Calibri" panose="020F0502020204030204" pitchFamily="34" charset="0"/>
              </a:rPr>
              <a:t>Evolving hazard- Pandemic</a:t>
            </a:r>
          </a:p>
          <a:p>
            <a:pPr marL="514350" indent="-514350">
              <a:buFont typeface="+mj-lt"/>
              <a:buAutoNum type="arabicPeriod"/>
            </a:pPr>
            <a:r>
              <a:rPr lang="en-US" sz="2800" dirty="0">
                <a:latin typeface="Calibri" panose="020F0502020204030204" pitchFamily="34" charset="0"/>
                <a:cs typeface="Calibri" panose="020F0502020204030204" pitchFamily="34" charset="0"/>
              </a:rPr>
              <a:t>Static hazard- Earthquake</a:t>
            </a:r>
          </a:p>
        </p:txBody>
      </p:sp>
      <p:pic>
        <p:nvPicPr>
          <p:cNvPr id="2" name="Picture 1">
            <a:extLst>
              <a:ext uri="{FF2B5EF4-FFF2-40B4-BE49-F238E27FC236}">
                <a16:creationId xmlns:a16="http://schemas.microsoft.com/office/drawing/2014/main" id="{12F4BB75-0E43-F0F0-69C2-2E5A830162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pic>
        <p:nvPicPr>
          <p:cNvPr id="13" name="Picture Placeholder 5">
            <a:extLst>
              <a:ext uri="{FF2B5EF4-FFF2-40B4-BE49-F238E27FC236}">
                <a16:creationId xmlns:a16="http://schemas.microsoft.com/office/drawing/2014/main" id="{6A9B17CA-7389-D140-D6AD-081FC839059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91" t="-1" r="1265" b="4"/>
          <a:stretch/>
        </p:blipFill>
        <p:spPr>
          <a:xfrm>
            <a:off x="107071" y="2559032"/>
            <a:ext cx="4737557" cy="4098152"/>
          </a:xfrm>
          <a:prstGeom prst="rect">
            <a:avLst/>
          </a:prstGeom>
          <a:noFill/>
        </p:spPr>
      </p:pic>
      <p:sp>
        <p:nvSpPr>
          <p:cNvPr id="17" name="Footer Placeholder 4">
            <a:extLst>
              <a:ext uri="{FF2B5EF4-FFF2-40B4-BE49-F238E27FC236}">
                <a16:creationId xmlns:a16="http://schemas.microsoft.com/office/drawing/2014/main" id="{46C26DA7-8945-41B8-3FC6-1AE68D44F7EC}"/>
              </a:ext>
              <a:ext uri="{C183D7F6-B498-43B3-948B-1728B52AA6E4}">
                <adec:decorative xmlns:adec="http://schemas.microsoft.com/office/drawing/2017/decorative" val="1"/>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10</a:t>
            </a:fld>
            <a:endParaRPr lang="en-GB" sz="1200" dirty="0">
              <a:solidFill>
                <a:schemeClr val="tx1">
                  <a:lumMod val="50000"/>
                  <a:lumOff val="50000"/>
                </a:schemeClr>
              </a:solidFill>
            </a:endParaRPr>
          </a:p>
        </p:txBody>
      </p:sp>
    </p:spTree>
    <p:extLst>
      <p:ext uri="{BB962C8B-B14F-4D97-AF65-F5344CB8AC3E}">
        <p14:creationId xmlns:p14="http://schemas.microsoft.com/office/powerpoint/2010/main" val="130952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lstStyle/>
          <a:p>
            <a:r>
              <a:rPr lang="en-US" b="1" dirty="0">
                <a:solidFill>
                  <a:srgbClr val="7030A0"/>
                </a:solidFill>
                <a:latin typeface="+mn-lt"/>
              </a:rPr>
              <a:t>Barriers faced by persons with disabilities (1)</a:t>
            </a: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fontScale="92500" lnSpcReduction="10000"/>
          </a:bodyPr>
          <a:lstStyle/>
          <a:p>
            <a:r>
              <a:rPr lang="en-US" b="1" dirty="0">
                <a:solidFill>
                  <a:srgbClr val="0070C0"/>
                </a:solidFill>
              </a:rPr>
              <a:t>Being left behind when populations flee</a:t>
            </a:r>
            <a:r>
              <a:rPr lang="en-US" dirty="0"/>
              <a:t>: due to physical barriers, barriers to accessing information about asylum processes, attitudinal barriers (in particular for under-represented groups), and institutional barriers (example. not allowing male assistants to cross border)</a:t>
            </a:r>
          </a:p>
          <a:p>
            <a:r>
              <a:rPr lang="en-US" b="1" dirty="0">
                <a:solidFill>
                  <a:srgbClr val="0070C0"/>
                </a:solidFill>
              </a:rPr>
              <a:t>Obstacles to evacuation</a:t>
            </a:r>
            <a:r>
              <a:rPr lang="en-US" dirty="0"/>
              <a:t>: some barriers include lack of accessible early warning systems </a:t>
            </a:r>
            <a:r>
              <a:rPr lang="en-US" b="1" i="1" dirty="0">
                <a:highlight>
                  <a:srgbClr val="FFFF00"/>
                </a:highlight>
              </a:rPr>
              <a:t>(such as xxx)</a:t>
            </a:r>
            <a:r>
              <a:rPr lang="en-US" dirty="0"/>
              <a:t>, not including assistive devices in evacuation, inaccessible information </a:t>
            </a:r>
            <a:r>
              <a:rPr lang="en-US" b="1" i="1" dirty="0">
                <a:highlight>
                  <a:srgbClr val="FFFF00"/>
                </a:highlight>
              </a:rPr>
              <a:t>(this could include xxx)  </a:t>
            </a:r>
            <a:r>
              <a:rPr lang="en-US" dirty="0"/>
              <a:t>about the evacuation processes; </a:t>
            </a:r>
          </a:p>
          <a:p>
            <a:r>
              <a:rPr lang="en-US" b="1" dirty="0">
                <a:solidFill>
                  <a:srgbClr val="0070C0"/>
                </a:solidFill>
              </a:rPr>
              <a:t>Barriers to access to safe shelter</a:t>
            </a:r>
            <a:r>
              <a:rPr lang="en-US" dirty="0">
                <a:solidFill>
                  <a:srgbClr val="0070C0"/>
                </a:solidFill>
              </a:rPr>
              <a:t>: </a:t>
            </a:r>
            <a:r>
              <a:rPr lang="en-US" dirty="0"/>
              <a:t>inaccessible routes to reach shelters, inaccessible shelter, barriers to access information about shelter assistance (e.g. rent assistance for refugees/IDPs hosted outside of camps)</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11</a:t>
            </a:fld>
            <a:endParaRPr lang="en-GB" dirty="0"/>
          </a:p>
        </p:txBody>
      </p:sp>
      <p:pic>
        <p:nvPicPr>
          <p:cNvPr id="7" name="Picture 6">
            <a:extLst>
              <a:ext uri="{FF2B5EF4-FFF2-40B4-BE49-F238E27FC236}">
                <a16:creationId xmlns:a16="http://schemas.microsoft.com/office/drawing/2014/main" id="{8AD8D584-7918-E746-B18B-0E79D059B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6086475"/>
            <a:ext cx="6096000" cy="635000"/>
          </a:xfrm>
          <a:prstGeom prst="rect">
            <a:avLst/>
          </a:prstGeom>
        </p:spPr>
      </p:pic>
    </p:spTree>
    <p:extLst>
      <p:ext uri="{BB962C8B-B14F-4D97-AF65-F5344CB8AC3E}">
        <p14:creationId xmlns:p14="http://schemas.microsoft.com/office/powerpoint/2010/main" val="3234043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lstStyle/>
          <a:p>
            <a:r>
              <a:rPr lang="en-US" b="1" dirty="0">
                <a:solidFill>
                  <a:srgbClr val="7030A0"/>
                </a:solidFill>
                <a:latin typeface="+mn-lt"/>
              </a:rPr>
              <a:t>Barriers faced by persons with disabilities (2)</a:t>
            </a: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a:bodyPr>
          <a:lstStyle/>
          <a:p>
            <a:r>
              <a:rPr lang="en-US" b="1" dirty="0">
                <a:solidFill>
                  <a:srgbClr val="0070C0"/>
                </a:solidFill>
              </a:rPr>
              <a:t>Difficulty moving around camp or out of camp areas: </a:t>
            </a:r>
            <a:r>
              <a:rPr lang="en-US" dirty="0"/>
              <a:t>due to landscape, lack of accessible transportation. Resulting in difficulty accessing humanitarian assistance and exclusion from community participation</a:t>
            </a:r>
          </a:p>
          <a:p>
            <a:r>
              <a:rPr lang="en-US" b="1" dirty="0">
                <a:solidFill>
                  <a:srgbClr val="0070C0"/>
                </a:solidFill>
              </a:rPr>
              <a:t>Inaccessible information about humanitarian assistance and barriers to communication with humanitarian actors</a:t>
            </a:r>
          </a:p>
          <a:p>
            <a:r>
              <a:rPr lang="en-US" b="1" dirty="0">
                <a:solidFill>
                  <a:srgbClr val="0070C0"/>
                </a:solidFill>
              </a:rPr>
              <a:t>High levels of stigma</a:t>
            </a:r>
            <a:r>
              <a:rPr lang="en-US" dirty="0">
                <a:solidFill>
                  <a:srgbClr val="0070C0"/>
                </a:solidFill>
              </a:rPr>
              <a:t>- </a:t>
            </a:r>
            <a:r>
              <a:rPr lang="en-US" dirty="0"/>
              <a:t>resulting in persons with disabilities being excluded from participating in decision making on humanitarian response and being isolated </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12</a:t>
            </a:fld>
            <a:endParaRPr lang="en-GB" dirty="0"/>
          </a:p>
        </p:txBody>
      </p:sp>
      <p:pic>
        <p:nvPicPr>
          <p:cNvPr id="7" name="Picture 6">
            <a:extLst>
              <a:ext uri="{FF2B5EF4-FFF2-40B4-BE49-F238E27FC236}">
                <a16:creationId xmlns:a16="http://schemas.microsoft.com/office/drawing/2014/main" id="{5EAD7C8A-C07E-D543-B9A0-4970193F1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70860"/>
            <a:ext cx="6096000" cy="635000"/>
          </a:xfrm>
          <a:prstGeom prst="rect">
            <a:avLst/>
          </a:prstGeom>
        </p:spPr>
      </p:pic>
    </p:spTree>
    <p:extLst>
      <p:ext uri="{BB962C8B-B14F-4D97-AF65-F5344CB8AC3E}">
        <p14:creationId xmlns:p14="http://schemas.microsoft.com/office/powerpoint/2010/main" val="77989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lstStyle/>
          <a:p>
            <a:r>
              <a:rPr lang="en-US" b="1" dirty="0">
                <a:solidFill>
                  <a:srgbClr val="7030A0"/>
                </a:solidFill>
                <a:latin typeface="+mn-lt"/>
              </a:rPr>
              <a:t>Continued - Barriers faced by persons with disabilities (3)</a:t>
            </a: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a:bodyPr>
          <a:lstStyle/>
          <a:p>
            <a:r>
              <a:rPr lang="en-US" b="1" dirty="0">
                <a:solidFill>
                  <a:srgbClr val="0070C0"/>
                </a:solidFill>
              </a:rPr>
              <a:t>Disproportionate risk of violence, exploitation and abuse: </a:t>
            </a:r>
            <a:r>
              <a:rPr lang="en-US" dirty="0"/>
              <a:t>Due to disrupted social networks, barriers to accessing services (including protection services), high levels of stigma, communication barriers to reporting abuse</a:t>
            </a:r>
          </a:p>
          <a:p>
            <a:r>
              <a:rPr lang="en-US" b="1" dirty="0">
                <a:solidFill>
                  <a:srgbClr val="0070C0"/>
                </a:solidFill>
              </a:rPr>
              <a:t>Lack of access to basic assistance:</a:t>
            </a:r>
            <a:r>
              <a:rPr lang="en-US" b="1" dirty="0"/>
              <a:t> </a:t>
            </a:r>
            <a:r>
              <a:rPr lang="en-US" dirty="0"/>
              <a:t>including food assistance, safe shelter, water, sanitation, nutrition, health, education and protection</a:t>
            </a:r>
          </a:p>
          <a:p>
            <a:r>
              <a:rPr lang="en-US" b="1" dirty="0">
                <a:solidFill>
                  <a:srgbClr val="0070C0"/>
                </a:solidFill>
              </a:rPr>
              <a:t>Obstacles to participating in decision making processes:</a:t>
            </a:r>
            <a:r>
              <a:rPr lang="en-US" b="1" dirty="0"/>
              <a:t> </a:t>
            </a:r>
            <a:r>
              <a:rPr lang="en-US" dirty="0"/>
              <a:t>resulting in restricted opportunities to influence the humanitarian response</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13</a:t>
            </a:fld>
            <a:endParaRPr lang="en-GB" dirty="0"/>
          </a:p>
        </p:txBody>
      </p:sp>
      <p:pic>
        <p:nvPicPr>
          <p:cNvPr id="7" name="Picture 6">
            <a:extLst>
              <a:ext uri="{FF2B5EF4-FFF2-40B4-BE49-F238E27FC236}">
                <a16:creationId xmlns:a16="http://schemas.microsoft.com/office/drawing/2014/main" id="{D6DE6CF0-F229-A64C-80BF-56072B757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676573"/>
            <a:ext cx="6096000" cy="635000"/>
          </a:xfrm>
          <a:prstGeom prst="rect">
            <a:avLst/>
          </a:prstGeom>
        </p:spPr>
      </p:pic>
    </p:spTree>
    <p:extLst>
      <p:ext uri="{BB962C8B-B14F-4D97-AF65-F5344CB8AC3E}">
        <p14:creationId xmlns:p14="http://schemas.microsoft.com/office/powerpoint/2010/main" val="351491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342889" y="512618"/>
            <a:ext cx="4479834" cy="1889797"/>
          </a:xfrm>
        </p:spPr>
        <p:txBody>
          <a:bodyPr>
            <a:normAutofit fontScale="90000"/>
          </a:bodyPr>
          <a:lstStyle/>
          <a:p>
            <a:r>
              <a:rPr lang="en-GB" b="1" dirty="0">
                <a:solidFill>
                  <a:srgbClr val="7030A0"/>
                </a:solidFill>
                <a:latin typeface="Calibri" panose="020F0502020204030204" pitchFamily="34" charset="0"/>
                <a:cs typeface="Calibri" panose="020F0502020204030204" pitchFamily="34" charset="0"/>
              </a:rPr>
              <a:t>Key Legal instruments/ policy frameworks: </a:t>
            </a:r>
            <a:endParaRPr lang="en-US" dirty="0"/>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5600689" y="1649545"/>
            <a:ext cx="6019822" cy="4353049"/>
          </a:xfrm>
        </p:spPr>
        <p:txBody>
          <a:bodyPr>
            <a:normAutofit lnSpcReduction="10000"/>
          </a:bodyPr>
          <a:lstStyle/>
          <a:p>
            <a:pPr marL="514350" indent="-514350">
              <a:lnSpc>
                <a:spcPct val="107000"/>
              </a:lnSpc>
              <a:buFont typeface="+mj-lt"/>
              <a:buAutoNum type="arabicPeriod"/>
              <a:tabLst>
                <a:tab pos="228600" algn="l"/>
              </a:tabLst>
            </a:pPr>
            <a:r>
              <a:rPr lang="en-GB" dirty="0">
                <a:latin typeface="Calibri" panose="020F0502020204030204" pitchFamily="34" charset="0"/>
                <a:ea typeface="Calibri" panose="020F0502020204030204" pitchFamily="34" charset="0"/>
                <a:cs typeface="Calibri" panose="020F0502020204030204" pitchFamily="34" charset="0"/>
              </a:rPr>
              <a:t>International Human Rights Law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IHRL, </a:t>
            </a:r>
            <a:r>
              <a:rPr lang="en-GB" dirty="0">
                <a:latin typeface="Calibri" panose="020F0502020204030204" pitchFamily="34" charset="0"/>
                <a:ea typeface="Calibri" panose="020F0502020204030204" pitchFamily="34" charset="0"/>
                <a:cs typeface="Calibri" panose="020F0502020204030204" pitchFamily="34" charset="0"/>
              </a:rPr>
              <a:t>such as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Convention on the Rights of Persons with Disabilities</a:t>
            </a:r>
            <a:r>
              <a:rPr lang="en-GB" dirty="0">
                <a:latin typeface="Calibri" panose="020F0502020204030204" pitchFamily="34" charset="0"/>
                <a:ea typeface="Calibri" panose="020F0502020204030204" pitchFamily="34" charset="0"/>
                <a:cs typeface="Calibri" panose="020F0502020204030204" pitchFamily="34" charset="0"/>
              </a:rPr>
              <a:t>)</a:t>
            </a:r>
          </a:p>
          <a:p>
            <a:pPr marL="514350" indent="-514350">
              <a:lnSpc>
                <a:spcPct val="107000"/>
              </a:lnSpc>
              <a:buFont typeface="+mj-lt"/>
              <a:buAutoNum type="arabicPeriod"/>
              <a:tabLst>
                <a:tab pos="228600" algn="l"/>
              </a:tabLst>
            </a:pPr>
            <a:r>
              <a:rPr lang="en-GB" dirty="0">
                <a:latin typeface="Calibri" panose="020F0502020204030204" pitchFamily="34" charset="0"/>
                <a:ea typeface="Calibri" panose="020F0502020204030204" pitchFamily="34" charset="0"/>
                <a:cs typeface="Calibri" panose="020F0502020204030204" pitchFamily="34" charset="0"/>
              </a:rPr>
              <a:t>International Humanitarian Law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IHL</a:t>
            </a:r>
            <a:r>
              <a:rPr lang="en-GB" dirty="0">
                <a:latin typeface="Calibri" panose="020F0502020204030204" pitchFamily="34" charset="0"/>
                <a:ea typeface="Calibri" panose="020F0502020204030204" pitchFamily="34" charset="0"/>
                <a:cs typeface="Calibri" panose="020F0502020204030204" pitchFamily="34" charset="0"/>
              </a:rPr>
              <a:t>)</a:t>
            </a:r>
          </a:p>
          <a:p>
            <a:pPr marL="514350" indent="-514350">
              <a:lnSpc>
                <a:spcPct val="107000"/>
              </a:lnSpc>
              <a:buFont typeface="+mj-lt"/>
              <a:buAutoNum type="arabicPeriod"/>
              <a:tabLst>
                <a:tab pos="228600" algn="l"/>
              </a:tabLst>
            </a:pPr>
            <a:r>
              <a:rPr lang="en-GB" dirty="0">
                <a:latin typeface="Calibri" panose="020F0502020204030204" pitchFamily="34" charset="0"/>
                <a:ea typeface="Calibri" panose="020F0502020204030204" pitchFamily="34" charset="0"/>
                <a:cs typeface="Calibri" panose="020F0502020204030204" pitchFamily="34" charset="0"/>
              </a:rPr>
              <a:t>International Refuge Law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IRL</a:t>
            </a:r>
            <a:r>
              <a:rPr lang="en-GB" dirty="0">
                <a:latin typeface="Calibri" panose="020F0502020204030204" pitchFamily="34" charset="0"/>
                <a:ea typeface="Calibri" panose="020F0502020204030204" pitchFamily="34" charset="0"/>
                <a:cs typeface="Calibri" panose="020F0502020204030204" pitchFamily="34" charset="0"/>
              </a:rPr>
              <a:t>)</a:t>
            </a:r>
          </a:p>
          <a:p>
            <a:pPr marL="514350" indent="-514350">
              <a:lnSpc>
                <a:spcPct val="107000"/>
              </a:lnSpc>
              <a:buFont typeface="+mj-lt"/>
              <a:buAutoNum type="arabicPeriod"/>
              <a:tabLst>
                <a:tab pos="228600" algn="l"/>
              </a:tabLst>
            </a:pPr>
            <a:r>
              <a:rPr lang="en-GB" dirty="0">
                <a:latin typeface="Calibri" panose="020F0502020204030204" pitchFamily="34" charset="0"/>
                <a:ea typeface="Calibri" panose="020F0502020204030204" pitchFamily="34" charset="0"/>
                <a:cs typeface="Calibri" panose="020F0502020204030204" pitchFamily="34" charset="0"/>
              </a:rPr>
              <a:t>Sendai Framework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DRR</a:t>
            </a:r>
            <a:r>
              <a:rPr lang="en-GB" dirty="0">
                <a:latin typeface="Calibri" panose="020F0502020204030204" pitchFamily="34" charset="0"/>
                <a:ea typeface="Calibri" panose="020F0502020204030204" pitchFamily="34" charset="0"/>
                <a:cs typeface="Calibri" panose="020F0502020204030204" pitchFamily="34" charset="0"/>
              </a:rPr>
              <a:t>)</a:t>
            </a:r>
          </a:p>
          <a:p>
            <a:pPr marL="514350" indent="-514350">
              <a:lnSpc>
                <a:spcPct val="107000"/>
              </a:lnSpc>
              <a:buFont typeface="+mj-lt"/>
              <a:buAutoNum type="arabicPeriod"/>
              <a:tabLst>
                <a:tab pos="228600" algn="l"/>
              </a:tabLst>
            </a:pPr>
            <a:r>
              <a:rPr lang="en-GB" dirty="0">
                <a:latin typeface="Calibri" panose="020F0502020204030204" pitchFamily="34" charset="0"/>
                <a:ea typeface="Calibri" panose="020F0502020204030204" pitchFamily="34" charset="0"/>
                <a:cs typeface="Calibri" panose="020F0502020204030204" pitchFamily="34" charset="0"/>
              </a:rPr>
              <a:t>Domestic or regional laws, (example,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The Africa Protocol</a:t>
            </a:r>
            <a:r>
              <a:rPr lang="en-GB" dirty="0">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sp>
        <p:nvSpPr>
          <p:cNvPr id="7" name="Rectangle 6">
            <a:extLst>
              <a:ext uri="{FF2B5EF4-FFF2-40B4-BE49-F238E27FC236}">
                <a16:creationId xmlns:a16="http://schemas.microsoft.com/office/drawing/2014/main" id="{373267FA-343B-90E6-A995-863D5EBCF38C}"/>
              </a:ext>
              <a:ext uri="{C183D7F6-B498-43B3-948B-1728B52AA6E4}">
                <adec:decorative xmlns:adec="http://schemas.microsoft.com/office/drawing/2017/decorative" val="1"/>
              </a:ext>
            </a:extLst>
          </p:cNvPr>
          <p:cNvSpPr/>
          <p:nvPr/>
        </p:nvSpPr>
        <p:spPr>
          <a:xfrm>
            <a:off x="342889" y="2402416"/>
            <a:ext cx="3517512" cy="360017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fld id="{737677CE-4981-014C-9822-FAD170ACDB5A}" type="datetime1">
              <a:rPr lang="en-US" smtClean="0"/>
              <a:t>1/23/24</a:t>
            </a:fld>
            <a:endParaRPr lang="en-GB" dirty="0"/>
          </a:p>
        </p:txBody>
      </p:sp>
      <p:sp>
        <p:nvSpPr>
          <p:cNvPr id="4" name="Footer Placeholder 4">
            <a:extLst>
              <a:ext uri="{FF2B5EF4-FFF2-40B4-BE49-F238E27FC236}">
                <a16:creationId xmlns:a16="http://schemas.microsoft.com/office/drawing/2014/main" id="{429C44D0-24AC-FE83-DA4D-9600D74C0A23}"/>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pic>
        <p:nvPicPr>
          <p:cNvPr id="9" name="Picture 8">
            <a:extLst>
              <a:ext uri="{FF2B5EF4-FFF2-40B4-BE49-F238E27FC236}">
                <a16:creationId xmlns:a16="http://schemas.microsoft.com/office/drawing/2014/main" id="{190CDADC-26A2-87AB-D42A-C085E129858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9153" y="136525"/>
            <a:ext cx="2246647" cy="1171882"/>
          </a:xfrm>
          <a:prstGeom prst="rect">
            <a:avLst/>
          </a:prstGeom>
        </p:spPr>
      </p:pic>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14</a:t>
            </a:fld>
            <a:endParaRPr lang="en-GB" dirty="0"/>
          </a:p>
        </p:txBody>
      </p:sp>
      <p:pic>
        <p:nvPicPr>
          <p:cNvPr id="10" name="Picture 9">
            <a:extLst>
              <a:ext uri="{FF2B5EF4-FFF2-40B4-BE49-F238E27FC236}">
                <a16:creationId xmlns:a16="http://schemas.microsoft.com/office/drawing/2014/main" id="{EA5E244F-F7E5-5C4C-AD29-4D299BC90D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6086475"/>
            <a:ext cx="6096000" cy="635000"/>
          </a:xfrm>
          <a:prstGeom prst="rect">
            <a:avLst/>
          </a:prstGeom>
        </p:spPr>
      </p:pic>
    </p:spTree>
    <p:extLst>
      <p:ext uri="{BB962C8B-B14F-4D97-AF65-F5344CB8AC3E}">
        <p14:creationId xmlns:p14="http://schemas.microsoft.com/office/powerpoint/2010/main" val="47236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460648" y="377409"/>
            <a:ext cx="8295526" cy="1325563"/>
          </a:xfrm>
        </p:spPr>
        <p:txBody>
          <a:bodyPr>
            <a:noAutofit/>
          </a:bodyPr>
          <a:lstStyle/>
          <a:p>
            <a:r>
              <a:rPr lang="en-GB" sz="3600" b="1" dirty="0">
                <a:solidFill>
                  <a:srgbClr val="7030A0"/>
                </a:solidFill>
                <a:latin typeface="Calibri" panose="020F0502020204030204" pitchFamily="34" charset="0"/>
                <a:cs typeface="Calibri" panose="020F0502020204030204" pitchFamily="34" charset="0"/>
              </a:rPr>
              <a:t>1. International Human Rights Law</a:t>
            </a: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460648" y="1996799"/>
            <a:ext cx="11270703" cy="3695700"/>
          </a:xfrm>
        </p:spPr>
        <p:txBody>
          <a:bodyPr>
            <a:normAutofit fontScale="92500" lnSpcReduction="10000"/>
          </a:bodyPr>
          <a:lstStyle/>
          <a:p>
            <a:pPr>
              <a:lnSpc>
                <a:spcPct val="107000"/>
              </a:lnSpc>
              <a:tabLst>
                <a:tab pos="228600" algn="l"/>
              </a:tabLst>
            </a:pPr>
            <a:r>
              <a:rPr lang="en-US" dirty="0">
                <a:latin typeface="Calibri" panose="020F0502020204030204" pitchFamily="34" charset="0"/>
                <a:cs typeface="Calibri" panose="020F0502020204030204" pitchFamily="34" charset="0"/>
              </a:rPr>
              <a:t>Offers protection to civilians in times of </a:t>
            </a:r>
            <a:r>
              <a:rPr lang="en-US" b="1" dirty="0">
                <a:solidFill>
                  <a:srgbClr val="C00000"/>
                </a:solidFill>
                <a:latin typeface="Calibri" panose="020F0502020204030204" pitchFamily="34" charset="0"/>
                <a:cs typeface="Calibri" panose="020F0502020204030204" pitchFamily="34" charset="0"/>
              </a:rPr>
              <a:t>peace and in times of armed conflict</a:t>
            </a:r>
            <a:r>
              <a:rPr lang="en-US" b="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pPr>
              <a:lnSpc>
                <a:spcPct val="107000"/>
              </a:lnSpc>
              <a:tabLst>
                <a:tab pos="228600" algn="l"/>
              </a:tabLst>
            </a:pP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All human rights </a:t>
            </a:r>
            <a:r>
              <a:rPr lang="en-GB" dirty="0">
                <a:latin typeface="Calibri" panose="020F0502020204030204" pitchFamily="34" charset="0"/>
                <a:ea typeface="Calibri" panose="020F0502020204030204" pitchFamily="34" charset="0"/>
                <a:cs typeface="Calibri" panose="020F0502020204030204" pitchFamily="34" charset="0"/>
              </a:rPr>
              <a:t>are applicable to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every person </a:t>
            </a:r>
          </a:p>
          <a:p>
            <a:pPr>
              <a:lnSpc>
                <a:spcPct val="107000"/>
              </a:lnSpc>
              <a:tabLst>
                <a:tab pos="228600" algn="l"/>
              </a:tabLst>
            </a:pPr>
            <a:r>
              <a:rPr lang="en-GB" dirty="0">
                <a:latin typeface="Calibri" panose="020F0502020204030204" pitchFamily="34" charset="0"/>
                <a:ea typeface="Calibri" panose="020F0502020204030204" pitchFamily="34" charset="0"/>
                <a:cs typeface="Calibri" panose="020F0502020204030204" pitchFamily="34" charset="0"/>
              </a:rPr>
              <a:t>There are 9 main human rights conventions (agreements); including on women (Convention on the Elimination of all Discrimination Against Women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 CEDAW</a:t>
            </a:r>
            <a:r>
              <a:rPr lang="en-GB" dirty="0">
                <a:latin typeface="Calibri" panose="020F0502020204030204" pitchFamily="34" charset="0"/>
                <a:ea typeface="Calibri" panose="020F0502020204030204" pitchFamily="34" charset="0"/>
                <a:cs typeface="Calibri" panose="020F0502020204030204" pitchFamily="34" charset="0"/>
              </a:rPr>
              <a:t>) on persons with disability (Convention on the Rights of Persons with Disabilities -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CRPD</a:t>
            </a:r>
            <a:r>
              <a:rPr lang="en-GB" dirty="0">
                <a:latin typeface="Calibri" panose="020F0502020204030204" pitchFamily="34" charset="0"/>
                <a:ea typeface="Calibri" panose="020F0502020204030204" pitchFamily="34" charset="0"/>
                <a:cs typeface="Calibri" panose="020F0502020204030204" pitchFamily="34" charset="0"/>
              </a:rPr>
              <a:t>),on children (Convention on the Rights of the Child - </a:t>
            </a:r>
            <a:r>
              <a:rPr lang="en-GB" b="1" dirty="0">
                <a:solidFill>
                  <a:srgbClr val="C00000"/>
                </a:solidFill>
                <a:latin typeface="Calibri" panose="020F0502020204030204" pitchFamily="34" charset="0"/>
                <a:ea typeface="Calibri" panose="020F0502020204030204" pitchFamily="34" charset="0"/>
                <a:cs typeface="Calibri" panose="020F0502020204030204" pitchFamily="34" charset="0"/>
              </a:rPr>
              <a:t>CRC</a:t>
            </a:r>
            <a:r>
              <a:rPr lang="en-GB" dirty="0">
                <a:latin typeface="Calibri" panose="020F0502020204030204" pitchFamily="34" charset="0"/>
                <a:ea typeface="Calibri" panose="020F0502020204030204" pitchFamily="34" charset="0"/>
                <a:cs typeface="Calibri" panose="020F0502020204030204" pitchFamily="34" charset="0"/>
              </a:rPr>
              <a:t>)</a:t>
            </a:r>
          </a:p>
          <a:p>
            <a:pPr>
              <a:lnSpc>
                <a:spcPct val="107000"/>
              </a:lnSpc>
              <a:tabLst>
                <a:tab pos="228600" algn="l"/>
              </a:tabLst>
            </a:pPr>
            <a:r>
              <a:rPr lang="en-GB" sz="2800" dirty="0">
                <a:effectLst/>
                <a:latin typeface="Calibri" panose="020F0502020204030204" pitchFamily="34" charset="0"/>
                <a:ea typeface="Calibri" panose="020F0502020204030204" pitchFamily="34" charset="0"/>
                <a:cs typeface="Calibri" panose="020F0502020204030204" pitchFamily="34" charset="0"/>
              </a:rPr>
              <a:t>The CRPD has a specific article on situation of risk and humanitarian emergencies (</a:t>
            </a:r>
            <a:r>
              <a:rPr lang="en-GB" sz="2800" dirty="0">
                <a:effectLst/>
                <a:latin typeface="Calibri" panose="020F0502020204030204" pitchFamily="34" charset="0"/>
                <a:ea typeface="Calibri" panose="020F0502020204030204" pitchFamily="34" charset="0"/>
                <a:cs typeface="Calibri" panose="020F0502020204030204" pitchFamily="34" charset="0"/>
                <a:hlinkClick r:id="rId3"/>
              </a:rPr>
              <a:t>Article 11</a:t>
            </a:r>
            <a:r>
              <a:rPr lang="en-GB" sz="2800" dirty="0">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fld id="{5C80004F-3FE0-6D45-A458-04D779844005}"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r>
              <a:rPr lang="en-GB" dirty="0"/>
              <a:t>Slide </a:t>
            </a:r>
            <a:fld id="{566D8EC2-00B7-4DEC-8348-941BB5C1523A}" type="slidenum">
              <a:rPr lang="en-GB" smtClean="0"/>
              <a:t>15</a:t>
            </a:fld>
            <a:endParaRPr lang="en-GB" dirty="0"/>
          </a:p>
        </p:txBody>
      </p:sp>
      <p:pic>
        <p:nvPicPr>
          <p:cNvPr id="7" name="Picture 6">
            <a:extLst>
              <a:ext uri="{FF2B5EF4-FFF2-40B4-BE49-F238E27FC236}">
                <a16:creationId xmlns:a16="http://schemas.microsoft.com/office/drawing/2014/main" id="{6D4D205D-565C-D84C-BEC4-0AB63DB6D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6086475"/>
            <a:ext cx="6096000" cy="635000"/>
          </a:xfrm>
          <a:prstGeom prst="rect">
            <a:avLst/>
          </a:prstGeom>
        </p:spPr>
      </p:pic>
    </p:spTree>
    <p:extLst>
      <p:ext uri="{BB962C8B-B14F-4D97-AF65-F5344CB8AC3E}">
        <p14:creationId xmlns:p14="http://schemas.microsoft.com/office/powerpoint/2010/main" val="23924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342900" y="365124"/>
            <a:ext cx="7934826" cy="1325563"/>
          </a:xfrm>
        </p:spPr>
        <p:txBody>
          <a:bodyPr>
            <a:noAutofit/>
          </a:bodyPr>
          <a:lstStyle/>
          <a:p>
            <a:r>
              <a:rPr lang="en-US" sz="3600" b="1" dirty="0">
                <a:solidFill>
                  <a:srgbClr val="7030A0"/>
                </a:solidFill>
                <a:latin typeface="Calibri" panose="020F0502020204030204" pitchFamily="34" charset="0"/>
                <a:cs typeface="Calibri" panose="020F0502020204030204" pitchFamily="34" charset="0"/>
              </a:rPr>
              <a:t>2. International Humanitarian Law (IHL)</a:t>
            </a:r>
            <a:endParaRPr lang="en-GB" sz="36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342900" y="1814989"/>
            <a:ext cx="11480800" cy="3898900"/>
          </a:xfrm>
        </p:spPr>
        <p:txBody>
          <a:bodyPr>
            <a:noAutofit/>
          </a:bodyPr>
          <a:lstStyle/>
          <a:p>
            <a:r>
              <a:rPr lang="en-US" sz="3000" dirty="0">
                <a:latin typeface="Calibri" panose="020F0502020204030204" pitchFamily="34" charset="0"/>
                <a:cs typeface="Calibri" panose="020F0502020204030204" pitchFamily="34" charset="0"/>
              </a:rPr>
              <a:t>Applies </a:t>
            </a:r>
            <a:r>
              <a:rPr lang="en-US" sz="3000" b="1" dirty="0">
                <a:solidFill>
                  <a:srgbClr val="C00000"/>
                </a:solidFill>
                <a:latin typeface="Calibri" panose="020F0502020204030204" pitchFamily="34" charset="0"/>
                <a:cs typeface="Calibri" panose="020F0502020204030204" pitchFamily="34" charset="0"/>
              </a:rPr>
              <a:t>only</a:t>
            </a:r>
            <a:r>
              <a:rPr lang="en-US" sz="3000" dirty="0">
                <a:latin typeface="Calibri" panose="020F0502020204030204" pitchFamily="34" charset="0"/>
                <a:cs typeface="Calibri" panose="020F0502020204030204" pitchFamily="34" charset="0"/>
              </a:rPr>
              <a:t> in situations where there is armed conflict</a:t>
            </a:r>
          </a:p>
          <a:p>
            <a:r>
              <a:rPr lang="en-US" sz="3000" dirty="0">
                <a:latin typeface="Calibri" panose="020F0502020204030204" pitchFamily="34" charset="0"/>
                <a:cs typeface="Calibri" panose="020F0502020204030204" pitchFamily="34" charset="0"/>
              </a:rPr>
              <a:t>Developed to protect people involved in and affected by armed conflict</a:t>
            </a:r>
          </a:p>
          <a:p>
            <a:r>
              <a:rPr lang="en-US" sz="3000" dirty="0">
                <a:latin typeface="Calibri" panose="020F0502020204030204" pitchFamily="34" charset="0"/>
                <a:cs typeface="Calibri" panose="020F0502020204030204" pitchFamily="34" charset="0"/>
              </a:rPr>
              <a:t>It applies in both international and non-international armed conflicts </a:t>
            </a:r>
            <a:r>
              <a:rPr lang="en-US" sz="3000" b="1" i="1" dirty="0">
                <a:highlight>
                  <a:srgbClr val="FFFF00"/>
                </a:highlight>
                <a:latin typeface="Calibri" panose="020F0502020204030204" pitchFamily="34" charset="0"/>
                <a:cs typeface="Calibri" panose="020F0502020204030204" pitchFamily="34" charset="0"/>
              </a:rPr>
              <a:t>(for example, an international conflict – xx; a non-international conflict – xx) </a:t>
            </a:r>
          </a:p>
          <a:p>
            <a:r>
              <a:rPr lang="en-US" sz="3000" dirty="0">
                <a:latin typeface="Calibri" panose="020F0502020204030204" pitchFamily="34" charset="0"/>
                <a:cs typeface="Calibri" panose="020F0502020204030204" pitchFamily="34" charset="0"/>
              </a:rPr>
              <a:t>The latest </a:t>
            </a:r>
            <a:r>
              <a:rPr lang="en-US" sz="3000" dirty="0">
                <a:latin typeface="Calibri" panose="020F0502020204030204" pitchFamily="34" charset="0"/>
                <a:ea typeface="Calibri" panose="020F0502020204030204" pitchFamily="34" charset="0"/>
                <a:cs typeface="Calibri" panose="020F0502020204030204" pitchFamily="34" charset="0"/>
              </a:rPr>
              <a:t>UN Security Resolution UNS2475 (2019) is specifically on ensuring protection of persons with disabilities in armed conflict</a:t>
            </a:r>
            <a:endParaRPr lang="en-US" sz="3000" dirty="0">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fld id="{D507DD9B-A490-6A46-935A-64C76BCF4B06}"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r>
              <a:rPr lang="en-GB" dirty="0"/>
              <a:t>Slide </a:t>
            </a:r>
            <a:fld id="{566D8EC2-00B7-4DEC-8348-941BB5C1523A}" type="slidenum">
              <a:rPr lang="en-GB" smtClean="0"/>
              <a:t>16</a:t>
            </a:fld>
            <a:endParaRPr lang="en-GB" dirty="0"/>
          </a:p>
        </p:txBody>
      </p:sp>
      <p:pic>
        <p:nvPicPr>
          <p:cNvPr id="7" name="Picture 6">
            <a:extLst>
              <a:ext uri="{FF2B5EF4-FFF2-40B4-BE49-F238E27FC236}">
                <a16:creationId xmlns:a16="http://schemas.microsoft.com/office/drawing/2014/main" id="{3B86E2BA-EAF5-D340-BE6F-0502471D4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81372"/>
            <a:ext cx="6096000" cy="635000"/>
          </a:xfrm>
          <a:prstGeom prst="rect">
            <a:avLst/>
          </a:prstGeom>
        </p:spPr>
      </p:pic>
    </p:spTree>
    <p:extLst>
      <p:ext uri="{BB962C8B-B14F-4D97-AF65-F5344CB8AC3E}">
        <p14:creationId xmlns:p14="http://schemas.microsoft.com/office/powerpoint/2010/main" val="419292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673768" y="365125"/>
            <a:ext cx="7684169" cy="1325563"/>
          </a:xfrm>
        </p:spPr>
        <p:txBody>
          <a:bodyPr>
            <a:noAutofit/>
          </a:bodyPr>
          <a:lstStyle/>
          <a:p>
            <a:r>
              <a:rPr lang="en-US" sz="3600" b="1" dirty="0">
                <a:solidFill>
                  <a:srgbClr val="7030A0"/>
                </a:solidFill>
                <a:latin typeface="Calibri" panose="020F0502020204030204" pitchFamily="34" charset="0"/>
                <a:cs typeface="Calibri" panose="020F0502020204030204" pitchFamily="34" charset="0"/>
              </a:rPr>
              <a:t>3. International Refugee Law (IRL)</a:t>
            </a:r>
            <a:endParaRPr lang="en-GB" sz="36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355600" y="1945732"/>
            <a:ext cx="11480800" cy="3898900"/>
          </a:xfrm>
        </p:spPr>
        <p:txBody>
          <a:bodyPr>
            <a:noAutofit/>
          </a:bodyPr>
          <a:lstStyle/>
          <a:p>
            <a:r>
              <a:rPr lang="en-US" dirty="0">
                <a:solidFill>
                  <a:srgbClr val="202124"/>
                </a:solidFill>
                <a:latin typeface="Calibri" panose="020F0502020204030204" pitchFamily="34" charset="0"/>
                <a:cs typeface="Calibri" panose="020F0502020204030204" pitchFamily="34" charset="0"/>
              </a:rPr>
              <a:t>Provides a specific definition of who refugees are </a:t>
            </a:r>
          </a:p>
          <a:p>
            <a:r>
              <a:rPr lang="en-US" dirty="0">
                <a:solidFill>
                  <a:srgbClr val="202124"/>
                </a:solidFill>
                <a:latin typeface="Calibri" panose="020F0502020204030204" pitchFamily="34" charset="0"/>
                <a:cs typeface="Calibri" panose="020F0502020204030204" pitchFamily="34" charset="0"/>
              </a:rPr>
              <a:t>It safeguards the right to seek asylum</a:t>
            </a:r>
          </a:p>
          <a:p>
            <a:r>
              <a:rPr lang="en-US" dirty="0">
                <a:solidFill>
                  <a:srgbClr val="202124"/>
                </a:solidFill>
                <a:latin typeface="Calibri" panose="020F0502020204030204" pitchFamily="34" charset="0"/>
                <a:cs typeface="Calibri" panose="020F0502020204030204" pitchFamily="34" charset="0"/>
              </a:rPr>
              <a:t>It protects against being forcibly returned to a country where one would face persecution (the legal term for this is non-refoulement)</a:t>
            </a:r>
          </a:p>
          <a:p>
            <a:r>
              <a:rPr lang="en-US" dirty="0">
                <a:latin typeface="Calibri" panose="020F0502020204030204" pitchFamily="34" charset="0"/>
                <a:cs typeface="Calibri" panose="020F0502020204030204" pitchFamily="34" charset="0"/>
              </a:rPr>
              <a:t>It defines the protection and assistance which must be provided to people who have been forced to leave their country of nationality as the result of a “well-founded fear of persecution because of f race, religion, nationality, membership of a particular social group, or political opinion” </a:t>
            </a:r>
            <a:r>
              <a:rPr lang="en-US" b="1" i="1" dirty="0">
                <a:highlight>
                  <a:srgbClr val="FFFF00"/>
                </a:highlight>
                <a:latin typeface="Calibri" panose="020F0502020204030204" pitchFamily="34" charset="0"/>
                <a:cs typeface="Calibri" panose="020F0502020204030204" pitchFamily="34" charset="0"/>
              </a:rPr>
              <a:t>(for example, regional example)</a:t>
            </a:r>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fld id="{3B4B44A4-0475-4B47-8E7F-864A8586D5E7}"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r>
              <a:rPr lang="en-GB" dirty="0"/>
              <a:t>Slide </a:t>
            </a:r>
            <a:fld id="{566D8EC2-00B7-4DEC-8348-941BB5C1523A}" type="slidenum">
              <a:rPr lang="en-GB" smtClean="0"/>
              <a:t>17</a:t>
            </a:fld>
            <a:endParaRPr lang="en-GB" dirty="0"/>
          </a:p>
        </p:txBody>
      </p:sp>
      <p:pic>
        <p:nvPicPr>
          <p:cNvPr id="7" name="Picture 6">
            <a:extLst>
              <a:ext uri="{FF2B5EF4-FFF2-40B4-BE49-F238E27FC236}">
                <a16:creationId xmlns:a16="http://schemas.microsoft.com/office/drawing/2014/main" id="{3BA4E465-4E5B-3540-965D-F0A5A8B90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4"/>
            <a:ext cx="6096000" cy="635000"/>
          </a:xfrm>
          <a:prstGeom prst="rect">
            <a:avLst/>
          </a:prstGeom>
        </p:spPr>
      </p:pic>
    </p:spTree>
    <p:extLst>
      <p:ext uri="{BB962C8B-B14F-4D97-AF65-F5344CB8AC3E}">
        <p14:creationId xmlns:p14="http://schemas.microsoft.com/office/powerpoint/2010/main" val="17500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00DF-7D5B-F965-4E6A-28CF489F015B}"/>
              </a:ext>
            </a:extLst>
          </p:cNvPr>
          <p:cNvSpPr>
            <a:spLocks noGrp="1"/>
          </p:cNvSpPr>
          <p:nvPr>
            <p:ph type="title"/>
          </p:nvPr>
        </p:nvSpPr>
        <p:spPr>
          <a:xfrm>
            <a:off x="438590" y="365125"/>
            <a:ext cx="8695136" cy="1325563"/>
          </a:xfrm>
        </p:spPr>
        <p:txBody>
          <a:bodyPr>
            <a:normAutofit/>
          </a:bodyPr>
          <a:lstStyle/>
          <a:p>
            <a:r>
              <a:rPr lang="en-GB" b="1" dirty="0">
                <a:solidFill>
                  <a:srgbClr val="7030A0"/>
                </a:solidFill>
                <a:latin typeface="Calibri" panose="020F0502020204030204" pitchFamily="34" charset="0"/>
                <a:cs typeface="Calibri" panose="020F0502020204030204" pitchFamily="34" charset="0"/>
              </a:rPr>
              <a:t>4. Sendai Framework for Disaster Risk Reduction (DRR) 2015-2030</a:t>
            </a:r>
          </a:p>
        </p:txBody>
      </p:sp>
      <p:sp>
        <p:nvSpPr>
          <p:cNvPr id="3" name="Content Placeholder 2">
            <a:extLst>
              <a:ext uri="{FF2B5EF4-FFF2-40B4-BE49-F238E27FC236}">
                <a16:creationId xmlns:a16="http://schemas.microsoft.com/office/drawing/2014/main" id="{509AB63B-FA84-F42B-867C-891E02327380}"/>
              </a:ext>
            </a:extLst>
          </p:cNvPr>
          <p:cNvSpPr>
            <a:spLocks noGrp="1"/>
          </p:cNvSpPr>
          <p:nvPr>
            <p:ph idx="1"/>
          </p:nvPr>
        </p:nvSpPr>
        <p:spPr>
          <a:xfrm rot="10800000" flipV="1">
            <a:off x="438590" y="2196799"/>
            <a:ext cx="11314820" cy="3653439"/>
          </a:xfrm>
        </p:spPr>
        <p:txBody>
          <a:bodyPr>
            <a:noAutofit/>
          </a:bodyPr>
          <a:lstStyle/>
          <a:p>
            <a:r>
              <a:rPr lang="en-US" b="0" i="0" dirty="0">
                <a:effectLst/>
                <a:latin typeface="Calibri" panose="020F0502020204030204" pitchFamily="34" charset="0"/>
                <a:cs typeface="Calibri" panose="020F0502020204030204" pitchFamily="34" charset="0"/>
              </a:rPr>
              <a:t>Has four priorities for action to prevent new and reduce existing disaster risks: </a:t>
            </a:r>
          </a:p>
          <a:p>
            <a:pPr marL="971550" lvl="1" indent="-514350">
              <a:buFont typeface="+mj-lt"/>
              <a:buAutoNum type="arabicPeriod"/>
            </a:pPr>
            <a:r>
              <a:rPr lang="en-US" sz="2800" b="0" i="0" dirty="0">
                <a:effectLst/>
                <a:latin typeface="Calibri" panose="020F0502020204030204" pitchFamily="34" charset="0"/>
                <a:cs typeface="Calibri" panose="020F0502020204030204" pitchFamily="34" charset="0"/>
              </a:rPr>
              <a:t>Understanding disaster risk;</a:t>
            </a:r>
          </a:p>
          <a:p>
            <a:pPr marL="971550" lvl="1" indent="-514350">
              <a:buFont typeface="+mj-lt"/>
              <a:buAutoNum type="arabicPeriod"/>
            </a:pPr>
            <a:r>
              <a:rPr lang="en-US" sz="2800" b="0" i="0" dirty="0">
                <a:effectLst/>
                <a:latin typeface="Calibri" panose="020F0502020204030204" pitchFamily="34" charset="0"/>
                <a:cs typeface="Calibri" panose="020F0502020204030204" pitchFamily="34" charset="0"/>
              </a:rPr>
              <a:t>Strengthening disaster risk governance to manage disaster risk; </a:t>
            </a:r>
          </a:p>
          <a:p>
            <a:pPr marL="971550" lvl="1" indent="-514350">
              <a:buFont typeface="+mj-lt"/>
              <a:buAutoNum type="arabicPeriod"/>
            </a:pPr>
            <a:r>
              <a:rPr lang="en-US" sz="2800" b="0" i="0" dirty="0">
                <a:effectLst/>
                <a:latin typeface="Calibri" panose="020F0502020204030204" pitchFamily="34" charset="0"/>
                <a:cs typeface="Calibri" panose="020F0502020204030204" pitchFamily="34" charset="0"/>
              </a:rPr>
              <a:t>Investing in disaster reduction for resilience and; </a:t>
            </a:r>
          </a:p>
          <a:p>
            <a:pPr marL="971550" lvl="1" indent="-514350">
              <a:buFont typeface="+mj-lt"/>
              <a:buAutoNum type="arabicPeriod"/>
            </a:pPr>
            <a:r>
              <a:rPr lang="en-US" sz="2800" b="0" i="0" dirty="0">
                <a:effectLst/>
                <a:latin typeface="Calibri" panose="020F0502020204030204" pitchFamily="34" charset="0"/>
                <a:cs typeface="Calibri" panose="020F0502020204030204" pitchFamily="34" charset="0"/>
              </a:rPr>
              <a:t>Enhancing disaster preparedness for effective response, and to "Build Back Better" in recovery, rehabilitation and reconstruction.</a:t>
            </a:r>
          </a:p>
        </p:txBody>
      </p:sp>
      <p:sp>
        <p:nvSpPr>
          <p:cNvPr id="4" name="Date Placeholder 3">
            <a:extLst>
              <a:ext uri="{FF2B5EF4-FFF2-40B4-BE49-F238E27FC236}">
                <a16:creationId xmlns:a16="http://schemas.microsoft.com/office/drawing/2014/main" id="{829E41F2-DDF9-0EA7-AE33-BB432C01CB1E}"/>
              </a:ext>
            </a:extLst>
          </p:cNvPr>
          <p:cNvSpPr>
            <a:spLocks noGrp="1"/>
          </p:cNvSpPr>
          <p:nvPr>
            <p:ph type="dt" sz="half" idx="10"/>
          </p:nvPr>
        </p:nvSpPr>
        <p:spPr/>
        <p:txBody>
          <a:bodyPr/>
          <a:lstStyle/>
          <a:p>
            <a:fld id="{D114C192-F40F-4A44-91E5-0C36738AD484}" type="datetime1">
              <a:rPr lang="en-US" smtClean="0"/>
              <a:t>1/23/24</a:t>
            </a:fld>
            <a:endParaRPr lang="en-GB"/>
          </a:p>
        </p:txBody>
      </p:sp>
      <p:sp>
        <p:nvSpPr>
          <p:cNvPr id="5" name="Footer Placeholder 4">
            <a:extLst>
              <a:ext uri="{FF2B5EF4-FFF2-40B4-BE49-F238E27FC236}">
                <a16:creationId xmlns:a16="http://schemas.microsoft.com/office/drawing/2014/main" id="{E4D55262-E463-4D92-D461-128CFD3D7A1D}"/>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F12CE075-5D34-B041-3820-CE6BF668E7F8}"/>
              </a:ext>
            </a:extLst>
          </p:cNvPr>
          <p:cNvSpPr>
            <a:spLocks noGrp="1"/>
          </p:cNvSpPr>
          <p:nvPr>
            <p:ph type="sldNum" sz="quarter" idx="12"/>
          </p:nvPr>
        </p:nvSpPr>
        <p:spPr/>
        <p:txBody>
          <a:bodyPr/>
          <a:lstStyle/>
          <a:p>
            <a:r>
              <a:rPr lang="en-GB" dirty="0"/>
              <a:t>Slide </a:t>
            </a:r>
            <a:fld id="{566D8EC2-00B7-4DEC-8348-941BB5C1523A}" type="slidenum">
              <a:rPr lang="en-GB" smtClean="0"/>
              <a:t>18</a:t>
            </a:fld>
            <a:endParaRPr lang="en-GB" dirty="0"/>
          </a:p>
        </p:txBody>
      </p:sp>
      <p:pic>
        <p:nvPicPr>
          <p:cNvPr id="7" name="Picture 6">
            <a:extLst>
              <a:ext uri="{FF2B5EF4-FFF2-40B4-BE49-F238E27FC236}">
                <a16:creationId xmlns:a16="http://schemas.microsoft.com/office/drawing/2014/main" id="{ACC3FE47-7DE3-474A-9AFE-3D1E9CBBD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4"/>
            <a:ext cx="6096000" cy="635000"/>
          </a:xfrm>
          <a:prstGeom prst="rect">
            <a:avLst/>
          </a:prstGeom>
        </p:spPr>
      </p:pic>
    </p:spTree>
    <p:extLst>
      <p:ext uri="{BB962C8B-B14F-4D97-AF65-F5344CB8AC3E}">
        <p14:creationId xmlns:p14="http://schemas.microsoft.com/office/powerpoint/2010/main" val="134146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00DF-7D5B-F965-4E6A-28CF489F015B}"/>
              </a:ext>
            </a:extLst>
          </p:cNvPr>
          <p:cNvSpPr>
            <a:spLocks noGrp="1"/>
          </p:cNvSpPr>
          <p:nvPr>
            <p:ph type="title"/>
          </p:nvPr>
        </p:nvSpPr>
        <p:spPr>
          <a:xfrm>
            <a:off x="438590" y="365125"/>
            <a:ext cx="8695136" cy="1325563"/>
          </a:xfrm>
        </p:spPr>
        <p:txBody>
          <a:bodyPr>
            <a:normAutofit/>
          </a:bodyPr>
          <a:lstStyle/>
          <a:p>
            <a:r>
              <a:rPr lang="en-GB" b="1" dirty="0">
                <a:solidFill>
                  <a:srgbClr val="7030A0"/>
                </a:solidFill>
                <a:latin typeface="Calibri" panose="020F0502020204030204" pitchFamily="34" charset="0"/>
                <a:cs typeface="Calibri" panose="020F0502020204030204" pitchFamily="34" charset="0"/>
              </a:rPr>
              <a:t>5. Regional treaties and domestic legislation </a:t>
            </a:r>
          </a:p>
        </p:txBody>
      </p:sp>
      <p:sp>
        <p:nvSpPr>
          <p:cNvPr id="3" name="Content Placeholder 2">
            <a:extLst>
              <a:ext uri="{FF2B5EF4-FFF2-40B4-BE49-F238E27FC236}">
                <a16:creationId xmlns:a16="http://schemas.microsoft.com/office/drawing/2014/main" id="{509AB63B-FA84-F42B-867C-891E02327380}"/>
              </a:ext>
            </a:extLst>
          </p:cNvPr>
          <p:cNvSpPr>
            <a:spLocks noGrp="1"/>
          </p:cNvSpPr>
          <p:nvPr>
            <p:ph idx="1"/>
          </p:nvPr>
        </p:nvSpPr>
        <p:spPr>
          <a:xfrm rot="10800000" flipV="1">
            <a:off x="438590" y="2196799"/>
            <a:ext cx="11314820" cy="3653439"/>
          </a:xfrm>
        </p:spPr>
        <p:txBody>
          <a:bodyPr>
            <a:noAutofit/>
          </a:bodyPr>
          <a:lstStyle/>
          <a:p>
            <a:pPr marL="0" indent="0" algn="l">
              <a:buNone/>
            </a:pPr>
            <a:r>
              <a:rPr lang="en-US" b="0" i="0" dirty="0">
                <a:effectLst/>
                <a:latin typeface="Calibri" panose="020F0502020204030204" pitchFamily="34" charset="0"/>
                <a:cs typeface="Calibri" panose="020F0502020204030204" pitchFamily="34" charset="0"/>
              </a:rPr>
              <a:t>It is important to also know and reference domestic and regional laws that will be applicable such as: </a:t>
            </a:r>
          </a:p>
          <a:p>
            <a:r>
              <a:rPr lang="en-US" sz="2800" dirty="0">
                <a:latin typeface="Calibri" panose="020F0502020204030204" pitchFamily="34" charset="0"/>
                <a:cs typeface="Calibri" panose="020F0502020204030204" pitchFamily="34" charset="0"/>
              </a:rPr>
              <a:t>The African Disability Protocol</a:t>
            </a:r>
          </a:p>
          <a:p>
            <a:r>
              <a:rPr lang="en-US" dirty="0">
                <a:latin typeface="Calibri" panose="020F0502020204030204" pitchFamily="34" charset="0"/>
                <a:cs typeface="Calibri" panose="020F0502020204030204" pitchFamily="34" charset="0"/>
              </a:rPr>
              <a:t>National policies on emergencies, refugee protection laws, which differ from country to country and region to region  </a:t>
            </a:r>
            <a:endParaRPr lang="en-US" sz="2800" dirty="0">
              <a:latin typeface="Calibri" panose="020F0502020204030204" pitchFamily="34" charset="0"/>
              <a:cs typeface="Calibri" panose="020F0502020204030204" pitchFamily="34" charset="0"/>
            </a:endParaRPr>
          </a:p>
          <a:p>
            <a:endParaRPr lang="en-US" sz="2800" b="0" i="0" dirty="0">
              <a:solidFill>
                <a:srgbClr val="4D4D53"/>
              </a:solidFill>
              <a:effectLst/>
              <a:latin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829E41F2-DDF9-0EA7-AE33-BB432C01CB1E}"/>
              </a:ext>
            </a:extLst>
          </p:cNvPr>
          <p:cNvSpPr>
            <a:spLocks noGrp="1"/>
          </p:cNvSpPr>
          <p:nvPr>
            <p:ph type="dt" sz="half" idx="10"/>
          </p:nvPr>
        </p:nvSpPr>
        <p:spPr/>
        <p:txBody>
          <a:bodyPr/>
          <a:lstStyle/>
          <a:p>
            <a:fld id="{846840C8-9637-6740-B3DA-240898B114A1}" type="datetime1">
              <a:rPr lang="en-US" smtClean="0"/>
              <a:t>1/23/24</a:t>
            </a:fld>
            <a:endParaRPr lang="en-GB"/>
          </a:p>
        </p:txBody>
      </p:sp>
      <p:sp>
        <p:nvSpPr>
          <p:cNvPr id="5" name="Footer Placeholder 4">
            <a:extLst>
              <a:ext uri="{FF2B5EF4-FFF2-40B4-BE49-F238E27FC236}">
                <a16:creationId xmlns:a16="http://schemas.microsoft.com/office/drawing/2014/main" id="{E4D55262-E463-4D92-D461-128CFD3D7A1D}"/>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F12CE075-5D34-B041-3820-CE6BF668E7F8}"/>
              </a:ext>
            </a:extLst>
          </p:cNvPr>
          <p:cNvSpPr>
            <a:spLocks noGrp="1"/>
          </p:cNvSpPr>
          <p:nvPr>
            <p:ph type="sldNum" sz="quarter" idx="12"/>
          </p:nvPr>
        </p:nvSpPr>
        <p:spPr/>
        <p:txBody>
          <a:bodyPr/>
          <a:lstStyle/>
          <a:p>
            <a:r>
              <a:rPr lang="en-GB" dirty="0"/>
              <a:t>Slide </a:t>
            </a:r>
            <a:fld id="{566D8EC2-00B7-4DEC-8348-941BB5C1523A}" type="slidenum">
              <a:rPr lang="en-GB" smtClean="0"/>
              <a:t>19</a:t>
            </a:fld>
            <a:endParaRPr lang="en-GB" dirty="0"/>
          </a:p>
        </p:txBody>
      </p:sp>
      <p:pic>
        <p:nvPicPr>
          <p:cNvPr id="7" name="Picture 6">
            <a:extLst>
              <a:ext uri="{FF2B5EF4-FFF2-40B4-BE49-F238E27FC236}">
                <a16:creationId xmlns:a16="http://schemas.microsoft.com/office/drawing/2014/main" id="{3896865F-F65C-E341-AB00-1EEC4B83F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60350"/>
            <a:ext cx="6096000" cy="635000"/>
          </a:xfrm>
          <a:prstGeom prst="rect">
            <a:avLst/>
          </a:prstGeom>
        </p:spPr>
      </p:pic>
    </p:spTree>
    <p:extLst>
      <p:ext uri="{BB962C8B-B14F-4D97-AF65-F5344CB8AC3E}">
        <p14:creationId xmlns:p14="http://schemas.microsoft.com/office/powerpoint/2010/main" val="318466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264A6-434D-4B94-A7F2-41FE77E26BBB}"/>
              </a:ext>
            </a:extLst>
          </p:cNvPr>
          <p:cNvSpPr>
            <a:spLocks noGrp="1"/>
          </p:cNvSpPr>
          <p:nvPr>
            <p:ph type="title"/>
          </p:nvPr>
        </p:nvSpPr>
        <p:spPr>
          <a:xfrm>
            <a:off x="520700" y="1856953"/>
            <a:ext cx="4521200" cy="3223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R="0" lvl="0" algn="l" defTabSz="914400" rtl="0" eaLnBrk="1" fontAlgn="auto" latinLnBrk="0" hangingPunct="1">
              <a:lnSpc>
                <a:spcPct val="90000"/>
              </a:lnSpc>
              <a:spcBef>
                <a:spcPts val="1000"/>
              </a:spcBef>
              <a:spcAft>
                <a:spcPts val="0"/>
              </a:spcAft>
              <a:buClrTx/>
              <a:buSzTx/>
              <a:tabLst/>
              <a:defRPr/>
            </a:pPr>
            <a:r>
              <a:rPr lang="en-US" sz="2800" b="1" dirty="0">
                <a:latin typeface="Calibri" panose="020F0502020204030204" pitchFamily="34" charset="0"/>
                <a:ea typeface="+mn-ea"/>
                <a:cs typeface="Calibri" panose="020F0502020204030204" pitchFamily="34" charset="0"/>
              </a:rPr>
              <a:t>Session 1:</a:t>
            </a:r>
            <a:br>
              <a:rPr lang="en-US" sz="2800" b="1" dirty="0">
                <a:latin typeface="Calibri" panose="020F0502020204030204" pitchFamily="34" charset="0"/>
                <a:ea typeface="+mn-ea"/>
                <a:cs typeface="Calibri" panose="020F0502020204030204" pitchFamily="34" charset="0"/>
              </a:rPr>
            </a:br>
            <a:r>
              <a:rPr lang="en-GB" sz="2800" b="1" dirty="0">
                <a:solidFill>
                  <a:srgbClr val="C00000"/>
                </a:solidFill>
                <a:latin typeface="Calibri" panose="020F0502020204030204" pitchFamily="34" charset="0"/>
                <a:cs typeface="Calibri" panose="020F0502020204030204" pitchFamily="34" charset="0"/>
              </a:rPr>
              <a:t>Introduction to Humanitarian Action</a:t>
            </a:r>
            <a:br>
              <a:rPr lang="en-GB" sz="2800" b="1" dirty="0">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Date: </a:t>
            </a:r>
            <a:r>
              <a:rPr lang="en-GB" sz="2800" b="1" dirty="0">
                <a:highlight>
                  <a:srgbClr val="FFFF00"/>
                </a:highlight>
                <a:latin typeface="Calibri" panose="020F0502020204030204" pitchFamily="34" charset="0"/>
                <a:cs typeface="Calibri" panose="020F0502020204030204" pitchFamily="34" charset="0"/>
              </a:rPr>
              <a:t>XXXX</a:t>
            </a:r>
            <a:br>
              <a:rPr lang="en-GB" sz="2800" b="1" dirty="0">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Facilitators: </a:t>
            </a:r>
            <a:r>
              <a:rPr lang="en-GB" sz="2800" b="1" dirty="0">
                <a:highlight>
                  <a:srgbClr val="FFFF00"/>
                </a:highlight>
                <a:latin typeface="Calibri" panose="020F0502020204030204" pitchFamily="34" charset="0"/>
                <a:cs typeface="Calibri" panose="020F0502020204030204" pitchFamily="34" charset="0"/>
              </a:rPr>
              <a:t>XXX DRG OPD fellows, IDA</a:t>
            </a:r>
            <a:br>
              <a:rPr lang="en-GB" sz="2800" b="1" dirty="0">
                <a:highlight>
                  <a:srgbClr val="FFFF00"/>
                </a:highlight>
                <a:latin typeface="Calibri" panose="020F0502020204030204" pitchFamily="34" charset="0"/>
                <a:cs typeface="Calibri" panose="020F0502020204030204" pitchFamily="34" charset="0"/>
              </a:rPr>
            </a:br>
            <a:r>
              <a:rPr lang="en-GB" sz="2800" b="1" dirty="0">
                <a:highlight>
                  <a:srgbClr val="FFFF00"/>
                </a:highlight>
                <a:latin typeface="Calibri" panose="020F0502020204030204" pitchFamily="34" charset="0"/>
                <a:cs typeface="Calibri" panose="020F0502020204030204" pitchFamily="34" charset="0"/>
              </a:rPr>
              <a:t>XXX Humanitarian WG6 members, XXX agency</a:t>
            </a:r>
            <a:endParaRPr kumimoji="0" lang="en-US" sz="2800" b="1" i="0" u="none" strike="noStrike" kern="1200" cap="none" spc="0" normalizeH="0" baseline="0" noProof="0" dirty="0">
              <a:ln>
                <a:noFill/>
              </a:ln>
              <a:effectLst/>
              <a:highlight>
                <a:srgbClr val="FFFF00"/>
              </a:highlight>
              <a:uLnTx/>
              <a:uFillTx/>
              <a:latin typeface="Calibri" panose="020F0502020204030204" pitchFamily="34" charset="0"/>
              <a:ea typeface="+mn-ea"/>
              <a:cs typeface="Calibri" panose="020F0502020204030204" pitchFamily="34" charset="0"/>
            </a:endParaRPr>
          </a:p>
        </p:txBody>
      </p:sp>
      <p:sp>
        <p:nvSpPr>
          <p:cNvPr id="2" name="Date Placeholder 1">
            <a:extLst>
              <a:ext uri="{FF2B5EF4-FFF2-40B4-BE49-F238E27FC236}">
                <a16:creationId xmlns:a16="http://schemas.microsoft.com/office/drawing/2014/main" id="{BB00417B-F0F6-48C6-5E1C-266E1EA9A1D5}"/>
              </a:ext>
            </a:extLst>
          </p:cNvPr>
          <p:cNvSpPr>
            <a:spLocks noGrp="1"/>
          </p:cNvSpPr>
          <p:nvPr>
            <p:ph type="dt" sz="half" idx="10"/>
          </p:nvPr>
        </p:nvSpPr>
        <p:spPr/>
        <p:txBody>
          <a:bodyPr/>
          <a:lstStyle/>
          <a:p>
            <a:fld id="{6182CA2A-E767-FD44-BAFF-DE1C9FF82E49}" type="datetime1">
              <a:rPr lang="en-US" smtClean="0"/>
              <a:t>1/23/24</a:t>
            </a:fld>
            <a:endParaRPr lang="en-GB"/>
          </a:p>
        </p:txBody>
      </p:sp>
      <p:sp>
        <p:nvSpPr>
          <p:cNvPr id="4" name="Footer Placeholder 3">
            <a:extLst>
              <a:ext uri="{FF2B5EF4-FFF2-40B4-BE49-F238E27FC236}">
                <a16:creationId xmlns:a16="http://schemas.microsoft.com/office/drawing/2014/main" id="{CA071FB8-0D3C-FC75-B127-35CEE8E63002}"/>
              </a:ext>
            </a:extLst>
          </p:cNvPr>
          <p:cNvSpPr>
            <a:spLocks noGrp="1"/>
          </p:cNvSpPr>
          <p:nvPr>
            <p:ph type="ftr" sz="quarter" idx="11"/>
          </p:nvPr>
        </p:nvSpPr>
        <p:spPr/>
        <p:txBody>
          <a:bodyPr/>
          <a:lstStyle/>
          <a:p>
            <a:r>
              <a:rPr lang="en-GB"/>
              <a:t>DRG Working Group 6</a:t>
            </a:r>
            <a:endParaRPr lang="en-GB" dirty="0"/>
          </a:p>
        </p:txBody>
      </p:sp>
      <p:sp>
        <p:nvSpPr>
          <p:cNvPr id="5" name="Slide Number Placeholder 4">
            <a:extLst>
              <a:ext uri="{FF2B5EF4-FFF2-40B4-BE49-F238E27FC236}">
                <a16:creationId xmlns:a16="http://schemas.microsoft.com/office/drawing/2014/main" id="{B6D3250C-661C-1B8E-37D7-C9A1C110CA1C}"/>
              </a:ext>
            </a:extLst>
          </p:cNvPr>
          <p:cNvSpPr>
            <a:spLocks noGrp="1"/>
          </p:cNvSpPr>
          <p:nvPr>
            <p:ph type="sldNum" sz="quarter" idx="12"/>
          </p:nvPr>
        </p:nvSpPr>
        <p:spPr/>
        <p:txBody>
          <a:bodyPr/>
          <a:lstStyle/>
          <a:p>
            <a:fld id="{566D8EC2-00B7-4DEC-8348-941BB5C1523A}" type="slidenum">
              <a:rPr lang="en-GB" smtClean="0"/>
              <a:t>2</a:t>
            </a:fld>
            <a:endParaRPr lang="en-GB"/>
          </a:p>
        </p:txBody>
      </p:sp>
      <p:pic>
        <p:nvPicPr>
          <p:cNvPr id="8" name="Picture 7">
            <a:extLst>
              <a:ext uri="{FF2B5EF4-FFF2-40B4-BE49-F238E27FC236}">
                <a16:creationId xmlns:a16="http://schemas.microsoft.com/office/drawing/2014/main" id="{A1427EF3-EBDB-614E-A08E-86A6F8F17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768756"/>
            <a:ext cx="6096000" cy="635000"/>
          </a:xfrm>
          <a:prstGeom prst="rect">
            <a:avLst/>
          </a:prstGeom>
        </p:spPr>
      </p:pic>
    </p:spTree>
    <p:extLst>
      <p:ext uri="{BB962C8B-B14F-4D97-AF65-F5344CB8AC3E}">
        <p14:creationId xmlns:p14="http://schemas.microsoft.com/office/powerpoint/2010/main" val="2031075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838200" y="512930"/>
            <a:ext cx="8039100" cy="1066298"/>
          </a:xfrm>
        </p:spPr>
        <p:txBody>
          <a:bodyPr>
            <a:noAutofit/>
          </a:bodyPr>
          <a:lstStyle/>
          <a:p>
            <a:r>
              <a:rPr lang="en-GB" sz="4000" b="1" dirty="0">
                <a:latin typeface="Calibri" panose="020F0502020204030204" pitchFamily="34" charset="0"/>
                <a:cs typeface="Calibri" panose="020F0502020204030204" pitchFamily="34" charset="0"/>
              </a:rPr>
              <a:t>Armed conflict (Optional) </a:t>
            </a:r>
          </a:p>
        </p:txBody>
      </p:sp>
      <p:sp>
        <p:nvSpPr>
          <p:cNvPr id="3" name="Content Placeholder 2">
            <a:extLst>
              <a:ext uri="{FF2B5EF4-FFF2-40B4-BE49-F238E27FC236}">
                <a16:creationId xmlns:a16="http://schemas.microsoft.com/office/drawing/2014/main" id="{D0366C93-E69E-4718-9E21-F0D63253AF97}"/>
              </a:ext>
            </a:extLst>
          </p:cNvPr>
          <p:cNvSpPr>
            <a:spLocks noGrp="1"/>
          </p:cNvSpPr>
          <p:nvPr>
            <p:ph idx="1"/>
          </p:nvPr>
        </p:nvSpPr>
        <p:spPr>
          <a:xfrm rot="10800000" flipV="1">
            <a:off x="539750" y="1797592"/>
            <a:ext cx="11112500" cy="3932321"/>
          </a:xfrm>
        </p:spPr>
        <p:txBody>
          <a:bodyPr>
            <a:noAutofit/>
          </a:bodyPr>
          <a:lstStyle/>
          <a:p>
            <a:r>
              <a:rPr lang="en-US" sz="2600" dirty="0"/>
              <a:t>It is important to distinguish between 3 scenarios, because the rules of law will be different in each scenario.</a:t>
            </a:r>
            <a:endParaRPr lang="en-GB" sz="2600" dirty="0"/>
          </a:p>
          <a:p>
            <a:r>
              <a:rPr lang="en-GB" sz="2600" dirty="0"/>
              <a:t>In situations of </a:t>
            </a:r>
            <a:r>
              <a:rPr lang="en-US" sz="2600" dirty="0"/>
              <a:t>violence of demonstrators and police forces, only domestic law applies</a:t>
            </a:r>
            <a:r>
              <a:rPr lang="en-US" sz="2600" dirty="0">
                <a:cs typeface="Calibri" panose="020F0502020204030204" pitchFamily="34" charset="0"/>
              </a:rPr>
              <a:t> ” </a:t>
            </a:r>
            <a:r>
              <a:rPr lang="en-US" sz="2600" b="1" i="1" dirty="0">
                <a:highlight>
                  <a:srgbClr val="FFFF00"/>
                </a:highlight>
                <a:cs typeface="Calibri" panose="020F0502020204030204" pitchFamily="34" charset="0"/>
              </a:rPr>
              <a:t>(for example, regional example)</a:t>
            </a:r>
            <a:endParaRPr lang="en-US" sz="2600" dirty="0"/>
          </a:p>
          <a:p>
            <a:r>
              <a:rPr lang="en-US" sz="2600" dirty="0"/>
              <a:t>In situations of non-international armed conflict where the conflict is between military forces of one government and non-government groups or all parties are non-governmental, IHL is very limited, only certain rules apply</a:t>
            </a:r>
            <a:r>
              <a:rPr lang="en-US" sz="2600" dirty="0">
                <a:cs typeface="Calibri" panose="020F0502020204030204" pitchFamily="34" charset="0"/>
              </a:rPr>
              <a:t> ” </a:t>
            </a:r>
            <a:r>
              <a:rPr lang="en-US" sz="2600" b="1" i="1" dirty="0">
                <a:highlight>
                  <a:srgbClr val="FFFF00"/>
                </a:highlight>
                <a:cs typeface="Calibri" panose="020F0502020204030204" pitchFamily="34" charset="0"/>
              </a:rPr>
              <a:t>(for example, regional example)</a:t>
            </a:r>
            <a:endParaRPr lang="en-US" sz="2600" dirty="0"/>
          </a:p>
          <a:p>
            <a:r>
              <a:rPr lang="en-US" sz="2600" dirty="0"/>
              <a:t>In International armed conflict where 2 or more governments are involved, we have the most amount of IHL rules </a:t>
            </a:r>
            <a:r>
              <a:rPr lang="en-US" sz="2600" dirty="0">
                <a:cs typeface="Calibri" panose="020F0502020204030204" pitchFamily="34" charset="0"/>
              </a:rPr>
              <a:t>” </a:t>
            </a:r>
            <a:r>
              <a:rPr lang="en-US" sz="2600" b="1" i="1" dirty="0">
                <a:highlight>
                  <a:srgbClr val="FFFF00"/>
                </a:highlight>
                <a:cs typeface="Calibri" panose="020F0502020204030204" pitchFamily="34" charset="0"/>
              </a:rPr>
              <a:t>(for example, regional example)</a:t>
            </a:r>
            <a:endParaRPr lang="en-GB" sz="2600" dirty="0"/>
          </a:p>
        </p:txBody>
      </p:sp>
      <p:sp>
        <p:nvSpPr>
          <p:cNvPr id="4" name="Date Placeholder 3">
            <a:extLst>
              <a:ext uri="{FF2B5EF4-FFF2-40B4-BE49-F238E27FC236}">
                <a16:creationId xmlns:a16="http://schemas.microsoft.com/office/drawing/2014/main" id="{D5470B71-BDC5-41DF-A536-5407FF98434D}"/>
              </a:ext>
            </a:extLst>
          </p:cNvPr>
          <p:cNvSpPr>
            <a:spLocks noGrp="1"/>
          </p:cNvSpPr>
          <p:nvPr>
            <p:ph type="dt" sz="half" idx="10"/>
          </p:nvPr>
        </p:nvSpPr>
        <p:spPr/>
        <p:txBody>
          <a:bodyPr/>
          <a:lstStyle/>
          <a:p>
            <a:fld id="{01050A59-BA14-E442-9F3C-411996F8AE58}" type="datetime1">
              <a:rPr lang="en-US" smtClean="0"/>
              <a:t>1/23/24</a:t>
            </a:fld>
            <a:endParaRPr lang="en-GB"/>
          </a:p>
        </p:txBody>
      </p:sp>
      <p:sp>
        <p:nvSpPr>
          <p:cNvPr id="5" name="Footer Placeholder 4">
            <a:extLst>
              <a:ext uri="{FF2B5EF4-FFF2-40B4-BE49-F238E27FC236}">
                <a16:creationId xmlns:a16="http://schemas.microsoft.com/office/drawing/2014/main" id="{D4F51E1A-0218-4A65-8C87-0DCF2BC5FB15}"/>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p:txBody>
          <a:bodyPr/>
          <a:lstStyle/>
          <a:p>
            <a:r>
              <a:rPr lang="en-GB" dirty="0"/>
              <a:t>Slide </a:t>
            </a:r>
            <a:fld id="{566D8EC2-00B7-4DEC-8348-941BB5C1523A}" type="slidenum">
              <a:rPr lang="en-GB" smtClean="0"/>
              <a:t>20</a:t>
            </a:fld>
            <a:endParaRPr lang="en-GB" dirty="0"/>
          </a:p>
        </p:txBody>
      </p:sp>
      <p:pic>
        <p:nvPicPr>
          <p:cNvPr id="7" name="Picture 6">
            <a:extLst>
              <a:ext uri="{FF2B5EF4-FFF2-40B4-BE49-F238E27FC236}">
                <a16:creationId xmlns:a16="http://schemas.microsoft.com/office/drawing/2014/main" id="{CB9E1A78-CE7B-B144-B840-65F36F4E7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6012905"/>
            <a:ext cx="6096000" cy="635000"/>
          </a:xfrm>
          <a:prstGeom prst="rect">
            <a:avLst/>
          </a:prstGeom>
        </p:spPr>
      </p:pic>
    </p:spTree>
    <p:extLst>
      <p:ext uri="{BB962C8B-B14F-4D97-AF65-F5344CB8AC3E}">
        <p14:creationId xmlns:p14="http://schemas.microsoft.com/office/powerpoint/2010/main" val="19872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2182267"/>
            <a:ext cx="2743199" cy="1246734"/>
          </a:xfrm>
        </p:spPr>
        <p:txBody>
          <a:bodyPr anchor="b">
            <a:noAutofit/>
          </a:bodyPr>
          <a:lstStyle/>
          <a:p>
            <a:r>
              <a:rPr lang="en-US" sz="4800" b="1" dirty="0">
                <a:solidFill>
                  <a:srgbClr val="7030A0"/>
                </a:solidFill>
                <a:latin typeface="+mn-lt"/>
              </a:rPr>
              <a:t>In summary</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324993613"/>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21</a:t>
            </a:fld>
            <a:endParaRPr lang="en-GB" dirty="0"/>
          </a:p>
        </p:txBody>
      </p:sp>
      <p:pic>
        <p:nvPicPr>
          <p:cNvPr id="7" name="Picture 6">
            <a:extLst>
              <a:ext uri="{FF2B5EF4-FFF2-40B4-BE49-F238E27FC236}">
                <a16:creationId xmlns:a16="http://schemas.microsoft.com/office/drawing/2014/main" id="{9125F114-44AC-0245-91CD-9777333B2D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6086475"/>
            <a:ext cx="6096000" cy="635000"/>
          </a:xfrm>
          <a:prstGeom prst="rect">
            <a:avLst/>
          </a:prstGeom>
        </p:spPr>
      </p:pic>
    </p:spTree>
    <p:extLst>
      <p:ext uri="{BB962C8B-B14F-4D97-AF65-F5344CB8AC3E}">
        <p14:creationId xmlns:p14="http://schemas.microsoft.com/office/powerpoint/2010/main" val="76377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311728" y="169239"/>
            <a:ext cx="9192490" cy="1480306"/>
          </a:xfrm>
        </p:spPr>
        <p:txBody>
          <a:bodyPr>
            <a:normAutofit/>
          </a:bodyPr>
          <a:lstStyle/>
          <a:p>
            <a:r>
              <a:rPr lang="en-GB" b="1" dirty="0">
                <a:solidFill>
                  <a:srgbClr val="7030A0"/>
                </a:solidFill>
                <a:latin typeface="Calibri" panose="020F0502020204030204" pitchFamily="34" charset="0"/>
                <a:cs typeface="Calibri" panose="020F0502020204030204" pitchFamily="34" charset="0"/>
              </a:rPr>
              <a:t>Introduction to the IASC guidelines</a:t>
            </a:r>
            <a:endParaRPr lang="en-US" dirty="0"/>
          </a:p>
        </p:txBody>
      </p:sp>
      <p:pic>
        <p:nvPicPr>
          <p:cNvPr id="6" name="Content Placeholder 6" descr="Front cover of the IASC guidelines  on inclusion of persons with disabilities in humanitarian action">
            <a:extLst>
              <a:ext uri="{FF2B5EF4-FFF2-40B4-BE49-F238E27FC236}">
                <a16:creationId xmlns:a16="http://schemas.microsoft.com/office/drawing/2014/main" id="{775CECBA-9F52-0DB4-8B12-7980DE1E307B}"/>
              </a:ext>
            </a:extLst>
          </p:cNvPr>
          <p:cNvPicPr>
            <a:picLocks noChangeAspect="1"/>
          </p:cNvPicPr>
          <p:nvPr/>
        </p:nvPicPr>
        <p:blipFill rotWithShape="1">
          <a:blip r:embed="rId3">
            <a:extLst>
              <a:ext uri="{28A0092B-C50C-407E-A947-70E740481C1C}">
                <a14:useLocalDpi xmlns:a14="http://schemas.microsoft.com/office/drawing/2010/main" val="0"/>
              </a:ext>
            </a:extLst>
          </a:blip>
          <a:srcRect b="23541"/>
          <a:stretch/>
        </p:blipFill>
        <p:spPr>
          <a:xfrm>
            <a:off x="422787" y="1993848"/>
            <a:ext cx="3615813" cy="3905582"/>
          </a:xfrm>
          <a:prstGeom prst="rect">
            <a:avLst/>
          </a:prstGeom>
        </p:spPr>
      </p:pic>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4542503" y="1649545"/>
            <a:ext cx="7270346" cy="4594189"/>
          </a:xfrm>
        </p:spPr>
        <p:txBody>
          <a:bodyPr>
            <a:normAutofit/>
          </a:bodyPr>
          <a:lstStyle/>
          <a:p>
            <a:pPr marL="0" indent="0">
              <a:lnSpc>
                <a:spcPct val="100000"/>
              </a:lnSpc>
              <a:spcBef>
                <a:spcPts val="0"/>
              </a:spcBef>
              <a:buNone/>
              <a:defRPr/>
            </a:pPr>
            <a:r>
              <a:rPr lang="en-GB" sz="2400" b="1" dirty="0">
                <a:solidFill>
                  <a:srgbClr val="C00000"/>
                </a:solidFill>
                <a:latin typeface="Calibri" panose="020F0502020204030204" pitchFamily="34" charset="0"/>
                <a:ea typeface="Verdana" panose="020B0604030504040204" pitchFamily="34" charset="0"/>
                <a:cs typeface="Calibri" panose="020F0502020204030204" pitchFamily="34" charset="0"/>
              </a:rPr>
              <a:t>Introductory chapters</a:t>
            </a:r>
          </a:p>
          <a:p>
            <a:pPr marL="800100" lvl="1" indent="-342900">
              <a:lnSpc>
                <a:spcPct val="100000"/>
              </a:lnSpc>
              <a:spcBef>
                <a:spcPts val="0"/>
              </a:spcBef>
              <a:defRPr/>
            </a:pPr>
            <a:r>
              <a:rPr lang="en-GB" dirty="0">
                <a:latin typeface="Calibri" panose="020F0502020204030204" pitchFamily="34" charset="0"/>
                <a:ea typeface="Verdana" panose="020B0604030504040204" pitchFamily="34" charset="0"/>
                <a:cs typeface="Calibri" panose="020F0502020204030204" pitchFamily="34" charset="0"/>
              </a:rPr>
              <a:t>Legal &amp; policy framework</a:t>
            </a:r>
          </a:p>
          <a:p>
            <a:pPr marL="800100" lvl="1" indent="-342900">
              <a:lnSpc>
                <a:spcPct val="100000"/>
              </a:lnSpc>
              <a:spcBef>
                <a:spcPts val="0"/>
              </a:spcBef>
              <a:defRPr/>
            </a:pPr>
            <a:r>
              <a:rPr lang="en-GB" dirty="0">
                <a:latin typeface="Calibri" panose="020F0502020204030204" pitchFamily="34" charset="0"/>
                <a:ea typeface="Verdana" panose="020B0604030504040204" pitchFamily="34" charset="0"/>
                <a:cs typeface="Calibri" panose="020F0502020204030204" pitchFamily="34" charset="0"/>
              </a:rPr>
              <a:t>Overarching principles</a:t>
            </a:r>
          </a:p>
          <a:p>
            <a:pPr marL="800100" lvl="1" indent="-342900">
              <a:lnSpc>
                <a:spcPct val="100000"/>
              </a:lnSpc>
              <a:spcBef>
                <a:spcPts val="0"/>
              </a:spcBef>
              <a:defRPr/>
            </a:pPr>
            <a:r>
              <a:rPr lang="en-GB" dirty="0">
                <a:latin typeface="Calibri" panose="020F0502020204030204" pitchFamily="34" charset="0"/>
                <a:ea typeface="Verdana" panose="020B0604030504040204" pitchFamily="34" charset="0"/>
                <a:cs typeface="Calibri" panose="020F0502020204030204" pitchFamily="34" charset="0"/>
              </a:rPr>
              <a:t>Cross-cutting topics and programming </a:t>
            </a:r>
          </a:p>
          <a:p>
            <a:pPr marL="800100" lvl="1" indent="-342900">
              <a:lnSpc>
                <a:spcPct val="100000"/>
              </a:lnSpc>
              <a:spcBef>
                <a:spcPts val="0"/>
              </a:spcBef>
              <a:defRPr/>
            </a:pPr>
            <a:r>
              <a:rPr lang="en-GB" dirty="0">
                <a:latin typeface="Calibri" panose="020F0502020204030204" pitchFamily="34" charset="0"/>
                <a:ea typeface="Verdana" panose="020B0604030504040204" pitchFamily="34" charset="0"/>
                <a:cs typeface="Calibri" panose="020F0502020204030204" pitchFamily="34" charset="0"/>
              </a:rPr>
              <a:t>Roles and responsibilities of stakeholders</a:t>
            </a:r>
          </a:p>
          <a:p>
            <a:pPr marL="457200" lvl="1" indent="0">
              <a:lnSpc>
                <a:spcPct val="100000"/>
              </a:lnSpc>
              <a:spcBef>
                <a:spcPts val="0"/>
              </a:spcBef>
              <a:buNone/>
              <a:defRPr/>
            </a:pPr>
            <a:endParaRPr lang="en-GB" b="1" dirty="0">
              <a:solidFill>
                <a:srgbClr val="C00000"/>
              </a:solidFill>
              <a:latin typeface="Calibri" panose="020F0502020204030204" pitchFamily="34" charset="0"/>
              <a:ea typeface="Verdana" panose="020B0604030504040204" pitchFamily="34" charset="0"/>
              <a:cs typeface="Calibri" panose="020F0502020204030204" pitchFamily="34" charset="0"/>
            </a:endParaRPr>
          </a:p>
          <a:p>
            <a:pPr marL="0" indent="0">
              <a:lnSpc>
                <a:spcPct val="100000"/>
              </a:lnSpc>
              <a:spcBef>
                <a:spcPts val="0"/>
              </a:spcBef>
              <a:buNone/>
              <a:defRPr/>
            </a:pPr>
            <a:r>
              <a:rPr lang="en-GB" sz="2400" b="1" dirty="0">
                <a:solidFill>
                  <a:srgbClr val="C00000"/>
                </a:solidFill>
                <a:latin typeface="Calibri" panose="020F0502020204030204" pitchFamily="34" charset="0"/>
                <a:ea typeface="Verdana" panose="020B0604030504040204" pitchFamily="34" charset="0"/>
                <a:cs typeface="Calibri" panose="020F0502020204030204" pitchFamily="34" charset="0"/>
              </a:rPr>
              <a:t>Sector-specific chapters: </a:t>
            </a:r>
            <a:r>
              <a:rPr lang="en-GB" sz="2400" dirty="0">
                <a:latin typeface="Calibri" panose="020F0502020204030204" pitchFamily="34" charset="0"/>
                <a:ea typeface="Verdana" panose="020B0604030504040204" pitchFamily="34" charset="0"/>
                <a:cs typeface="Calibri" panose="020F0502020204030204" pitchFamily="34" charset="0"/>
              </a:rPr>
              <a:t>Application of principles and cross-cutting topics in each sector</a:t>
            </a:r>
          </a:p>
          <a:p>
            <a:pPr marL="0" indent="0">
              <a:lnSpc>
                <a:spcPct val="100000"/>
              </a:lnSpc>
              <a:spcBef>
                <a:spcPts val="0"/>
              </a:spcBef>
              <a:buNone/>
              <a:defRPr/>
            </a:pPr>
            <a:endParaRPr lang="en-GB" sz="2400" dirty="0">
              <a:latin typeface="Calibri" panose="020F0502020204030204" pitchFamily="34" charset="0"/>
              <a:ea typeface="Verdana" panose="020B0604030504040204" pitchFamily="34" charset="0"/>
              <a:cs typeface="Calibri" panose="020F0502020204030204" pitchFamily="34" charset="0"/>
            </a:endParaRPr>
          </a:p>
          <a:p>
            <a:pPr marL="0" indent="0">
              <a:lnSpc>
                <a:spcPct val="100000"/>
              </a:lnSpc>
              <a:spcBef>
                <a:spcPts val="0"/>
              </a:spcBef>
              <a:buNone/>
              <a:defRPr/>
            </a:pPr>
            <a:r>
              <a:rPr lang="en-GB" sz="2400" b="1" dirty="0">
                <a:solidFill>
                  <a:srgbClr val="C00000"/>
                </a:solidFill>
                <a:latin typeface="Calibri" panose="020F0502020204030204" pitchFamily="34" charset="0"/>
                <a:ea typeface="Verdana" panose="020B0604030504040204" pitchFamily="34" charset="0"/>
                <a:cs typeface="Calibri" panose="020F0502020204030204" pitchFamily="34" charset="0"/>
              </a:rPr>
              <a:t>Annexes (7 annexes): </a:t>
            </a:r>
            <a:r>
              <a:rPr lang="en-GB" sz="2400" dirty="0">
                <a:latin typeface="Calibri" panose="020F0502020204030204" pitchFamily="34" charset="0"/>
                <a:ea typeface="Verdana" panose="020B0604030504040204" pitchFamily="34" charset="0"/>
                <a:cs typeface="Calibri" panose="020F0502020204030204" pitchFamily="34" charset="0"/>
              </a:rPr>
              <a:t>E.g. provision of reasonable accommodation, disability-inclusive indicators, Tools for data disaggregation</a:t>
            </a: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fld id="{737677CE-4981-014C-9822-FAD170ACDB5A}" type="datetime1">
              <a:rPr lang="en-US" smtClean="0"/>
              <a:t>1/23/24</a:t>
            </a:fld>
            <a:endParaRPr lang="en-GB" dirty="0"/>
          </a:p>
        </p:txBody>
      </p:sp>
      <p:sp>
        <p:nvSpPr>
          <p:cNvPr id="4" name="Footer Placeholder 4">
            <a:extLst>
              <a:ext uri="{FF2B5EF4-FFF2-40B4-BE49-F238E27FC236}">
                <a16:creationId xmlns:a16="http://schemas.microsoft.com/office/drawing/2014/main" id="{429C44D0-24AC-FE83-DA4D-9600D74C0A23}"/>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22</a:t>
            </a:fld>
            <a:endParaRPr lang="en-GB" dirty="0"/>
          </a:p>
        </p:txBody>
      </p:sp>
      <p:pic>
        <p:nvPicPr>
          <p:cNvPr id="9" name="Picture 8">
            <a:extLst>
              <a:ext uri="{FF2B5EF4-FFF2-40B4-BE49-F238E27FC236}">
                <a16:creationId xmlns:a16="http://schemas.microsoft.com/office/drawing/2014/main" id="{190CDADC-26A2-87AB-D42A-C085E129858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9153" y="136525"/>
            <a:ext cx="2246647" cy="1171882"/>
          </a:xfrm>
          <a:prstGeom prst="rect">
            <a:avLst/>
          </a:prstGeom>
        </p:spPr>
      </p:pic>
      <p:pic>
        <p:nvPicPr>
          <p:cNvPr id="10" name="Picture 9">
            <a:extLst>
              <a:ext uri="{FF2B5EF4-FFF2-40B4-BE49-F238E27FC236}">
                <a16:creationId xmlns:a16="http://schemas.microsoft.com/office/drawing/2014/main" id="{46557E63-8B5D-5944-937D-4DEF6BA517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6086475"/>
            <a:ext cx="6096000" cy="635000"/>
          </a:xfrm>
          <a:prstGeom prst="rect">
            <a:avLst/>
          </a:prstGeom>
        </p:spPr>
      </p:pic>
    </p:spTree>
    <p:extLst>
      <p:ext uri="{BB962C8B-B14F-4D97-AF65-F5344CB8AC3E}">
        <p14:creationId xmlns:p14="http://schemas.microsoft.com/office/powerpoint/2010/main" val="1034367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a:xfrm>
            <a:off x="399393" y="261499"/>
            <a:ext cx="8295526" cy="1325563"/>
          </a:xfrm>
        </p:spPr>
        <p:txBody>
          <a:bodyPr>
            <a:normAutofit/>
          </a:bodyPr>
          <a:lstStyle/>
          <a:p>
            <a:r>
              <a:rPr lang="en-GB" sz="4800" b="1" dirty="0">
                <a:latin typeface="+mn-lt"/>
                <a:ea typeface="Verdana" panose="020B0604030504040204" pitchFamily="34" charset="0"/>
                <a:cs typeface="Arial" panose="020B0604020202020204" pitchFamily="34" charset="0"/>
              </a:rPr>
              <a:t>Chapter</a:t>
            </a:r>
            <a:r>
              <a:rPr lang="fr-FR" sz="4800" b="1" dirty="0">
                <a:latin typeface="+mn-lt"/>
                <a:ea typeface="Verdana" panose="020B0604030504040204" pitchFamily="34" charset="0"/>
                <a:cs typeface="Arial" panose="020B0604020202020204" pitchFamily="34" charset="0"/>
              </a:rPr>
              <a:t> 3: The 4 must dos</a:t>
            </a:r>
            <a:endParaRPr lang="en-GB" dirty="0"/>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65720DB6-E278-D548-A840-D7391B7AA1D4}"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23</a:t>
            </a:fld>
            <a:endParaRPr lang="en-GB" dirty="0"/>
          </a:p>
        </p:txBody>
      </p:sp>
      <p:graphicFrame>
        <p:nvGraphicFramePr>
          <p:cNvPr id="11" name="Content Placeholder 3" descr="A graphic with a circle in the middle (4 Must Do Actions) pointing outwards to four other circles: &#10;Promote meaningful participation&#10;Remove barriers&#10;Empower persons with disabilities; support them to develop their capacities&#10;Disaggregate data for monitoring inclusion">
            <a:extLst>
              <a:ext uri="{FF2B5EF4-FFF2-40B4-BE49-F238E27FC236}">
                <a16:creationId xmlns:a16="http://schemas.microsoft.com/office/drawing/2014/main" id="{B5518C28-EC25-FCC1-D280-3805AEF9C7D3}"/>
              </a:ext>
            </a:extLst>
          </p:cNvPr>
          <p:cNvGraphicFramePr>
            <a:graphicFrameLocks/>
          </p:cNvGraphicFramePr>
          <p:nvPr>
            <p:extLst>
              <p:ext uri="{D42A27DB-BD31-4B8C-83A1-F6EECF244321}">
                <p14:modId xmlns:p14="http://schemas.microsoft.com/office/powerpoint/2010/main" val="386302211"/>
              </p:ext>
            </p:extLst>
          </p:nvPr>
        </p:nvGraphicFramePr>
        <p:xfrm>
          <a:off x="580281" y="1575738"/>
          <a:ext cx="11351173" cy="5013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59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p:txBody>
          <a:bodyPr>
            <a:normAutofit fontScale="90000"/>
          </a:bodyPr>
          <a:lstStyle/>
          <a:p>
            <a:r>
              <a:rPr lang="en-GB" b="1" dirty="0">
                <a:solidFill>
                  <a:srgbClr val="7030A0"/>
                </a:solidFill>
                <a:latin typeface="Calibri" panose="020F0502020204030204" pitchFamily="34" charset="0"/>
                <a:cs typeface="Calibri" panose="020F0502020204030204" pitchFamily="34" charset="0"/>
              </a:rPr>
              <a:t>Some of the key obligations for humanitarian actors /organisations</a:t>
            </a: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304799" y="1975154"/>
            <a:ext cx="11319164" cy="3940737"/>
          </a:xfrm>
        </p:spPr>
        <p:txBody>
          <a:bodyPr>
            <a:noAutofit/>
          </a:bodyPr>
          <a:lstStyle/>
          <a:p>
            <a:pPr lvl="1">
              <a:spcBef>
                <a:spcPts val="600"/>
              </a:spcBef>
              <a:spcAft>
                <a:spcPts val="600"/>
              </a:spcAft>
              <a:buFont typeface="Wingdings" panose="05000000000000000000" pitchFamily="2" charset="2"/>
              <a:buChar char="ü"/>
            </a:pPr>
            <a:r>
              <a:rPr lang="en-US" sz="3200" dirty="0">
                <a:latin typeface="Calibri" panose="020F0502020204030204" pitchFamily="34" charset="0"/>
                <a:cs typeface="Calibri" panose="020F0502020204030204" pitchFamily="34" charset="0"/>
              </a:rPr>
              <a:t>Ensure people with disabilities participate in all processes related to humanitarian action; needs assessments, response planning, implementation, monitoring and evaluation</a:t>
            </a:r>
          </a:p>
          <a:p>
            <a:pPr lvl="1">
              <a:spcBef>
                <a:spcPts val="600"/>
              </a:spcBef>
              <a:spcAft>
                <a:spcPts val="600"/>
              </a:spcAft>
              <a:buFont typeface="Wingdings" panose="05000000000000000000" pitchFamily="2" charset="2"/>
              <a:buChar char="ü"/>
            </a:pPr>
            <a:r>
              <a:rPr lang="en-US" sz="3200" dirty="0">
                <a:latin typeface="Calibri" panose="020F0502020204030204" pitchFamily="34" charset="0"/>
                <a:cs typeface="Calibri" panose="020F0502020204030204" pitchFamily="34" charset="0"/>
              </a:rPr>
              <a:t>Involve OPDs to get their input; including on how to engage communities</a:t>
            </a:r>
          </a:p>
          <a:p>
            <a:pPr lvl="1">
              <a:spcBef>
                <a:spcPts val="600"/>
              </a:spcBef>
              <a:spcAft>
                <a:spcPts val="600"/>
              </a:spcAft>
              <a:buFont typeface="Wingdings" panose="05000000000000000000" pitchFamily="2" charset="2"/>
              <a:buChar char="ü"/>
            </a:pPr>
            <a:r>
              <a:rPr lang="en-US" sz="3200" dirty="0">
                <a:latin typeface="Calibri" panose="020F0502020204030204" pitchFamily="34" charset="0"/>
                <a:cs typeface="Calibri" panose="020F0502020204030204" pitchFamily="34" charset="0"/>
              </a:rPr>
              <a:t>Remove barriers that prevent persons with disabilities from participating and accessing humanitarian programmes and services</a:t>
            </a:r>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6BD3B08C-64DB-0A4C-9F1E-11666325E63E}"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24</a:t>
            </a:fld>
            <a:endParaRPr lang="en-GB" dirty="0"/>
          </a:p>
        </p:txBody>
      </p:sp>
      <p:pic>
        <p:nvPicPr>
          <p:cNvPr id="7" name="Picture 6">
            <a:extLst>
              <a:ext uri="{FF2B5EF4-FFF2-40B4-BE49-F238E27FC236}">
                <a16:creationId xmlns:a16="http://schemas.microsoft.com/office/drawing/2014/main" id="{33F1BB1D-118C-854F-BA10-FC88A0775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4"/>
            <a:ext cx="6096000" cy="635000"/>
          </a:xfrm>
          <a:prstGeom prst="rect">
            <a:avLst/>
          </a:prstGeom>
        </p:spPr>
      </p:pic>
    </p:spTree>
    <p:extLst>
      <p:ext uri="{BB962C8B-B14F-4D97-AF65-F5344CB8AC3E}">
        <p14:creationId xmlns:p14="http://schemas.microsoft.com/office/powerpoint/2010/main" val="119055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B5B7-5C30-4BEF-A708-53EAAE820E86}"/>
              </a:ext>
            </a:extLst>
          </p:cNvPr>
          <p:cNvSpPr>
            <a:spLocks noGrp="1"/>
          </p:cNvSpPr>
          <p:nvPr>
            <p:ph type="title"/>
          </p:nvPr>
        </p:nvSpPr>
        <p:spPr/>
        <p:txBody>
          <a:bodyPr>
            <a:normAutofit/>
          </a:bodyPr>
          <a:lstStyle/>
          <a:p>
            <a:r>
              <a:rPr lang="en-GB" b="1" dirty="0">
                <a:solidFill>
                  <a:srgbClr val="7030A0"/>
                </a:solidFill>
                <a:latin typeface="Calibri" panose="020F0502020204030204" pitchFamily="34" charset="0"/>
                <a:cs typeface="Calibri" panose="020F0502020204030204" pitchFamily="34" charset="0"/>
              </a:rPr>
              <a:t>Obligations of humanitarian actors /organisations continued</a:t>
            </a:r>
          </a:p>
        </p:txBody>
      </p:sp>
      <p:sp>
        <p:nvSpPr>
          <p:cNvPr id="14" name="Content Placeholder 13">
            <a:extLst>
              <a:ext uri="{FF2B5EF4-FFF2-40B4-BE49-F238E27FC236}">
                <a16:creationId xmlns:a16="http://schemas.microsoft.com/office/drawing/2014/main" id="{394CF7C8-AD62-7255-A36E-B45BE5AC8104}"/>
              </a:ext>
            </a:extLst>
          </p:cNvPr>
          <p:cNvSpPr>
            <a:spLocks noGrp="1"/>
          </p:cNvSpPr>
          <p:nvPr>
            <p:ph idx="1"/>
          </p:nvPr>
        </p:nvSpPr>
        <p:spPr>
          <a:xfrm rot="10800000" flipV="1">
            <a:off x="304799" y="1975154"/>
            <a:ext cx="11319164" cy="3940737"/>
          </a:xfrm>
        </p:spPr>
        <p:txBody>
          <a:bodyPr>
            <a:noAutofit/>
          </a:bodyPr>
          <a:lstStyle/>
          <a:p>
            <a:pPr lvl="1">
              <a:spcBef>
                <a:spcPts val="300"/>
              </a:spcBef>
              <a:spcAft>
                <a:spcPts val="300"/>
              </a:spcAft>
              <a:buFont typeface="Wingdings" panose="05000000000000000000" pitchFamily="2" charset="2"/>
              <a:buChar char="ü"/>
            </a:pPr>
            <a:r>
              <a:rPr lang="en-US" sz="3200" dirty="0">
                <a:latin typeface="Calibri" panose="020F0502020204030204" pitchFamily="34" charset="0"/>
                <a:cs typeface="Calibri" panose="020F0502020204030204" pitchFamily="34" charset="0"/>
              </a:rPr>
              <a:t>Invest in developing the capacities of persons with disabilities and OPDs on humanitarian action; </a:t>
            </a:r>
          </a:p>
          <a:p>
            <a:pPr lvl="1">
              <a:spcBef>
                <a:spcPts val="300"/>
              </a:spcBef>
              <a:spcAft>
                <a:spcPts val="300"/>
              </a:spcAft>
              <a:buFont typeface="Wingdings" panose="05000000000000000000" pitchFamily="2" charset="2"/>
              <a:buChar char="ü"/>
            </a:pPr>
            <a:r>
              <a:rPr lang="en-US" sz="3200" dirty="0">
                <a:latin typeface="Calibri" panose="020F0502020204030204" pitchFamily="34" charset="0"/>
                <a:cs typeface="Calibri" panose="020F0502020204030204" pitchFamily="34" charset="0"/>
              </a:rPr>
              <a:t>And build the capacity of their own humanitarian workers on how to be inclusive of persons with disabilities</a:t>
            </a:r>
          </a:p>
          <a:p>
            <a:pPr lvl="1">
              <a:buFont typeface="Wingdings" panose="05000000000000000000" pitchFamily="2" charset="2"/>
              <a:buChar char="ü"/>
            </a:pPr>
            <a:r>
              <a:rPr lang="en-US" sz="3200" dirty="0">
                <a:latin typeface="Calibri" panose="020F0502020204030204" pitchFamily="34" charset="0"/>
                <a:cs typeface="Calibri" panose="020F0502020204030204" pitchFamily="34" charset="0"/>
              </a:rPr>
              <a:t>Disaggregate data by sex, age and disability </a:t>
            </a:r>
          </a:p>
          <a:p>
            <a:pPr lvl="1">
              <a:buFont typeface="Wingdings" panose="05000000000000000000" pitchFamily="2" charset="2"/>
              <a:buChar char="ü"/>
            </a:pPr>
            <a:r>
              <a:rPr lang="en-US" sz="3200" dirty="0">
                <a:latin typeface="Calibri" panose="020F0502020204030204" pitchFamily="34" charset="0"/>
                <a:cs typeface="Calibri" panose="020F0502020204030204" pitchFamily="34" charset="0"/>
              </a:rPr>
              <a:t>Use this disaggregated data to design, implement and monitor inclusive programmes</a:t>
            </a:r>
          </a:p>
        </p:txBody>
      </p:sp>
      <p:sp>
        <p:nvSpPr>
          <p:cNvPr id="4" name="Date Placeholder 3">
            <a:extLst>
              <a:ext uri="{FF2B5EF4-FFF2-40B4-BE49-F238E27FC236}">
                <a16:creationId xmlns:a16="http://schemas.microsoft.com/office/drawing/2014/main" id="{3DFF68A5-1199-A68E-BF39-4664E2F83DE5}"/>
              </a:ext>
            </a:extLst>
          </p:cNvPr>
          <p:cNvSpPr>
            <a:spLocks noGrp="1"/>
          </p:cNvSpPr>
          <p:nvPr>
            <p:ph type="dt" sz="half" idx="10"/>
          </p:nvPr>
        </p:nvSpPr>
        <p:spPr/>
        <p:txBody>
          <a:bodyPr/>
          <a:lstStyle/>
          <a:p>
            <a:fld id="{6BD3B08C-64DB-0A4C-9F1E-11666325E63E}" type="datetime1">
              <a:rPr lang="en-US" smtClean="0"/>
              <a:t>1/23/24</a:t>
            </a:fld>
            <a:endParaRPr lang="en-GB" dirty="0"/>
          </a:p>
        </p:txBody>
      </p:sp>
      <p:sp>
        <p:nvSpPr>
          <p:cNvPr id="5" name="Footer Placeholder 4">
            <a:extLst>
              <a:ext uri="{FF2B5EF4-FFF2-40B4-BE49-F238E27FC236}">
                <a16:creationId xmlns:a16="http://schemas.microsoft.com/office/drawing/2014/main" id="{115ECF3F-0239-3095-13EA-5A22B7AB9FDA}"/>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41CDD1CA-BF78-5A56-2FFD-23A1F4DAA8B9}"/>
              </a:ext>
            </a:extLst>
          </p:cNvPr>
          <p:cNvSpPr>
            <a:spLocks noGrp="1"/>
          </p:cNvSpPr>
          <p:nvPr>
            <p:ph type="sldNum" sz="quarter" idx="12"/>
          </p:nvPr>
        </p:nvSpPr>
        <p:spPr/>
        <p:txBody>
          <a:bodyPr/>
          <a:lstStyle/>
          <a:p>
            <a:r>
              <a:rPr lang="en-GB" dirty="0"/>
              <a:t>Slide </a:t>
            </a:r>
            <a:fld id="{566D8EC2-00B7-4DEC-8348-941BB5C1523A}" type="slidenum">
              <a:rPr lang="en-GB" smtClean="0"/>
              <a:t>25</a:t>
            </a:fld>
            <a:endParaRPr lang="en-GB" dirty="0"/>
          </a:p>
        </p:txBody>
      </p:sp>
      <p:pic>
        <p:nvPicPr>
          <p:cNvPr id="7" name="Picture 6">
            <a:extLst>
              <a:ext uri="{FF2B5EF4-FFF2-40B4-BE49-F238E27FC236}">
                <a16:creationId xmlns:a16="http://schemas.microsoft.com/office/drawing/2014/main" id="{7D8A35AB-B505-0D4A-AA2C-4CA0F7D26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414425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r>
              <a:rPr lang="en-GB" sz="3600" b="1" dirty="0">
                <a:solidFill>
                  <a:srgbClr val="7030A0"/>
                </a:solidFill>
                <a:latin typeface="Calibri" panose="020F0502020204030204" pitchFamily="34" charset="0"/>
                <a:cs typeface="Calibri" panose="020F0502020204030204" pitchFamily="34" charset="0"/>
              </a:rPr>
              <a:t>Group Work – 2</a:t>
            </a:r>
            <a:endParaRPr lang="en-US" sz="3600" dirty="0">
              <a:solidFill>
                <a:srgbClr val="7030A0"/>
              </a:solidFill>
            </a:endParaRPr>
          </a:p>
        </p:txBody>
      </p:sp>
      <p:sp>
        <p:nvSpPr>
          <p:cNvPr id="12" name="TextBox 11">
            <a:extLst>
              <a:ext uri="{FF2B5EF4-FFF2-40B4-BE49-F238E27FC236}">
                <a16:creationId xmlns:a16="http://schemas.microsoft.com/office/drawing/2014/main" id="{AB3DB747-85C2-E29C-9CA9-11D63201D1D3}"/>
              </a:ext>
            </a:extLst>
          </p:cNvPr>
          <p:cNvSpPr txBox="1"/>
          <p:nvPr/>
        </p:nvSpPr>
        <p:spPr>
          <a:xfrm>
            <a:off x="457917" y="1111120"/>
            <a:ext cx="6016625" cy="584775"/>
          </a:xfrm>
          <a:prstGeom prst="rect">
            <a:avLst/>
          </a:prstGeom>
          <a:noFill/>
        </p:spPr>
        <p:txBody>
          <a:bodyPr wrap="square">
            <a:spAutoFit/>
          </a:bodyPr>
          <a:lstStyle/>
          <a:p>
            <a:r>
              <a:rPr lang="en-GB" sz="3200" b="1" dirty="0">
                <a:solidFill>
                  <a:srgbClr val="C00000"/>
                </a:solidFill>
                <a:latin typeface="Calibri" panose="020F0502020204030204" pitchFamily="34" charset="0"/>
                <a:cs typeface="Calibri" panose="020F0502020204030204" pitchFamily="34" charset="0"/>
              </a:rPr>
              <a:t>The 4 Must Do Actions </a:t>
            </a:r>
            <a:endParaRPr lang="en-US" sz="3200" dirty="0">
              <a:solidFill>
                <a:srgbClr val="C00000"/>
              </a:solidFill>
            </a:endParaRPr>
          </a:p>
        </p:txBody>
      </p:sp>
      <p:sp>
        <p:nvSpPr>
          <p:cNvPr id="9" name="Shape 79">
            <a:extLst>
              <a:ext uri="{FF2B5EF4-FFF2-40B4-BE49-F238E27FC236}">
                <a16:creationId xmlns:a16="http://schemas.microsoft.com/office/drawing/2014/main" id="{823F2F9C-9C02-46E5-AE07-5E23BA44D776}"/>
              </a:ext>
            </a:extLst>
          </p:cNvPr>
          <p:cNvSpPr/>
          <p:nvPr/>
        </p:nvSpPr>
        <p:spPr>
          <a:xfrm>
            <a:off x="5339274" y="2048334"/>
            <a:ext cx="7115630" cy="43088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r>
              <a:rPr lang="en-GB" sz="2800" b="1" dirty="0">
                <a:solidFill>
                  <a:srgbClr val="0070C0"/>
                </a:solidFill>
                <a:latin typeface="Calibri" panose="020F0502020204030204" pitchFamily="34" charset="0"/>
                <a:cs typeface="Calibri" panose="020F0502020204030204" pitchFamily="34" charset="0"/>
              </a:rPr>
              <a:t>In 4 groups think about your roles as OPDs:</a:t>
            </a:r>
          </a:p>
        </p:txBody>
      </p:sp>
      <p:sp>
        <p:nvSpPr>
          <p:cNvPr id="6" name="TextBox 5">
            <a:extLst>
              <a:ext uri="{FF2B5EF4-FFF2-40B4-BE49-F238E27FC236}">
                <a16:creationId xmlns:a16="http://schemas.microsoft.com/office/drawing/2014/main" id="{B11A6F81-CE5A-49D0-B71D-9389A2D6E80D}"/>
              </a:ext>
            </a:extLst>
          </p:cNvPr>
          <p:cNvSpPr txBox="1"/>
          <p:nvPr/>
        </p:nvSpPr>
        <p:spPr>
          <a:xfrm>
            <a:off x="5339274" y="2614815"/>
            <a:ext cx="665090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GB" sz="2800" dirty="0">
                <a:latin typeface="Calibri" panose="020F0502020204030204" pitchFamily="34" charset="0"/>
                <a:cs typeface="Calibri" panose="020F0502020204030204" pitchFamily="34" charset="0"/>
              </a:rPr>
              <a:t>What strengths can you as OPDs bring to support humanitarian actors?</a:t>
            </a:r>
          </a:p>
          <a:p>
            <a:pPr marL="457200" indent="-457200">
              <a:buFont typeface="Arial" panose="020B0604020202020204" pitchFamily="34" charset="0"/>
              <a:buChar char="•"/>
            </a:pPr>
            <a:r>
              <a:rPr lang="en-GB" sz="2800" dirty="0">
                <a:latin typeface="Calibri" panose="020F0502020204030204" pitchFamily="34" charset="0"/>
                <a:cs typeface="Calibri" panose="020F0502020204030204" pitchFamily="34" charset="0"/>
              </a:rPr>
              <a:t>Think about what are the practical ways as OPDs you can contribute to make the four must dos a reality?</a:t>
            </a:r>
          </a:p>
          <a:p>
            <a:pPr marL="457200" indent="-457200">
              <a:buFont typeface="Arial" panose="020B0604020202020204" pitchFamily="34" charset="0"/>
              <a:buChar char="•"/>
            </a:pPr>
            <a:r>
              <a:rPr lang="en-GB" sz="2800" b="1" dirty="0">
                <a:solidFill>
                  <a:srgbClr val="C00000"/>
                </a:solidFill>
                <a:latin typeface="Calibri" panose="020F0502020204030204" pitchFamily="34" charset="0"/>
                <a:cs typeface="Calibri" panose="020F0502020204030204" pitchFamily="34" charset="0"/>
              </a:rPr>
              <a:t>Nominate 1 person to report back for your group</a:t>
            </a:r>
          </a:p>
        </p:txBody>
      </p:sp>
      <p:pic>
        <p:nvPicPr>
          <p:cNvPr id="2" name="Picture 1">
            <a:extLst>
              <a:ext uri="{FF2B5EF4-FFF2-40B4-BE49-F238E27FC236}">
                <a16:creationId xmlns:a16="http://schemas.microsoft.com/office/drawing/2014/main" id="{12F4BB75-0E43-F0F0-69C2-2E5A830162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pic>
        <p:nvPicPr>
          <p:cNvPr id="13" name="Picture Placeholder 5">
            <a:extLst>
              <a:ext uri="{FF2B5EF4-FFF2-40B4-BE49-F238E27FC236}">
                <a16:creationId xmlns:a16="http://schemas.microsoft.com/office/drawing/2014/main" id="{6A9B17CA-7389-D140-D6AD-081FC839059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91" t="-1" r="1265" b="4"/>
          <a:stretch/>
        </p:blipFill>
        <p:spPr>
          <a:xfrm>
            <a:off x="107071" y="2559032"/>
            <a:ext cx="4737557" cy="4098152"/>
          </a:xfrm>
          <a:prstGeom prst="rect">
            <a:avLst/>
          </a:prstGeom>
          <a:noFill/>
        </p:spPr>
      </p:pic>
      <p:sp>
        <p:nvSpPr>
          <p:cNvPr id="17" name="Footer Placeholder 4">
            <a:extLst>
              <a:ext uri="{FF2B5EF4-FFF2-40B4-BE49-F238E27FC236}">
                <a16:creationId xmlns:a16="http://schemas.microsoft.com/office/drawing/2014/main" id="{46C26DA7-8945-41B8-3FC6-1AE68D44F7EC}"/>
              </a:ext>
              <a:ext uri="{C183D7F6-B498-43B3-948B-1728B52AA6E4}">
                <adec:decorative xmlns:adec="http://schemas.microsoft.com/office/drawing/2017/decorative" val="1"/>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26</a:t>
            </a:fld>
            <a:endParaRPr lang="en-GB" sz="1200" dirty="0">
              <a:solidFill>
                <a:schemeClr val="tx1">
                  <a:lumMod val="50000"/>
                  <a:lumOff val="50000"/>
                </a:schemeClr>
              </a:solidFill>
            </a:endParaRPr>
          </a:p>
        </p:txBody>
      </p:sp>
    </p:spTree>
    <p:extLst>
      <p:ext uri="{BB962C8B-B14F-4D97-AF65-F5344CB8AC3E}">
        <p14:creationId xmlns:p14="http://schemas.microsoft.com/office/powerpoint/2010/main" val="1470994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FB5F4E-B3FA-4DBF-AF46-7F4652603E44}"/>
              </a:ext>
            </a:extLst>
          </p:cNvPr>
          <p:cNvSpPr>
            <a:spLocks noGrp="1"/>
          </p:cNvSpPr>
          <p:nvPr>
            <p:ph type="title"/>
          </p:nvPr>
        </p:nvSpPr>
        <p:spPr>
          <a:xfrm>
            <a:off x="190440" y="421349"/>
            <a:ext cx="9001686" cy="1325563"/>
          </a:xfrm>
        </p:spPr>
        <p:txBody>
          <a:bodyPr>
            <a:noAutofit/>
          </a:bodyPr>
          <a:lstStyle/>
          <a:p>
            <a:r>
              <a:rPr lang="en-GB" sz="3600" b="1" dirty="0">
                <a:solidFill>
                  <a:srgbClr val="7030A0"/>
                </a:solidFill>
                <a:latin typeface="Calibri" panose="020F0502020204030204" pitchFamily="34" charset="0"/>
                <a:cs typeface="Calibri" panose="020F0502020204030204" pitchFamily="34" charset="0"/>
              </a:rPr>
              <a:t>Homework: find out about humanitarian coordination in your country and region</a:t>
            </a:r>
          </a:p>
        </p:txBody>
      </p:sp>
      <p:pic>
        <p:nvPicPr>
          <p:cNvPr id="2050" name="BA59AF0D-EC83-4E80-90A1-9F0B1CFB74CC">
            <a:extLst>
              <a:ext uri="{FF2B5EF4-FFF2-40B4-BE49-F238E27FC236}">
                <a16:creationId xmlns:a16="http://schemas.microsoft.com/office/drawing/2014/main" id="{1DA35A20-E085-419F-8205-AE207825470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0" y="1746912"/>
            <a:ext cx="11496821" cy="231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9285826-E78C-47FA-9A11-9896226359E4}"/>
              </a:ext>
            </a:extLst>
          </p:cNvPr>
          <p:cNvSpPr txBox="1"/>
          <p:nvPr/>
        </p:nvSpPr>
        <p:spPr>
          <a:xfrm>
            <a:off x="320040" y="1964389"/>
            <a:ext cx="11496821" cy="3970318"/>
          </a:xfrm>
          <a:prstGeom prst="rect">
            <a:avLst/>
          </a:prstGeom>
          <a:noFill/>
        </p:spPr>
        <p:txBody>
          <a:bodyPr wrap="square">
            <a:spAutoFit/>
          </a:bodyPr>
          <a:lstStyle/>
          <a:p>
            <a:pPr marL="457200" indent="-457200">
              <a:buFont typeface="Wingdings" pitchFamily="2" charset="2"/>
              <a:buChar char="q"/>
            </a:pPr>
            <a:r>
              <a:rPr lang="en-GB" sz="2800" dirty="0">
                <a:latin typeface="Calibri" panose="020F0502020204030204" pitchFamily="34" charset="0"/>
                <a:cs typeface="Calibri" panose="020F0502020204030204" pitchFamily="34" charset="0"/>
              </a:rPr>
              <a:t>Think about the different types of humanitarian crisis in your region</a:t>
            </a:r>
          </a:p>
          <a:p>
            <a:pPr marL="457200" indent="-457200">
              <a:buFont typeface="Wingdings" pitchFamily="2" charset="2"/>
              <a:buChar char="q"/>
            </a:pPr>
            <a:r>
              <a:rPr lang="en-GB" sz="2800" dirty="0">
                <a:latin typeface="Calibri" panose="020F0502020204030204" pitchFamily="34" charset="0"/>
                <a:cs typeface="Calibri" panose="020F0502020204030204" pitchFamily="34" charset="0"/>
              </a:rPr>
              <a:t>Do you have an active humanitarian emergency in your country? </a:t>
            </a:r>
          </a:p>
          <a:p>
            <a:pPr marL="457200" indent="-457200">
              <a:buFont typeface="Wingdings" pitchFamily="2" charset="2"/>
              <a:buChar char="q"/>
            </a:pPr>
            <a:r>
              <a:rPr lang="en-GB" sz="2800" dirty="0">
                <a:latin typeface="Calibri" panose="020F0502020204030204" pitchFamily="34" charset="0"/>
                <a:cs typeface="Calibri" panose="020F0502020204030204" pitchFamily="34" charset="0"/>
              </a:rPr>
              <a:t>If so, find out who are the main humanitarian agencies/actors: </a:t>
            </a:r>
          </a:p>
          <a:p>
            <a:pPr marL="914400" lvl="1" indent="-457200">
              <a:buFont typeface="Wingdings" pitchFamily="2" charset="2"/>
              <a:buChar char="v"/>
            </a:pPr>
            <a:r>
              <a:rPr lang="en-GB" sz="2800" dirty="0">
                <a:latin typeface="Calibri" panose="020F0502020204030204" pitchFamily="34" charset="0"/>
                <a:cs typeface="Calibri" panose="020F0502020204030204" pitchFamily="34" charset="0"/>
              </a:rPr>
              <a:t>Do you have a disability working group? </a:t>
            </a:r>
          </a:p>
          <a:p>
            <a:pPr marL="914400" lvl="1" indent="-457200">
              <a:buFont typeface="Wingdings" pitchFamily="2" charset="2"/>
              <a:buChar char="v"/>
            </a:pPr>
            <a:r>
              <a:rPr lang="en-GB" sz="2800" dirty="0">
                <a:latin typeface="Calibri" panose="020F0502020204030204" pitchFamily="34" charset="0"/>
                <a:cs typeface="Calibri" panose="020F0502020204030204" pitchFamily="34" charset="0"/>
              </a:rPr>
              <a:t>Or is there an age and disability focal point?</a:t>
            </a:r>
          </a:p>
          <a:p>
            <a:pPr marL="457200" indent="-457200">
              <a:buFont typeface="Wingdings" pitchFamily="2" charset="2"/>
              <a:buChar char="q"/>
            </a:pPr>
            <a:r>
              <a:rPr lang="en-GB" sz="2800" dirty="0">
                <a:latin typeface="Calibri" panose="020F0502020204030204" pitchFamily="34" charset="0"/>
                <a:cs typeface="Calibri" panose="020F0502020204030204" pitchFamily="34" charset="0"/>
              </a:rPr>
              <a:t>If there isn’t an active crisis in your country, what emergency preparedness measures are in place?  </a:t>
            </a:r>
          </a:p>
          <a:p>
            <a:pPr marL="457200" indent="-457200">
              <a:buFont typeface="Wingdings" pitchFamily="2" charset="2"/>
              <a:buChar char="q"/>
            </a:pPr>
            <a:r>
              <a:rPr lang="en-GB" sz="2800" dirty="0">
                <a:latin typeface="Calibri" panose="020F0502020204030204" pitchFamily="34" charset="0"/>
                <a:cs typeface="Calibri" panose="020F0502020204030204" pitchFamily="34" charset="0"/>
              </a:rPr>
              <a:t>Is there a national law, policy or guidance on what to do if there is an emergency? </a:t>
            </a:r>
          </a:p>
        </p:txBody>
      </p:sp>
      <p:sp>
        <p:nvSpPr>
          <p:cNvPr id="8" name="Date Placeholder 7">
            <a:extLst>
              <a:ext uri="{FF2B5EF4-FFF2-40B4-BE49-F238E27FC236}">
                <a16:creationId xmlns:a16="http://schemas.microsoft.com/office/drawing/2014/main" id="{2B842159-0120-4A23-AB1B-84C01CDFC8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08C5A-807E-2049-A9F7-851D4844979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1F10AB94-DBEF-4B82-BCC0-95DBB7523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DRG Working Group 6</a:t>
            </a: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9AC3793D-192C-4F4D-8D74-EF5DD8568B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DED1DD1-7542-4E47-A7AA-C26364FD5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97459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 calcmode="lin" valueType="num">
                                      <p:cBhvr additive="base">
                                        <p:cTn id="4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FB5F4E-B3FA-4DBF-AF46-7F4652603E44}"/>
              </a:ext>
            </a:extLst>
          </p:cNvPr>
          <p:cNvSpPr>
            <a:spLocks noGrp="1"/>
          </p:cNvSpPr>
          <p:nvPr>
            <p:ph type="title"/>
          </p:nvPr>
        </p:nvSpPr>
        <p:spPr/>
        <p:txBody>
          <a:bodyPr/>
          <a:lstStyle/>
          <a:p>
            <a:r>
              <a:rPr lang="en-GB" b="1" dirty="0">
                <a:solidFill>
                  <a:srgbClr val="7030A0"/>
                </a:solidFill>
                <a:latin typeface="Calibri" panose="020F0502020204030204" pitchFamily="34" charset="0"/>
                <a:cs typeface="Calibri" panose="020F0502020204030204" pitchFamily="34" charset="0"/>
              </a:rPr>
              <a:t>Reading</a:t>
            </a:r>
          </a:p>
        </p:txBody>
      </p:sp>
      <p:pic>
        <p:nvPicPr>
          <p:cNvPr id="2050" name="BA59AF0D-EC83-4E80-90A1-9F0B1CFB74CC">
            <a:extLst>
              <a:ext uri="{FF2B5EF4-FFF2-40B4-BE49-F238E27FC236}">
                <a16:creationId xmlns:a16="http://schemas.microsoft.com/office/drawing/2014/main" id="{1DA35A20-E085-419F-8205-AE207825470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0040" y="1746912"/>
            <a:ext cx="11496821" cy="231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9285826-E78C-47FA-9A11-9896226359E4}"/>
              </a:ext>
            </a:extLst>
          </p:cNvPr>
          <p:cNvSpPr txBox="1"/>
          <p:nvPr/>
        </p:nvSpPr>
        <p:spPr>
          <a:xfrm>
            <a:off x="639619" y="1964389"/>
            <a:ext cx="7816893" cy="4093428"/>
          </a:xfrm>
          <a:prstGeom prst="rect">
            <a:avLst/>
          </a:prstGeom>
          <a:noFill/>
        </p:spPr>
        <p:txBody>
          <a:bodyPr wrap="square">
            <a:spAutoFit/>
          </a:bodyPr>
          <a:lstStyle/>
          <a:p>
            <a:r>
              <a:rPr lang="en-GB" sz="2600" dirty="0">
                <a:latin typeface="Calibri" panose="020F0502020204030204" pitchFamily="34" charset="0"/>
                <a:cs typeface="Calibri" panose="020F0502020204030204" pitchFamily="34" charset="0"/>
              </a:rPr>
              <a:t>Take time to read through and acquaint yourself with the IASC guidelines before the second session. </a:t>
            </a:r>
            <a:r>
              <a:rPr lang="en-GB" sz="2600" dirty="0">
                <a:latin typeface="Calibri" panose="020F0502020204030204" pitchFamily="34" charset="0"/>
                <a:cs typeface="Calibri" panose="020F0502020204030204" pitchFamily="34" charset="0"/>
                <a:hlinkClick r:id="rId4"/>
              </a:rPr>
              <a:t>Link to access language versions and accessible formats</a:t>
            </a:r>
            <a:r>
              <a:rPr lang="en-GB" sz="2600" dirty="0">
                <a:latin typeface="Calibri" panose="020F0502020204030204" pitchFamily="34" charset="0"/>
                <a:cs typeface="Calibri" panose="020F0502020204030204" pitchFamily="34" charset="0"/>
              </a:rPr>
              <a:t>. </a:t>
            </a:r>
          </a:p>
          <a:p>
            <a:r>
              <a:rPr lang="en-GB" sz="2600" b="1" dirty="0">
                <a:latin typeface="Calibri" panose="020F0502020204030204" pitchFamily="34" charset="0"/>
                <a:cs typeface="Calibri" panose="020F0502020204030204" pitchFamily="34" charset="0"/>
              </a:rPr>
              <a:t>Read: </a:t>
            </a:r>
          </a:p>
          <a:p>
            <a:pPr marL="457200" indent="-457200">
              <a:buFont typeface="Wingdings" pitchFamily="2" charset="2"/>
              <a:buChar char="q"/>
            </a:pPr>
            <a:r>
              <a:rPr lang="en-GB" sz="2600" b="1" dirty="0">
                <a:solidFill>
                  <a:srgbClr val="C00000"/>
                </a:solidFill>
                <a:latin typeface="Calibri" panose="020F0502020204030204" pitchFamily="34" charset="0"/>
                <a:cs typeface="Calibri" panose="020F0502020204030204" pitchFamily="34" charset="0"/>
              </a:rPr>
              <a:t>Chapter 2</a:t>
            </a:r>
            <a:r>
              <a:rPr lang="en-GB" sz="2600" dirty="0">
                <a:solidFill>
                  <a:srgbClr val="C00000"/>
                </a:solidFill>
                <a:latin typeface="Calibri" panose="020F0502020204030204" pitchFamily="34" charset="0"/>
                <a:cs typeface="Calibri" panose="020F0502020204030204" pitchFamily="34" charset="0"/>
              </a:rPr>
              <a:t> </a:t>
            </a:r>
            <a:r>
              <a:rPr lang="en-GB" sz="2600" dirty="0">
                <a:latin typeface="Calibri" panose="020F0502020204030204" pitchFamily="34" charset="0"/>
                <a:cs typeface="Calibri" panose="020F0502020204030204" pitchFamily="34" charset="0"/>
              </a:rPr>
              <a:t>on the legal and policy frameworks that guide inclusive humanitarian action (pages 5-17)</a:t>
            </a:r>
            <a:endParaRPr lang="en-GB" sz="2600" b="1" dirty="0">
              <a:latin typeface="Calibri" panose="020F0502020204030204" pitchFamily="34" charset="0"/>
              <a:cs typeface="Calibri" panose="020F0502020204030204" pitchFamily="34" charset="0"/>
            </a:endParaRPr>
          </a:p>
          <a:p>
            <a:pPr marL="457200" indent="-457200">
              <a:buFont typeface="Wingdings" pitchFamily="2" charset="2"/>
              <a:buChar char="q"/>
            </a:pPr>
            <a:r>
              <a:rPr lang="en-GB" sz="2600" b="1" dirty="0">
                <a:solidFill>
                  <a:srgbClr val="C00000"/>
                </a:solidFill>
                <a:latin typeface="Calibri" panose="020F0502020204030204" pitchFamily="34" charset="0"/>
                <a:cs typeface="Calibri" panose="020F0502020204030204" pitchFamily="34" charset="0"/>
              </a:rPr>
              <a:t>Chapter 3 </a:t>
            </a:r>
            <a:r>
              <a:rPr lang="en-GB" sz="2600" dirty="0">
                <a:latin typeface="Calibri" panose="020F0502020204030204" pitchFamily="34" charset="0"/>
                <a:cs typeface="Calibri" panose="020F0502020204030204" pitchFamily="34" charset="0"/>
              </a:rPr>
              <a:t>on the 4 must do actions are topics we introduced today. (pages 19-21)</a:t>
            </a:r>
          </a:p>
          <a:p>
            <a:pPr marL="457200" indent="-457200">
              <a:buFont typeface="Wingdings" pitchFamily="2" charset="2"/>
              <a:buChar char="q"/>
            </a:pPr>
            <a:r>
              <a:rPr lang="en-GB" sz="2600" b="1" dirty="0">
                <a:solidFill>
                  <a:srgbClr val="C00000"/>
                </a:solidFill>
                <a:latin typeface="Calibri" panose="020F0502020204030204" pitchFamily="34" charset="0"/>
                <a:cs typeface="Calibri" panose="020F0502020204030204" pitchFamily="34" charset="0"/>
              </a:rPr>
              <a:t>Chapter 9 </a:t>
            </a:r>
            <a:r>
              <a:rPr lang="en-GB" sz="2600" dirty="0">
                <a:latin typeface="Calibri" panose="020F0502020204030204" pitchFamily="34" charset="0"/>
                <a:cs typeface="Calibri" panose="020F0502020204030204" pitchFamily="34" charset="0"/>
              </a:rPr>
              <a:t>on stakeholder roles and responsibilities (pages 55-69)</a:t>
            </a:r>
          </a:p>
        </p:txBody>
      </p:sp>
      <p:pic>
        <p:nvPicPr>
          <p:cNvPr id="7" name="Content Placeholder 11" descr="Front cover of IASC guidelines on Inclusion of persons with disabilities in Humanitarian action">
            <a:extLst>
              <a:ext uri="{FF2B5EF4-FFF2-40B4-BE49-F238E27FC236}">
                <a16:creationId xmlns:a16="http://schemas.microsoft.com/office/drawing/2014/main" id="{9BD77F2E-C3F4-4A35-AA72-B343DD709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6512" y="2085102"/>
            <a:ext cx="3360349" cy="3092236"/>
          </a:xfrm>
          <a:prstGeom prst="rect">
            <a:avLst/>
          </a:prstGeom>
        </p:spPr>
      </p:pic>
      <p:sp>
        <p:nvSpPr>
          <p:cNvPr id="8" name="Date Placeholder 7">
            <a:extLst>
              <a:ext uri="{FF2B5EF4-FFF2-40B4-BE49-F238E27FC236}">
                <a16:creationId xmlns:a16="http://schemas.microsoft.com/office/drawing/2014/main" id="{2B842159-0120-4A23-AB1B-84C01CDFC8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1A5B57C-3A86-3E4A-AF1C-D991A225CDD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1F10AB94-DBEF-4B82-BCC0-95DBB7523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DRG Working Group 6</a:t>
            </a: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Slide Number Placeholder 9">
            <a:extLst>
              <a:ext uri="{FF2B5EF4-FFF2-40B4-BE49-F238E27FC236}">
                <a16:creationId xmlns:a16="http://schemas.microsoft.com/office/drawing/2014/main" id="{9AC3793D-192C-4F4D-8D74-EF5DD8568B54}"/>
              </a:ext>
            </a:extLst>
          </p:cNvPr>
          <p:cNvSpPr>
            <a:spLocks noGrp="1"/>
          </p:cNvSpPr>
          <p:nvPr>
            <p:ph type="sldNum" sz="quarter" idx="12"/>
          </p:nvPr>
        </p:nvSpPr>
        <p:spPr/>
        <p:txBody>
          <a:bodyPr/>
          <a:lstStyle/>
          <a:p>
            <a:pPr lvl="0">
              <a:defRPr/>
            </a:pPr>
            <a:r>
              <a:rPr lang="en-GB" dirty="0"/>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lvl="0">
                <a:defRPr/>
              </a:pPr>
              <a:t>28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9B85021-F533-1142-8F74-AC56F38D49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6813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1312606"/>
            <a:ext cx="2743199" cy="2116395"/>
          </a:xfrm>
        </p:spPr>
        <p:txBody>
          <a:bodyPr anchor="b">
            <a:noAutofit/>
          </a:bodyPr>
          <a:lstStyle/>
          <a:p>
            <a:r>
              <a:rPr lang="en-US" sz="4800" b="1" dirty="0">
                <a:solidFill>
                  <a:srgbClr val="7030A0"/>
                </a:solidFill>
                <a:latin typeface="+mn-lt"/>
              </a:rPr>
              <a:t>Coming up next in Session 2</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59276954"/>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29</a:t>
            </a:fld>
            <a:endParaRPr lang="en-GB" dirty="0"/>
          </a:p>
        </p:txBody>
      </p:sp>
      <p:pic>
        <p:nvPicPr>
          <p:cNvPr id="7" name="Picture 6">
            <a:extLst>
              <a:ext uri="{FF2B5EF4-FFF2-40B4-BE49-F238E27FC236}">
                <a16:creationId xmlns:a16="http://schemas.microsoft.com/office/drawing/2014/main" id="{56B94AE8-5F8B-404D-9EAC-5CDA89EB59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08825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F88FA5-D9BC-7894-D1B3-E2E7AF704833}"/>
              </a:ext>
            </a:extLst>
          </p:cNvPr>
          <p:cNvSpPr>
            <a:spLocks noGrp="1"/>
          </p:cNvSpPr>
          <p:nvPr>
            <p:ph type="title"/>
          </p:nvPr>
        </p:nvSpPr>
        <p:spPr/>
        <p:txBody>
          <a:bodyPr/>
          <a:lstStyle/>
          <a:p>
            <a:r>
              <a:rPr lang="en-GB" b="1" dirty="0">
                <a:latin typeface="Calibri" panose="020F0502020204030204" pitchFamily="34" charset="0"/>
                <a:cs typeface="Calibri" panose="020F0502020204030204" pitchFamily="34" charset="0"/>
              </a:rPr>
              <a:t>Session 1 Objectives</a:t>
            </a:r>
          </a:p>
        </p:txBody>
      </p:sp>
      <p:sp>
        <p:nvSpPr>
          <p:cNvPr id="5" name="Date Placeholder 4">
            <a:extLst>
              <a:ext uri="{FF2B5EF4-FFF2-40B4-BE49-F238E27FC236}">
                <a16:creationId xmlns:a16="http://schemas.microsoft.com/office/drawing/2014/main" id="{0B0862EF-E05C-8892-BB95-160B92B2046C}"/>
              </a:ext>
            </a:extLst>
          </p:cNvPr>
          <p:cNvSpPr>
            <a:spLocks noGrp="1"/>
          </p:cNvSpPr>
          <p:nvPr>
            <p:ph type="dt" sz="half" idx="10"/>
          </p:nvPr>
        </p:nvSpPr>
        <p:spPr/>
        <p:txBody>
          <a:bodyPr/>
          <a:lstStyle/>
          <a:p>
            <a:fld id="{9F8F9AE0-B9AC-B945-B15D-3530C1443D6E}" type="datetime1">
              <a:rPr lang="en-US" smtClean="0"/>
              <a:t>1/23/24</a:t>
            </a:fld>
            <a:endParaRPr lang="en-GB" dirty="0"/>
          </a:p>
        </p:txBody>
      </p:sp>
      <p:sp>
        <p:nvSpPr>
          <p:cNvPr id="6" name="Footer Placeholder 5">
            <a:extLst>
              <a:ext uri="{FF2B5EF4-FFF2-40B4-BE49-F238E27FC236}">
                <a16:creationId xmlns:a16="http://schemas.microsoft.com/office/drawing/2014/main" id="{2279F638-FAA1-27A2-63CC-BF1EC612F758}"/>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D28C643C-1200-1A22-99CD-F4AD098C1751}"/>
              </a:ext>
            </a:extLst>
          </p:cNvPr>
          <p:cNvSpPr>
            <a:spLocks noGrp="1"/>
          </p:cNvSpPr>
          <p:nvPr>
            <p:ph type="sldNum" sz="quarter" idx="12"/>
          </p:nvPr>
        </p:nvSpPr>
        <p:spPr>
          <a:xfrm>
            <a:off x="8593347" y="6356350"/>
            <a:ext cx="2743200" cy="365125"/>
          </a:xfrm>
        </p:spPr>
        <p:txBody>
          <a:bodyPr/>
          <a:lstStyle/>
          <a:p>
            <a:r>
              <a:rPr lang="en-GB" dirty="0"/>
              <a:t>Slide 3</a:t>
            </a:r>
          </a:p>
        </p:txBody>
      </p:sp>
      <p:graphicFrame>
        <p:nvGraphicFramePr>
          <p:cNvPr id="11" name="Content Placeholder 5" descr="4 workshop objectives">
            <a:extLst>
              <a:ext uri="{FF2B5EF4-FFF2-40B4-BE49-F238E27FC236}">
                <a16:creationId xmlns:a16="http://schemas.microsoft.com/office/drawing/2014/main" id="{80474CED-7465-EE75-DF12-BD1982A56189}"/>
              </a:ext>
            </a:extLst>
          </p:cNvPr>
          <p:cNvGraphicFramePr>
            <a:graphicFrameLocks noGrp="1"/>
          </p:cNvGraphicFramePr>
          <p:nvPr>
            <p:ph idx="1"/>
            <p:extLst>
              <p:ext uri="{D42A27DB-BD31-4B8C-83A1-F6EECF244321}">
                <p14:modId xmlns:p14="http://schemas.microsoft.com/office/powerpoint/2010/main" val="3362072862"/>
              </p:ext>
            </p:extLst>
          </p:nvPr>
        </p:nvGraphicFramePr>
        <p:xfrm>
          <a:off x="139700" y="1690688"/>
          <a:ext cx="11658599" cy="3949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46E89C53-35AB-094D-81EB-BA5CAD6A98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70862"/>
            <a:ext cx="6096000" cy="635000"/>
          </a:xfrm>
          <a:prstGeom prst="rect">
            <a:avLst/>
          </a:prstGeom>
        </p:spPr>
      </p:pic>
    </p:spTree>
    <p:extLst>
      <p:ext uri="{BB962C8B-B14F-4D97-AF65-F5344CB8AC3E}">
        <p14:creationId xmlns:p14="http://schemas.microsoft.com/office/powerpoint/2010/main" val="153146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264A6-434D-4B94-A7F2-41FE77E26BBB}"/>
              </a:ext>
            </a:extLst>
          </p:cNvPr>
          <p:cNvSpPr>
            <a:spLocks noGrp="1"/>
          </p:cNvSpPr>
          <p:nvPr>
            <p:ph type="title"/>
          </p:nvPr>
        </p:nvSpPr>
        <p:spPr>
          <a:xfrm>
            <a:off x="520700" y="1856953"/>
            <a:ext cx="4521200" cy="3223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R="0" lvl="0" algn="l" defTabSz="914400" rtl="0" eaLnBrk="1" fontAlgn="auto" latinLnBrk="0" hangingPunct="1">
              <a:lnSpc>
                <a:spcPct val="90000"/>
              </a:lnSpc>
              <a:spcBef>
                <a:spcPts val="1000"/>
              </a:spcBef>
              <a:spcAft>
                <a:spcPts val="0"/>
              </a:spcAft>
              <a:buClrTx/>
              <a:buSzTx/>
              <a:tabLst/>
              <a:defRPr/>
            </a:pPr>
            <a:r>
              <a:rPr lang="en-US" sz="2800" b="1" dirty="0">
                <a:latin typeface="Calibri" panose="020F0502020204030204" pitchFamily="34" charset="0"/>
                <a:ea typeface="+mn-ea"/>
                <a:cs typeface="Calibri" panose="020F0502020204030204" pitchFamily="34" charset="0"/>
              </a:rPr>
              <a:t>Session 2:</a:t>
            </a:r>
            <a:br>
              <a:rPr lang="en-US" sz="2800" b="1" dirty="0">
                <a:latin typeface="Calibri" panose="020F0502020204030204" pitchFamily="34" charset="0"/>
                <a:ea typeface="+mn-ea"/>
                <a:cs typeface="Calibri" panose="020F0502020204030204" pitchFamily="34" charset="0"/>
              </a:rPr>
            </a:br>
            <a:r>
              <a:rPr lang="en-GB" sz="2800" b="1" dirty="0">
                <a:solidFill>
                  <a:srgbClr val="C00000"/>
                </a:solidFill>
                <a:latin typeface="Calibri" panose="020F0502020204030204" pitchFamily="34" charset="0"/>
                <a:cs typeface="Calibri" panose="020F0502020204030204" pitchFamily="34" charset="0"/>
              </a:rPr>
              <a:t>Understanding entry points for OPDs in humanitarian action </a:t>
            </a:r>
            <a:br>
              <a:rPr lang="en-GB" sz="2800" b="1" dirty="0">
                <a:solidFill>
                  <a:srgbClr val="C00000"/>
                </a:solidFill>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Date: </a:t>
            </a:r>
            <a:r>
              <a:rPr lang="en-GB" sz="2800" b="1" dirty="0">
                <a:highlight>
                  <a:srgbClr val="FFFF00"/>
                </a:highlight>
                <a:latin typeface="Calibri" panose="020F0502020204030204" pitchFamily="34" charset="0"/>
                <a:cs typeface="Calibri" panose="020F0502020204030204" pitchFamily="34" charset="0"/>
              </a:rPr>
              <a:t>XXXX</a:t>
            </a:r>
            <a:br>
              <a:rPr lang="en-GB" sz="2800" b="1" dirty="0">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Facilitators: </a:t>
            </a:r>
            <a:r>
              <a:rPr lang="en-GB" sz="2800" b="1" dirty="0">
                <a:highlight>
                  <a:srgbClr val="FFFF00"/>
                </a:highlight>
                <a:latin typeface="Calibri" panose="020F0502020204030204" pitchFamily="34" charset="0"/>
                <a:cs typeface="Calibri" panose="020F0502020204030204" pitchFamily="34" charset="0"/>
              </a:rPr>
              <a:t>XXX DRG OPD fellows</a:t>
            </a:r>
            <a:br>
              <a:rPr lang="en-GB" sz="2800" b="1" dirty="0">
                <a:highlight>
                  <a:srgbClr val="FFFF00"/>
                </a:highlight>
                <a:latin typeface="Calibri" panose="020F0502020204030204" pitchFamily="34" charset="0"/>
                <a:cs typeface="Calibri" panose="020F0502020204030204" pitchFamily="34" charset="0"/>
              </a:rPr>
            </a:br>
            <a:r>
              <a:rPr lang="en-GB" sz="2800" b="1" dirty="0">
                <a:highlight>
                  <a:srgbClr val="FFFF00"/>
                </a:highlight>
                <a:latin typeface="Calibri" panose="020F0502020204030204" pitchFamily="34" charset="0"/>
                <a:cs typeface="Calibri" panose="020F0502020204030204" pitchFamily="34" charset="0"/>
              </a:rPr>
              <a:t>XXX Humanitarian WG6 members</a:t>
            </a:r>
            <a:endParaRPr kumimoji="0" lang="en-US" sz="2800" b="1" i="0" u="none" strike="noStrike" kern="1200" cap="none" spc="0" normalizeH="0" baseline="0" noProof="0" dirty="0">
              <a:ln>
                <a:noFill/>
              </a:ln>
              <a:effectLst/>
              <a:highlight>
                <a:srgbClr val="FFFF00"/>
              </a:highlight>
              <a:uLnTx/>
              <a:uFillTx/>
              <a:latin typeface="Calibri" panose="020F0502020204030204" pitchFamily="34" charset="0"/>
              <a:ea typeface="+mn-ea"/>
              <a:cs typeface="Calibri" panose="020F0502020204030204" pitchFamily="34" charset="0"/>
            </a:endParaRPr>
          </a:p>
        </p:txBody>
      </p:sp>
      <p:sp>
        <p:nvSpPr>
          <p:cNvPr id="2" name="Date Placeholder 1">
            <a:extLst>
              <a:ext uri="{FF2B5EF4-FFF2-40B4-BE49-F238E27FC236}">
                <a16:creationId xmlns:a16="http://schemas.microsoft.com/office/drawing/2014/main" id="{228865A5-EB6B-CB43-B93C-13D7DF0C3A0D}"/>
              </a:ext>
            </a:extLst>
          </p:cNvPr>
          <p:cNvSpPr>
            <a:spLocks noGrp="1"/>
          </p:cNvSpPr>
          <p:nvPr>
            <p:ph type="dt" sz="half" idx="10"/>
          </p:nvPr>
        </p:nvSpPr>
        <p:spPr/>
        <p:txBody>
          <a:bodyPr/>
          <a:lstStyle/>
          <a:p>
            <a:fld id="{B194EDA7-10D8-5C4E-A867-482B44FECED8}" type="datetime1">
              <a:rPr lang="en-US" smtClean="0"/>
              <a:t>1/23/24</a:t>
            </a:fld>
            <a:endParaRPr lang="en-GB"/>
          </a:p>
        </p:txBody>
      </p:sp>
      <p:sp>
        <p:nvSpPr>
          <p:cNvPr id="4" name="Footer Placeholder 3">
            <a:extLst>
              <a:ext uri="{FF2B5EF4-FFF2-40B4-BE49-F238E27FC236}">
                <a16:creationId xmlns:a16="http://schemas.microsoft.com/office/drawing/2014/main" id="{54047B59-11C7-65F4-4B32-EE3C8DFB4480}"/>
              </a:ext>
            </a:extLst>
          </p:cNvPr>
          <p:cNvSpPr>
            <a:spLocks noGrp="1"/>
          </p:cNvSpPr>
          <p:nvPr>
            <p:ph type="ftr" sz="quarter" idx="11"/>
          </p:nvPr>
        </p:nvSpPr>
        <p:spPr/>
        <p:txBody>
          <a:bodyPr/>
          <a:lstStyle/>
          <a:p>
            <a:r>
              <a:rPr lang="en-GB"/>
              <a:t>DRG Working Group 6</a:t>
            </a:r>
            <a:endParaRPr lang="en-GB" dirty="0"/>
          </a:p>
        </p:txBody>
      </p:sp>
      <p:sp>
        <p:nvSpPr>
          <p:cNvPr id="5" name="Slide Number Placeholder 4">
            <a:extLst>
              <a:ext uri="{FF2B5EF4-FFF2-40B4-BE49-F238E27FC236}">
                <a16:creationId xmlns:a16="http://schemas.microsoft.com/office/drawing/2014/main" id="{B76922DD-C5EE-0321-CB54-F979F030C067}"/>
              </a:ext>
            </a:extLst>
          </p:cNvPr>
          <p:cNvSpPr>
            <a:spLocks noGrp="1"/>
          </p:cNvSpPr>
          <p:nvPr>
            <p:ph type="sldNum" sz="quarter" idx="12"/>
          </p:nvPr>
        </p:nvSpPr>
        <p:spPr/>
        <p:txBody>
          <a:bodyPr/>
          <a:lstStyle/>
          <a:p>
            <a:fld id="{566D8EC2-00B7-4DEC-8348-941BB5C1523A}" type="slidenum">
              <a:rPr lang="en-GB" smtClean="0"/>
              <a:t>30</a:t>
            </a:fld>
            <a:endParaRPr lang="en-GB"/>
          </a:p>
        </p:txBody>
      </p:sp>
      <p:pic>
        <p:nvPicPr>
          <p:cNvPr id="6" name="Picture 5">
            <a:extLst>
              <a:ext uri="{FF2B5EF4-FFF2-40B4-BE49-F238E27FC236}">
                <a16:creationId xmlns:a16="http://schemas.microsoft.com/office/drawing/2014/main" id="{88A3E478-6C07-DB4E-8A01-E830CC10D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099317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F88FA5-D9BC-7894-D1B3-E2E7AF704833}"/>
              </a:ext>
            </a:extLst>
          </p:cNvPr>
          <p:cNvSpPr>
            <a:spLocks noGrp="1"/>
          </p:cNvSpPr>
          <p:nvPr>
            <p:ph type="title"/>
          </p:nvPr>
        </p:nvSpPr>
        <p:spPr/>
        <p:txBody>
          <a:bodyPr/>
          <a:lstStyle/>
          <a:p>
            <a:r>
              <a:rPr lang="en-GB" b="1" dirty="0">
                <a:latin typeface="Calibri" panose="020F0502020204030204" pitchFamily="34" charset="0"/>
                <a:cs typeface="Calibri" panose="020F0502020204030204" pitchFamily="34" charset="0"/>
              </a:rPr>
              <a:t>Session 2 Objectives</a:t>
            </a:r>
          </a:p>
        </p:txBody>
      </p:sp>
      <p:sp>
        <p:nvSpPr>
          <p:cNvPr id="5" name="Date Placeholder 4">
            <a:extLst>
              <a:ext uri="{FF2B5EF4-FFF2-40B4-BE49-F238E27FC236}">
                <a16:creationId xmlns:a16="http://schemas.microsoft.com/office/drawing/2014/main" id="{0B0862EF-E05C-8892-BB95-160B92B2046C}"/>
              </a:ext>
            </a:extLst>
          </p:cNvPr>
          <p:cNvSpPr>
            <a:spLocks noGrp="1"/>
          </p:cNvSpPr>
          <p:nvPr>
            <p:ph type="dt" sz="half" idx="10"/>
          </p:nvPr>
        </p:nvSpPr>
        <p:spPr/>
        <p:txBody>
          <a:bodyPr/>
          <a:lstStyle/>
          <a:p>
            <a:fld id="{4C6B3711-9110-A94F-84F1-12B6F9834B38}" type="datetime1">
              <a:rPr lang="en-US" smtClean="0"/>
              <a:t>1/23/24</a:t>
            </a:fld>
            <a:endParaRPr lang="en-GB"/>
          </a:p>
        </p:txBody>
      </p:sp>
      <p:sp>
        <p:nvSpPr>
          <p:cNvPr id="6" name="Footer Placeholder 5">
            <a:extLst>
              <a:ext uri="{FF2B5EF4-FFF2-40B4-BE49-F238E27FC236}">
                <a16:creationId xmlns:a16="http://schemas.microsoft.com/office/drawing/2014/main" id="{2279F638-FAA1-27A2-63CC-BF1EC612F758}"/>
              </a:ext>
            </a:extLst>
          </p:cNvPr>
          <p:cNvSpPr>
            <a:spLocks noGrp="1"/>
          </p:cNvSpPr>
          <p:nvPr>
            <p:ph type="ftr" sz="quarter" idx="11"/>
          </p:nvPr>
        </p:nvSpPr>
        <p:spPr/>
        <p:txBody>
          <a:bodyPr/>
          <a:lstStyle/>
          <a:p>
            <a:r>
              <a:rPr lang="en-GB" dirty="0"/>
              <a:t>DRG Working Group 6</a:t>
            </a:r>
          </a:p>
        </p:txBody>
      </p:sp>
      <p:sp>
        <p:nvSpPr>
          <p:cNvPr id="7" name="Slide Number Placeholder 6">
            <a:extLst>
              <a:ext uri="{FF2B5EF4-FFF2-40B4-BE49-F238E27FC236}">
                <a16:creationId xmlns:a16="http://schemas.microsoft.com/office/drawing/2014/main" id="{D28C643C-1200-1A22-99CD-F4AD098C1751}"/>
              </a:ext>
            </a:extLst>
          </p:cNvPr>
          <p:cNvSpPr>
            <a:spLocks noGrp="1"/>
          </p:cNvSpPr>
          <p:nvPr>
            <p:ph type="sldNum" sz="quarter" idx="12"/>
          </p:nvPr>
        </p:nvSpPr>
        <p:spPr/>
        <p:txBody>
          <a:bodyPr/>
          <a:lstStyle/>
          <a:p>
            <a:r>
              <a:rPr lang="en-GB" dirty="0"/>
              <a:t>Slide </a:t>
            </a:r>
            <a:fld id="{566D8EC2-00B7-4DEC-8348-941BB5C1523A}" type="slidenum">
              <a:rPr lang="en-GB" smtClean="0"/>
              <a:t>31</a:t>
            </a:fld>
            <a:endParaRPr lang="en-GB" dirty="0"/>
          </a:p>
        </p:txBody>
      </p:sp>
      <p:graphicFrame>
        <p:nvGraphicFramePr>
          <p:cNvPr id="11" name="Content Placeholder 5" descr="4 workshop objectives">
            <a:extLst>
              <a:ext uri="{FF2B5EF4-FFF2-40B4-BE49-F238E27FC236}">
                <a16:creationId xmlns:a16="http://schemas.microsoft.com/office/drawing/2014/main" id="{80474CED-7465-EE75-DF12-BD1982A56189}"/>
              </a:ext>
            </a:extLst>
          </p:cNvPr>
          <p:cNvGraphicFramePr>
            <a:graphicFrameLocks noGrp="1"/>
          </p:cNvGraphicFramePr>
          <p:nvPr>
            <p:ph idx="1"/>
            <p:extLst>
              <p:ext uri="{D42A27DB-BD31-4B8C-83A1-F6EECF244321}">
                <p14:modId xmlns:p14="http://schemas.microsoft.com/office/powerpoint/2010/main" val="2219867904"/>
              </p:ext>
            </p:extLst>
          </p:nvPr>
        </p:nvGraphicFramePr>
        <p:xfrm>
          <a:off x="139700" y="1690688"/>
          <a:ext cx="11658599" cy="4125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317658E8-B9D2-DD47-978B-40AFDF2316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118067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307728" y="434383"/>
            <a:ext cx="9821709" cy="918137"/>
          </a:xfrm>
        </p:spPr>
        <p:txBody>
          <a:bodyPr>
            <a:normAutofit fontScale="90000"/>
          </a:bodyPr>
          <a:lstStyle/>
          <a:p>
            <a:r>
              <a:rPr lang="en-GB" sz="3600" b="1" dirty="0">
                <a:solidFill>
                  <a:srgbClr val="7030A0"/>
                </a:solidFill>
                <a:latin typeface="Calibri" panose="020F0502020204030204" pitchFamily="34" charset="0"/>
                <a:cs typeface="Calibri" panose="020F0502020204030204" pitchFamily="34" charset="0"/>
              </a:rPr>
              <a:t>Session 2</a:t>
            </a:r>
            <a:br>
              <a:rPr lang="en-GB" sz="3600" b="1" dirty="0">
                <a:solidFill>
                  <a:srgbClr val="7030A0"/>
                </a:solidFill>
                <a:latin typeface="Calibri" panose="020F0502020204030204" pitchFamily="34" charset="0"/>
                <a:cs typeface="Calibri" panose="020F0502020204030204" pitchFamily="34" charset="0"/>
              </a:rPr>
            </a:br>
            <a:r>
              <a:rPr lang="en-GB" sz="3600" b="1" dirty="0">
                <a:solidFill>
                  <a:srgbClr val="7030A0"/>
                </a:solidFill>
                <a:latin typeface="Calibri" panose="020F0502020204030204" pitchFamily="34" charset="0"/>
                <a:cs typeface="Calibri" panose="020F0502020204030204" pitchFamily="34" charset="0"/>
              </a:rPr>
              <a:t>Understanding entry points for OPDs</a:t>
            </a:r>
            <a:endParaRPr lang="en-US" sz="3600" dirty="0">
              <a:solidFill>
                <a:srgbClr val="7030A0"/>
              </a:solidFill>
            </a:endParaRPr>
          </a:p>
        </p:txBody>
      </p:sp>
      <p:graphicFrame>
        <p:nvGraphicFramePr>
          <p:cNvPr id="6" name="Table 11">
            <a:extLst>
              <a:ext uri="{FF2B5EF4-FFF2-40B4-BE49-F238E27FC236}">
                <a16:creationId xmlns:a16="http://schemas.microsoft.com/office/drawing/2014/main" id="{1D6F91AF-C1A0-4F1F-BB54-48FAE02A6863}"/>
              </a:ext>
            </a:extLst>
          </p:cNvPr>
          <p:cNvGraphicFramePr>
            <a:graphicFrameLocks/>
          </p:cNvGraphicFramePr>
          <p:nvPr>
            <p:extLst>
              <p:ext uri="{D42A27DB-BD31-4B8C-83A1-F6EECF244321}">
                <p14:modId xmlns:p14="http://schemas.microsoft.com/office/powerpoint/2010/main" val="1102102728"/>
              </p:ext>
            </p:extLst>
          </p:nvPr>
        </p:nvGraphicFramePr>
        <p:xfrm rot="10800000" flipV="1">
          <a:off x="677778" y="1805845"/>
          <a:ext cx="11177337" cy="4324598"/>
        </p:xfrm>
        <a:graphic>
          <a:graphicData uri="http://schemas.openxmlformats.org/drawingml/2006/table">
            <a:tbl>
              <a:tblPr firstRow="1" bandRow="1">
                <a:tableStyleId>{5C22544A-7EE6-4342-B048-85BDC9FD1C3A}</a:tableStyleId>
              </a:tblPr>
              <a:tblGrid>
                <a:gridCol w="1350245">
                  <a:extLst>
                    <a:ext uri="{9D8B030D-6E8A-4147-A177-3AD203B41FA5}">
                      <a16:colId xmlns:a16="http://schemas.microsoft.com/office/drawing/2014/main" val="4272346427"/>
                    </a:ext>
                  </a:extLst>
                </a:gridCol>
                <a:gridCol w="9827092">
                  <a:extLst>
                    <a:ext uri="{9D8B030D-6E8A-4147-A177-3AD203B41FA5}">
                      <a16:colId xmlns:a16="http://schemas.microsoft.com/office/drawing/2014/main" val="3153108137"/>
                    </a:ext>
                  </a:extLst>
                </a:gridCol>
              </a:tblGrid>
              <a:tr h="541475">
                <a:tc>
                  <a:txBody>
                    <a:bodyPr/>
                    <a:lstStyle/>
                    <a:p>
                      <a:r>
                        <a:rPr lang="en-GB" sz="2400" dirty="0">
                          <a:latin typeface="Calibri" panose="020F0502020204030204" pitchFamily="34" charset="0"/>
                          <a:cs typeface="Calibri" panose="020F0502020204030204" pitchFamily="34" charset="0"/>
                        </a:rPr>
                        <a:t>Timing </a:t>
                      </a:r>
                    </a:p>
                  </a:txBody>
                  <a:tcPr/>
                </a:tc>
                <a:tc>
                  <a:txBody>
                    <a:bodyPr/>
                    <a:lstStyle/>
                    <a:p>
                      <a:r>
                        <a:rPr lang="en-GB" sz="2400" dirty="0">
                          <a:latin typeface="Calibri" panose="020F0502020204030204" pitchFamily="34" charset="0"/>
                          <a:cs typeface="Calibri" panose="020F0502020204030204" pitchFamily="34" charset="0"/>
                        </a:rPr>
                        <a:t>Outline </a:t>
                      </a:r>
                    </a:p>
                  </a:txBody>
                  <a:tcPr/>
                </a:tc>
                <a:extLst>
                  <a:ext uri="{0D108BD9-81ED-4DB2-BD59-A6C34878D82A}">
                    <a16:rowId xmlns:a16="http://schemas.microsoft.com/office/drawing/2014/main" val="2842653386"/>
                  </a:ext>
                </a:extLst>
              </a:tr>
              <a:tr h="541475">
                <a:tc>
                  <a:txBody>
                    <a:bodyPr/>
                    <a:lstStyle/>
                    <a:p>
                      <a:r>
                        <a:rPr lang="en-GB" sz="2400" dirty="0">
                          <a:latin typeface="Calibri" panose="020F0502020204030204" pitchFamily="34" charset="0"/>
                          <a:cs typeface="Calibri" panose="020F0502020204030204" pitchFamily="34" charset="0"/>
                        </a:rPr>
                        <a:t>30 mins</a:t>
                      </a:r>
                    </a:p>
                  </a:txBody>
                  <a:tcPr/>
                </a:tc>
                <a:tc>
                  <a:txBody>
                    <a:bodyPr/>
                    <a:lstStyle/>
                    <a:p>
                      <a:r>
                        <a:rPr lang="en-GB" sz="2400" dirty="0">
                          <a:latin typeface="Calibri" panose="020F0502020204030204" pitchFamily="34" charset="0"/>
                          <a:cs typeface="Calibri" panose="020F0502020204030204" pitchFamily="34" charset="0"/>
                        </a:rPr>
                        <a:t>Feedback from homework and sharing IASC video</a:t>
                      </a:r>
                    </a:p>
                  </a:txBody>
                  <a:tcPr/>
                </a:tc>
                <a:extLst>
                  <a:ext uri="{0D108BD9-81ED-4DB2-BD59-A6C34878D82A}">
                    <a16:rowId xmlns:a16="http://schemas.microsoft.com/office/drawing/2014/main" val="2471944269"/>
                  </a:ext>
                </a:extLst>
              </a:tr>
              <a:tr h="492113">
                <a:tc>
                  <a:txBody>
                    <a:bodyPr/>
                    <a:lstStyle/>
                    <a:p>
                      <a:r>
                        <a:rPr lang="en-GB" sz="2400" dirty="0">
                          <a:latin typeface="Calibri" panose="020F0502020204030204" pitchFamily="34" charset="0"/>
                          <a:cs typeface="Calibri" panose="020F0502020204030204" pitchFamily="34" charset="0"/>
                        </a:rPr>
                        <a:t>40 mins</a:t>
                      </a:r>
                    </a:p>
                  </a:txBody>
                  <a:tcPr/>
                </a:tc>
                <a:tc>
                  <a:txBody>
                    <a:bodyPr/>
                    <a:lstStyle/>
                    <a:p>
                      <a:r>
                        <a:rPr lang="en-GB" sz="2400" dirty="0">
                          <a:latin typeface="Calibri" panose="020F0502020204030204" pitchFamily="34" charset="0"/>
                          <a:cs typeface="Calibri" panose="020F0502020204030204" pitchFamily="34" charset="0"/>
                        </a:rPr>
                        <a:t>Introduction to humanitarian infrastructure: cluster system &amp; Refugee Coordination Model (RCM)</a:t>
                      </a:r>
                    </a:p>
                  </a:txBody>
                  <a:tcPr/>
                </a:tc>
                <a:extLst>
                  <a:ext uri="{0D108BD9-81ED-4DB2-BD59-A6C34878D82A}">
                    <a16:rowId xmlns:a16="http://schemas.microsoft.com/office/drawing/2014/main" val="2837678760"/>
                  </a:ext>
                </a:extLst>
              </a:tr>
              <a:tr h="435583">
                <a:tc>
                  <a:txBody>
                    <a:bodyPr/>
                    <a:lstStyle/>
                    <a:p>
                      <a:r>
                        <a:rPr lang="en-GB" sz="2400" dirty="0">
                          <a:latin typeface="Calibri" panose="020F0502020204030204" pitchFamily="34" charset="0"/>
                          <a:cs typeface="Calibri" panose="020F0502020204030204" pitchFamily="34" charset="0"/>
                        </a:rPr>
                        <a:t>10 mins</a:t>
                      </a:r>
                      <a:endParaRPr lang="en-GB" sz="2400" baseline="300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Sensory break</a:t>
                      </a:r>
                    </a:p>
                  </a:txBody>
                  <a:tcPr/>
                </a:tc>
                <a:extLst>
                  <a:ext uri="{0D108BD9-81ED-4DB2-BD59-A6C34878D82A}">
                    <a16:rowId xmlns:a16="http://schemas.microsoft.com/office/drawing/2014/main" val="475279442"/>
                  </a:ext>
                </a:extLst>
              </a:tr>
              <a:tr h="59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Calibri" panose="020F0502020204030204" pitchFamily="34" charset="0"/>
                          <a:cs typeface="Calibri" panose="020F0502020204030204" pitchFamily="34" charset="0"/>
                        </a:rPr>
                        <a:t>45 mins</a:t>
                      </a:r>
                    </a:p>
                    <a:p>
                      <a:endParaRPr lang="en-GB" sz="2400" baseline="30000" dirty="0">
                        <a:latin typeface="Calibri" panose="020F0502020204030204" pitchFamily="34" charset="0"/>
                        <a:cs typeface="Calibri" panose="020F0502020204030204" pitchFamily="34" charset="0"/>
                      </a:endParaRPr>
                    </a:p>
                  </a:txBody>
                  <a:tcPr/>
                </a:tc>
                <a:tc>
                  <a:txBody>
                    <a:bodyPr/>
                    <a:lstStyle/>
                    <a:p>
                      <a:r>
                        <a:rPr lang="en-GB" sz="2400" dirty="0">
                          <a:latin typeface="Calibri" panose="020F0502020204030204" pitchFamily="34" charset="0"/>
                          <a:cs typeface="Calibri" panose="020F0502020204030204" pitchFamily="34" charset="0"/>
                        </a:rPr>
                        <a:t>Introduction to  Humanitarian Programme Cycle (HPC)- with practical group work</a:t>
                      </a:r>
                    </a:p>
                  </a:txBody>
                  <a:tcPr/>
                </a:tc>
                <a:extLst>
                  <a:ext uri="{0D108BD9-81ED-4DB2-BD59-A6C34878D82A}">
                    <a16:rowId xmlns:a16="http://schemas.microsoft.com/office/drawing/2014/main" val="1815008066"/>
                  </a:ext>
                </a:extLst>
              </a:tr>
              <a:tr h="597053">
                <a:tc>
                  <a:txBody>
                    <a:bodyPr/>
                    <a:lstStyle/>
                    <a:p>
                      <a:r>
                        <a:rPr lang="en-GB" sz="2400" dirty="0">
                          <a:latin typeface="Calibri" panose="020F0502020204030204" pitchFamily="34" charset="0"/>
                          <a:cs typeface="Calibri" panose="020F0502020204030204" pitchFamily="34" charset="0"/>
                        </a:rPr>
                        <a:t>20 mins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Calibri" panose="020F0502020204030204" pitchFamily="34" charset="0"/>
                          <a:cs typeface="Calibri" panose="020F0502020204030204" pitchFamily="34" charset="0"/>
                        </a:rPr>
                        <a:t>Next steps: Opportunities to engage in Community of Practice</a:t>
                      </a:r>
                    </a:p>
                  </a:txBody>
                  <a:tcPr/>
                </a:tc>
                <a:extLst>
                  <a:ext uri="{0D108BD9-81ED-4DB2-BD59-A6C34878D82A}">
                    <a16:rowId xmlns:a16="http://schemas.microsoft.com/office/drawing/2014/main" val="1201121064"/>
                  </a:ext>
                </a:extLst>
              </a:tr>
              <a:tr h="541475">
                <a:tc>
                  <a:txBody>
                    <a:bodyPr/>
                    <a:lstStyle/>
                    <a:p>
                      <a:r>
                        <a:rPr lang="en-GB" sz="2400" dirty="0">
                          <a:latin typeface="Calibri" panose="020F0502020204030204" pitchFamily="34" charset="0"/>
                          <a:cs typeface="Calibri" panose="020F0502020204030204" pitchFamily="34" charset="0"/>
                        </a:rPr>
                        <a:t>5 mins</a:t>
                      </a:r>
                    </a:p>
                  </a:txBody>
                  <a:tcPr/>
                </a:tc>
                <a:tc>
                  <a:txBody>
                    <a:bodyPr/>
                    <a:lstStyle/>
                    <a:p>
                      <a:r>
                        <a:rPr lang="en-GB" sz="2400" dirty="0">
                          <a:latin typeface="Calibri" panose="020F0502020204030204" pitchFamily="34" charset="0"/>
                          <a:cs typeface="Calibri" panose="020F0502020204030204" pitchFamily="34" charset="0"/>
                        </a:rPr>
                        <a:t>Close of session and thanks – regional OPD</a:t>
                      </a:r>
                    </a:p>
                  </a:txBody>
                  <a:tcPr/>
                </a:tc>
                <a:extLst>
                  <a:ext uri="{0D108BD9-81ED-4DB2-BD59-A6C34878D82A}">
                    <a16:rowId xmlns:a16="http://schemas.microsoft.com/office/drawing/2014/main" val="3879777683"/>
                  </a:ext>
                </a:extLst>
              </a:tr>
            </a:tbl>
          </a:graphicData>
        </a:graphic>
      </p:graphicFrame>
      <p:pic>
        <p:nvPicPr>
          <p:cNvPr id="2" name="Picture 1">
            <a:extLst>
              <a:ext uri="{FF2B5EF4-FFF2-40B4-BE49-F238E27FC236}">
                <a16:creationId xmlns:a16="http://schemas.microsoft.com/office/drawing/2014/main" id="{12F4BB75-0E43-F0F0-69C2-2E5A830162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7" name="Footer Placeholder 4">
            <a:extLst>
              <a:ext uri="{FF2B5EF4-FFF2-40B4-BE49-F238E27FC236}">
                <a16:creationId xmlns:a16="http://schemas.microsoft.com/office/drawing/2014/main" id="{46C26DA7-8945-41B8-3FC6-1AE68D44F7EC}"/>
              </a:ext>
              <a:ext uri="{C183D7F6-B498-43B3-948B-1728B52AA6E4}">
                <adec:decorative xmlns:adec="http://schemas.microsoft.com/office/drawing/2017/decorative" val="1"/>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5" name="Date Placeholder 3">
            <a:extLst>
              <a:ext uri="{FF2B5EF4-FFF2-40B4-BE49-F238E27FC236}">
                <a16:creationId xmlns:a16="http://schemas.microsoft.com/office/drawing/2014/main" id="{C182E96C-E916-E908-2C6A-BB08215BB87F}"/>
              </a:ext>
              <a:ext uri="{C183D7F6-B498-43B3-948B-1728B52AA6E4}">
                <adec:decorative xmlns:adec="http://schemas.microsoft.com/office/drawing/2017/decorative" val="1"/>
              </a:ext>
            </a:extLst>
          </p:cNvPr>
          <p:cNvSpPr txBox="1">
            <a:spLocks/>
          </p:cNvSpPr>
          <p:nvPr/>
        </p:nvSpPr>
        <p:spPr>
          <a:xfrm>
            <a:off x="690963" y="6398609"/>
            <a:ext cx="27432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F8870BDD-1078-3042-BFF8-A77E08F8C860}" type="datetime1">
              <a:rPr lang="en-US" sz="1200" smtClean="0">
                <a:solidFill>
                  <a:schemeClr val="tx1">
                    <a:lumMod val="50000"/>
                    <a:lumOff val="50000"/>
                  </a:schemeClr>
                </a:solidFill>
              </a:rPr>
              <a:pPr algn="l"/>
              <a:t>1/23/24</a:t>
            </a:fld>
            <a:endParaRPr lang="en-GB" sz="1200" dirty="0">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32</a:t>
            </a:fld>
            <a:endParaRPr lang="en-GB" sz="1200" dirty="0">
              <a:solidFill>
                <a:schemeClr val="tx1">
                  <a:lumMod val="50000"/>
                  <a:lumOff val="50000"/>
                </a:schemeClr>
              </a:solidFill>
            </a:endParaRPr>
          </a:p>
        </p:txBody>
      </p:sp>
      <p:pic>
        <p:nvPicPr>
          <p:cNvPr id="8" name="Picture 7">
            <a:extLst>
              <a:ext uri="{FF2B5EF4-FFF2-40B4-BE49-F238E27FC236}">
                <a16:creationId xmlns:a16="http://schemas.microsoft.com/office/drawing/2014/main" id="{E5D3AB1A-1727-F44D-9782-29D18BA03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6107496"/>
            <a:ext cx="6096000" cy="635000"/>
          </a:xfrm>
          <a:prstGeom prst="rect">
            <a:avLst/>
          </a:prstGeom>
        </p:spPr>
      </p:pic>
    </p:spTree>
    <p:extLst>
      <p:ext uri="{BB962C8B-B14F-4D97-AF65-F5344CB8AC3E}">
        <p14:creationId xmlns:p14="http://schemas.microsoft.com/office/powerpoint/2010/main" val="3877812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AC240D-0FA9-50D6-38D3-A8A885684E8A}"/>
              </a:ext>
            </a:extLst>
          </p:cNvPr>
          <p:cNvSpPr txBox="1">
            <a:spLocks noGrp="1"/>
          </p:cNvSpPr>
          <p:nvPr>
            <p:ph type="title" idx="4294967295"/>
          </p:nvPr>
        </p:nvSpPr>
        <p:spPr>
          <a:xfrm>
            <a:off x="619431" y="250028"/>
            <a:ext cx="1228540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What do we need to participate and be included? </a:t>
            </a:r>
            <a:r>
              <a:rPr kumimoji="0" lang="en-GB" sz="36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2</a:t>
            </a: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Content Placeholder 2">
            <a:extLst>
              <a:ext uri="{FF2B5EF4-FFF2-40B4-BE49-F238E27FC236}">
                <a16:creationId xmlns:a16="http://schemas.microsoft.com/office/drawing/2014/main" id="{9B2E2116-34B0-52EC-8BD9-ADC130E36E07}"/>
              </a:ext>
            </a:extLst>
          </p:cNvPr>
          <p:cNvSpPr txBox="1">
            <a:spLocks/>
          </p:cNvSpPr>
          <p:nvPr/>
        </p:nvSpPr>
        <p:spPr>
          <a:xfrm rot="10800000" flipV="1">
            <a:off x="472960" y="1345838"/>
            <a:ext cx="5728140" cy="4561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Bef>
                <a:spcPts val="0"/>
              </a:spcBef>
              <a:buSzPct val="90000"/>
              <a:buFont typeface="Wingdings" pitchFamily="2" charset="2"/>
              <a:buChar char="v"/>
            </a:pPr>
            <a:r>
              <a:rPr lang="en-US" sz="2800" dirty="0">
                <a:latin typeface="Calibri" panose="020F0502020204030204" pitchFamily="34" charset="0"/>
                <a:cs typeface="Calibri" panose="020F0502020204030204" pitchFamily="34" charset="0"/>
              </a:rPr>
              <a:t>Speak slowly</a:t>
            </a:r>
          </a:p>
          <a:p>
            <a:pPr marL="457200" indent="-457200" algn="l">
              <a:spcBef>
                <a:spcPts val="0"/>
              </a:spcBef>
              <a:buSzPct val="90000"/>
              <a:buFont typeface="Wingdings" pitchFamily="2" charset="2"/>
              <a:buChar char="v"/>
            </a:pPr>
            <a:r>
              <a:rPr lang="en-US" sz="2800" dirty="0">
                <a:latin typeface="Calibri" panose="020F0502020204030204" pitchFamily="34" charset="0"/>
                <a:cs typeface="Calibri" panose="020F0502020204030204" pitchFamily="34" charset="0"/>
              </a:rPr>
              <a:t>Listen carefully</a:t>
            </a:r>
          </a:p>
          <a:p>
            <a:pPr marL="457200" indent="-457200" algn="l">
              <a:spcBef>
                <a:spcPts val="0"/>
              </a:spcBef>
              <a:buSzPct val="90000"/>
              <a:buFont typeface="Wingdings" pitchFamily="2" charset="2"/>
              <a:buChar char="v"/>
            </a:pPr>
            <a:r>
              <a:rPr lang="en-US" sz="2800" dirty="0">
                <a:latin typeface="Calibri" panose="020F0502020204030204" pitchFamily="34" charset="0"/>
                <a:cs typeface="Calibri" panose="020F0502020204030204" pitchFamily="34" charset="0"/>
              </a:rPr>
              <a:t>Explain any jargon/ acronyms </a:t>
            </a:r>
          </a:p>
          <a:p>
            <a:pPr marL="457200" indent="-457200" algn="l">
              <a:spcBef>
                <a:spcPts val="0"/>
              </a:spcBef>
              <a:buSzPct val="90000"/>
              <a:buFont typeface="Wingdings" pitchFamily="2" charset="2"/>
              <a:buChar char="v"/>
            </a:pPr>
            <a:r>
              <a:rPr lang="en-US" sz="2800" dirty="0">
                <a:latin typeface="Calibri" panose="020F0502020204030204" pitchFamily="34" charset="0"/>
                <a:cs typeface="Calibri" panose="020F0502020204030204" pitchFamily="34" charset="0"/>
              </a:rPr>
              <a:t>Feel comfortable to ask any question </a:t>
            </a:r>
          </a:p>
          <a:p>
            <a:pPr marL="457200" indent="-457200" algn="l">
              <a:spcBef>
                <a:spcPts val="0"/>
              </a:spcBef>
              <a:buSzPct val="90000"/>
              <a:buFont typeface="Wingdings" pitchFamily="2" charset="2"/>
              <a:buChar char="v"/>
            </a:pPr>
            <a:r>
              <a:rPr lang="en-US" sz="2800" dirty="0">
                <a:latin typeface="Calibri" panose="020F0502020204030204" pitchFamily="34" charset="0"/>
                <a:cs typeface="Calibri" panose="020F0502020204030204" pitchFamily="34" charset="0"/>
              </a:rPr>
              <a:t>Stop us at anytime</a:t>
            </a:r>
          </a:p>
          <a:p>
            <a:pPr marL="457200" indent="-457200" algn="l">
              <a:spcBef>
                <a:spcPts val="0"/>
              </a:spcBef>
              <a:buSzPct val="90000"/>
              <a:buFont typeface="Wingdings" pitchFamily="2" charset="2"/>
              <a:buChar char="v"/>
            </a:pPr>
            <a:r>
              <a:rPr lang="en-US" sz="2800" dirty="0">
                <a:latin typeface="Calibri" panose="020F0502020204030204" pitchFamily="34" charset="0"/>
                <a:cs typeface="Calibri" panose="020F0502020204030204" pitchFamily="34" charset="0"/>
              </a:rPr>
              <a:t>Have regular breaks</a:t>
            </a:r>
          </a:p>
        </p:txBody>
      </p:sp>
      <p:sp>
        <p:nvSpPr>
          <p:cNvPr id="11" name="TextBox 10">
            <a:extLst>
              <a:ext uri="{FF2B5EF4-FFF2-40B4-BE49-F238E27FC236}">
                <a16:creationId xmlns:a16="http://schemas.microsoft.com/office/drawing/2014/main" id="{99B9B6F6-E357-0F23-06E7-8D845C75878D}"/>
              </a:ext>
            </a:extLst>
          </p:cNvPr>
          <p:cNvSpPr txBox="1"/>
          <p:nvPr/>
        </p:nvSpPr>
        <p:spPr>
          <a:xfrm>
            <a:off x="5842820" y="1345838"/>
            <a:ext cx="6349180" cy="3539430"/>
          </a:xfrm>
          <a:prstGeom prst="rect">
            <a:avLst/>
          </a:prstGeom>
          <a:noFill/>
        </p:spPr>
        <p:txBody>
          <a:bodyPr wrap="square">
            <a:spAutoFit/>
          </a:bodyPr>
          <a:lstStyle/>
          <a:p>
            <a:pPr marL="457200" indent="-457200" algn="l">
              <a:spcBef>
                <a:spcPts val="0"/>
              </a:spcBef>
              <a:buSzPct val="90000"/>
              <a:buFont typeface="Wingdings" pitchFamily="2" charset="2"/>
              <a:buChar char="v"/>
            </a:pPr>
            <a:r>
              <a:rPr lang="en-US" sz="2800" dirty="0">
                <a:latin typeface="Calibri" panose="020F0502020204030204" pitchFamily="34" charset="0"/>
                <a:cs typeface="Calibri" panose="020F0502020204030204" pitchFamily="34" charset="0"/>
              </a:rPr>
              <a:t>Be comfortable to choose how you prefer to communicate</a:t>
            </a:r>
          </a:p>
          <a:p>
            <a:pPr marL="457200" indent="-457200" algn="l">
              <a:spcBef>
                <a:spcPts val="0"/>
              </a:spcBef>
              <a:buSzPct val="90000"/>
              <a:buFont typeface="Wingdings" pitchFamily="2" charset="2"/>
              <a:buChar char="v"/>
            </a:pPr>
            <a:r>
              <a:rPr lang="en-US" sz="2800" dirty="0">
                <a:latin typeface="Calibri" panose="020F0502020204030204" pitchFamily="34" charset="0"/>
                <a:cs typeface="Calibri" panose="020F0502020204030204" pitchFamily="34" charset="0"/>
              </a:rPr>
              <a:t>Use headset and microphone, if possible, to cut down on background noise</a:t>
            </a:r>
          </a:p>
          <a:p>
            <a:pPr marL="457200" indent="-457200" algn="l">
              <a:spcBef>
                <a:spcPts val="0"/>
              </a:spcBef>
              <a:buSzPct val="90000"/>
              <a:buFont typeface="Wingdings" pitchFamily="2" charset="2"/>
              <a:buChar char="v"/>
            </a:pPr>
            <a:r>
              <a:rPr lang="en-GB" sz="2800" dirty="0">
                <a:latin typeface="Calibri" panose="020F0502020204030204" pitchFamily="34" charset="0"/>
                <a:cs typeface="Calibri" panose="020F0502020204030204" pitchFamily="34" charset="0"/>
              </a:rPr>
              <a:t>Please raise your zoom hand, or stop us and let us know  if we are speaking too fast, or anything is unclear </a:t>
            </a:r>
          </a:p>
        </p:txBody>
      </p:sp>
      <p:pic>
        <p:nvPicPr>
          <p:cNvPr id="12" name="Picture 2" descr="Inclusive Language Guide | Counseling@Northwestern">
            <a:extLst>
              <a:ext uri="{FF2B5EF4-FFF2-40B4-BE49-F238E27FC236}">
                <a16:creationId xmlns:a16="http://schemas.microsoft.com/office/drawing/2014/main" id="{047042A8-F753-90FE-A15B-0D7F16ECE7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66" r="14852"/>
          <a:stretch/>
        </p:blipFill>
        <p:spPr bwMode="auto">
          <a:xfrm>
            <a:off x="472959" y="4273079"/>
            <a:ext cx="4338911" cy="2478165"/>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8C1527D5-C73E-63D9-F7FB-3AFF2C6268B3}"/>
              </a:ext>
            </a:extLst>
          </p:cNvPr>
          <p:cNvSpPr>
            <a:spLocks noGrp="1"/>
          </p:cNvSpPr>
          <p:nvPr>
            <p:ph type="ftr" sz="quarter" idx="11"/>
          </p:nvPr>
        </p:nvSpPr>
        <p:spPr>
          <a:xfrm>
            <a:off x="4143700" y="6386119"/>
            <a:ext cx="4114800" cy="365125"/>
          </a:xfrm>
        </p:spPr>
        <p:txBody>
          <a:bodyPr/>
          <a:lstStyle/>
          <a:p>
            <a:r>
              <a:rPr lang="en-GB" dirty="0"/>
              <a:t>DRG Working Group 6</a:t>
            </a:r>
          </a:p>
        </p:txBody>
      </p:sp>
      <p:sp>
        <p:nvSpPr>
          <p:cNvPr id="15" name="Slide Number Placeholder 5">
            <a:extLst>
              <a:ext uri="{FF2B5EF4-FFF2-40B4-BE49-F238E27FC236}">
                <a16:creationId xmlns:a16="http://schemas.microsoft.com/office/drawing/2014/main" id="{964D6B23-2BF0-F53E-F9F3-1FA2FB1F28E9}"/>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33</a:t>
            </a:fld>
            <a:endParaRPr lang="en-GB" dirty="0"/>
          </a:p>
        </p:txBody>
      </p:sp>
      <p:pic>
        <p:nvPicPr>
          <p:cNvPr id="10" name="Picture 9">
            <a:extLst>
              <a:ext uri="{FF2B5EF4-FFF2-40B4-BE49-F238E27FC236}">
                <a16:creationId xmlns:a16="http://schemas.microsoft.com/office/drawing/2014/main" id="{5EAA26F7-5965-1B43-BDEF-93D6ABFAD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9268" y="5164226"/>
            <a:ext cx="5569551" cy="580162"/>
          </a:xfrm>
          <a:prstGeom prst="rect">
            <a:avLst/>
          </a:prstGeom>
        </p:spPr>
      </p:pic>
    </p:spTree>
    <p:extLst>
      <p:ext uri="{BB962C8B-B14F-4D97-AF65-F5344CB8AC3E}">
        <p14:creationId xmlns:p14="http://schemas.microsoft.com/office/powerpoint/2010/main" val="1379576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BEC8-FB79-4119-12A8-29ED8B47D54C}"/>
              </a:ext>
            </a:extLst>
          </p:cNvPr>
          <p:cNvSpPr>
            <a:spLocks noGrp="1"/>
          </p:cNvSpPr>
          <p:nvPr>
            <p:ph type="title"/>
          </p:nvPr>
        </p:nvSpPr>
        <p:spPr/>
        <p:txBody>
          <a:bodyPr>
            <a:normAutofit/>
          </a:bodyPr>
          <a:lstStyle/>
          <a:p>
            <a:r>
              <a:rPr lang="en-GB" dirty="0"/>
              <a:t>Guiding brief for facilitators (2)</a:t>
            </a:r>
          </a:p>
        </p:txBody>
      </p:sp>
      <p:sp>
        <p:nvSpPr>
          <p:cNvPr id="3" name="Content Placeholder 2">
            <a:extLst>
              <a:ext uri="{FF2B5EF4-FFF2-40B4-BE49-F238E27FC236}">
                <a16:creationId xmlns:a16="http://schemas.microsoft.com/office/drawing/2014/main" id="{708BA09B-F611-BC42-CB7D-69536816AA95}"/>
              </a:ext>
            </a:extLst>
          </p:cNvPr>
          <p:cNvSpPr>
            <a:spLocks noGrp="1"/>
          </p:cNvSpPr>
          <p:nvPr>
            <p:ph idx="1"/>
          </p:nvPr>
        </p:nvSpPr>
        <p:spPr>
          <a:xfrm rot="10800000" flipV="1">
            <a:off x="748844" y="1865046"/>
            <a:ext cx="10312856" cy="3773754"/>
          </a:xfrm>
        </p:spPr>
        <p:txBody>
          <a:bodyPr>
            <a:normAutofit/>
          </a:bodyPr>
          <a:lstStyle/>
          <a:p>
            <a:r>
              <a:rPr lang="en-GB" dirty="0"/>
              <a:t>What have participant learnt about Humanitarian Actors in their context</a:t>
            </a:r>
          </a:p>
          <a:p>
            <a:r>
              <a:rPr lang="en-GB" dirty="0"/>
              <a:t>Ask participants to share from their homework – and then build on contributions to emphasise diversity of contexts…. </a:t>
            </a:r>
          </a:p>
          <a:p>
            <a:r>
              <a:rPr lang="en-GB" dirty="0"/>
              <a:t>Facilitators can use next slide as wrap up – </a:t>
            </a:r>
          </a:p>
          <a:p>
            <a:r>
              <a:rPr lang="en-GB" dirty="0"/>
              <a:t>Then use the video to reinforce the important role of OPDs in humanitarian action</a:t>
            </a:r>
          </a:p>
        </p:txBody>
      </p:sp>
      <p:sp>
        <p:nvSpPr>
          <p:cNvPr id="4" name="Date Placeholder 3">
            <a:extLst>
              <a:ext uri="{FF2B5EF4-FFF2-40B4-BE49-F238E27FC236}">
                <a16:creationId xmlns:a16="http://schemas.microsoft.com/office/drawing/2014/main" id="{CC75E11C-CF2B-1347-88A1-CF1D02D76F8B}"/>
              </a:ext>
            </a:extLst>
          </p:cNvPr>
          <p:cNvSpPr>
            <a:spLocks noGrp="1"/>
          </p:cNvSpPr>
          <p:nvPr>
            <p:ph type="dt" sz="half" idx="10"/>
          </p:nvPr>
        </p:nvSpPr>
        <p:spPr/>
        <p:txBody>
          <a:bodyPr/>
          <a:lstStyle/>
          <a:p>
            <a:fld id="{7B1B0626-4CE1-8E49-96E8-74DC7C5D99DE}" type="datetime1">
              <a:rPr lang="en-US" smtClean="0"/>
              <a:t>1/23/24</a:t>
            </a:fld>
            <a:endParaRPr lang="en-GB"/>
          </a:p>
        </p:txBody>
      </p:sp>
      <p:sp>
        <p:nvSpPr>
          <p:cNvPr id="5" name="Footer Placeholder 4">
            <a:extLst>
              <a:ext uri="{FF2B5EF4-FFF2-40B4-BE49-F238E27FC236}">
                <a16:creationId xmlns:a16="http://schemas.microsoft.com/office/drawing/2014/main" id="{B10AFCC9-8804-4704-4F60-B7853F2E147D}"/>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084C1AD6-380F-A87A-BB1F-E7966CA18FE4}"/>
              </a:ext>
            </a:extLst>
          </p:cNvPr>
          <p:cNvSpPr>
            <a:spLocks noGrp="1"/>
          </p:cNvSpPr>
          <p:nvPr>
            <p:ph type="sldNum" sz="quarter" idx="12"/>
          </p:nvPr>
        </p:nvSpPr>
        <p:spPr/>
        <p:txBody>
          <a:bodyPr/>
          <a:lstStyle/>
          <a:p>
            <a:r>
              <a:rPr lang="en-GB" dirty="0"/>
              <a:t>Slide </a:t>
            </a:r>
            <a:fld id="{566D8EC2-00B7-4DEC-8348-941BB5C1523A}" type="slidenum">
              <a:rPr lang="en-GB" smtClean="0"/>
              <a:t>34</a:t>
            </a:fld>
            <a:endParaRPr lang="en-GB" dirty="0"/>
          </a:p>
        </p:txBody>
      </p:sp>
      <p:pic>
        <p:nvPicPr>
          <p:cNvPr id="7" name="Picture 6">
            <a:extLst>
              <a:ext uri="{FF2B5EF4-FFF2-40B4-BE49-F238E27FC236}">
                <a16:creationId xmlns:a16="http://schemas.microsoft.com/office/drawing/2014/main" id="{4C4E4070-89C3-B24A-B36D-6C4B75610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551674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143283" cy="918137"/>
          </a:xfrm>
        </p:spPr>
        <p:txBody>
          <a:bodyPr>
            <a:normAutofit/>
          </a:bodyPr>
          <a:lstStyle/>
          <a:p>
            <a:r>
              <a:rPr lang="en-GB" sz="3600" b="1" dirty="0">
                <a:solidFill>
                  <a:srgbClr val="7030A0"/>
                </a:solidFill>
                <a:latin typeface="Calibri" panose="020F0502020204030204" pitchFamily="34" charset="0"/>
                <a:cs typeface="Calibri" panose="020F0502020204030204" pitchFamily="34" charset="0"/>
              </a:rPr>
              <a:t>National Coordination </a:t>
            </a:r>
            <a:endParaRPr lang="en-US" sz="3600" dirty="0">
              <a:solidFill>
                <a:srgbClr val="7030A0"/>
              </a:solidFill>
            </a:endParaRPr>
          </a:p>
        </p:txBody>
      </p:sp>
      <p:sp>
        <p:nvSpPr>
          <p:cNvPr id="6" name="TextBox 5">
            <a:extLst>
              <a:ext uri="{FF2B5EF4-FFF2-40B4-BE49-F238E27FC236}">
                <a16:creationId xmlns:a16="http://schemas.microsoft.com/office/drawing/2014/main" id="{B11A6F81-CE5A-49D0-B71D-9389A2D6E80D}"/>
              </a:ext>
            </a:extLst>
          </p:cNvPr>
          <p:cNvSpPr txBox="1"/>
          <p:nvPr/>
        </p:nvSpPr>
        <p:spPr>
          <a:xfrm>
            <a:off x="201820" y="1214483"/>
            <a:ext cx="11340793" cy="4970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600"/>
              </a:spcBef>
              <a:buFont typeface="Wingdings" pitchFamily="2" charset="2"/>
              <a:buChar char="Ø"/>
            </a:pPr>
            <a:r>
              <a:rPr lang="en-US" sz="2400" dirty="0">
                <a:latin typeface="Calibri" panose="020F0502020204030204" pitchFamily="34" charset="0"/>
                <a:cs typeface="Calibri" panose="020F0502020204030204" pitchFamily="34" charset="0"/>
              </a:rPr>
              <a:t>The </a:t>
            </a:r>
            <a:r>
              <a:rPr lang="en-US" sz="2400" b="1" dirty="0">
                <a:solidFill>
                  <a:srgbClr val="0070C0"/>
                </a:solidFill>
                <a:latin typeface="Calibri" panose="020F0502020204030204" pitchFamily="34" charset="0"/>
                <a:cs typeface="Calibri" panose="020F0502020204030204" pitchFamily="34" charset="0"/>
              </a:rPr>
              <a:t>Humanitarian Country Teams (HCT) </a:t>
            </a:r>
            <a:r>
              <a:rPr lang="en-US" sz="2400" dirty="0">
                <a:latin typeface="Calibri" panose="020F0502020204030204" pitchFamily="34" charset="0"/>
                <a:cs typeface="Calibri" panose="020F0502020204030204" pitchFamily="34" charset="0"/>
              </a:rPr>
              <a:t>are the main coordination body at national level, they make strategic and operational decisions</a:t>
            </a:r>
          </a:p>
          <a:p>
            <a:pPr marL="457200" indent="-457200">
              <a:spcBef>
                <a:spcPts val="600"/>
              </a:spcBef>
              <a:buFont typeface="Wingdings" pitchFamily="2" charset="2"/>
              <a:buChar char="Ø"/>
            </a:pPr>
            <a:r>
              <a:rPr lang="en-US" sz="2400" dirty="0">
                <a:latin typeface="Calibri" panose="020F0502020204030204" pitchFamily="34" charset="0"/>
                <a:cs typeface="Calibri" panose="020F0502020204030204" pitchFamily="34" charset="0"/>
              </a:rPr>
              <a:t>HCTs are led by a Humanitarian Coordinator (HC).</a:t>
            </a:r>
          </a:p>
          <a:p>
            <a:pPr marL="457200" indent="-457200">
              <a:spcBef>
                <a:spcPts val="600"/>
              </a:spcBef>
              <a:buFont typeface="Wingdings" pitchFamily="2" charset="2"/>
              <a:buChar char="Ø"/>
            </a:pPr>
            <a:r>
              <a:rPr lang="en-US" sz="2400" dirty="0">
                <a:latin typeface="Calibri" panose="020F0502020204030204" pitchFamily="34" charset="0"/>
                <a:cs typeface="Calibri" panose="020F0502020204030204" pitchFamily="34" charset="0"/>
              </a:rPr>
              <a:t>An HCT may already exist in your country, if one does not exist, the UN Resident Coordinator (RC) is the person responsible for establishing them if a crisis emerges where the national authority requests support</a:t>
            </a:r>
          </a:p>
          <a:p>
            <a:pPr marL="457200" indent="-457200">
              <a:spcBef>
                <a:spcPts val="600"/>
              </a:spcBef>
              <a:buFont typeface="Wingdings" pitchFamily="2" charset="2"/>
              <a:buChar char="Ø"/>
            </a:pPr>
            <a:r>
              <a:rPr lang="en-US" sz="2400" dirty="0">
                <a:latin typeface="Calibri" panose="020F0502020204030204" pitchFamily="34" charset="0"/>
                <a:cs typeface="Calibri" panose="020F0502020204030204" pitchFamily="34" charset="0"/>
              </a:rPr>
              <a:t>HCTs comprise of representatives from humanitarian actors in the country, including UN agencies, INGOs and the Red Cross and Red Crescent Movement. </a:t>
            </a:r>
          </a:p>
          <a:p>
            <a:pPr marL="457200" indent="-457200">
              <a:spcBef>
                <a:spcPts val="600"/>
              </a:spcBef>
              <a:buFont typeface="Wingdings" pitchFamily="2" charset="2"/>
              <a:buChar char="Ø"/>
            </a:pPr>
            <a:r>
              <a:rPr lang="en-US" sz="2400" b="1" dirty="0">
                <a:solidFill>
                  <a:srgbClr val="0070C0"/>
                </a:solidFill>
                <a:latin typeface="Calibri" panose="020F0502020204030204" pitchFamily="34" charset="0"/>
                <a:cs typeface="Calibri" panose="020F0502020204030204" pitchFamily="34" charset="0"/>
              </a:rPr>
              <a:t>OPDs may also get actively involved in HCTs </a:t>
            </a:r>
          </a:p>
          <a:p>
            <a:pPr marL="457200" indent="-457200">
              <a:spcBef>
                <a:spcPts val="600"/>
              </a:spcBef>
              <a:buFont typeface="Wingdings" pitchFamily="2" charset="2"/>
              <a:buChar char="Ø"/>
            </a:pPr>
            <a:r>
              <a:rPr lang="en-US" sz="2400" dirty="0">
                <a:latin typeface="Calibri" panose="020F0502020204030204" pitchFamily="34" charset="0"/>
                <a:cs typeface="Calibri" panose="020F0502020204030204" pitchFamily="34" charset="0"/>
              </a:rPr>
              <a:t>In some countries </a:t>
            </a:r>
            <a:r>
              <a:rPr lang="en-US" sz="2400" b="1" dirty="0">
                <a:solidFill>
                  <a:srgbClr val="0070C0"/>
                </a:solidFill>
                <a:latin typeface="Calibri" panose="020F0502020204030204" pitchFamily="34" charset="0"/>
                <a:cs typeface="Calibri" panose="020F0502020204030204" pitchFamily="34" charset="0"/>
              </a:rPr>
              <a:t>there may be an age and disability focal point and/ or working group</a:t>
            </a:r>
          </a:p>
          <a:p>
            <a:pPr marL="457200" indent="-457200">
              <a:buFont typeface="Arial" panose="020B0604020202020204" pitchFamily="34" charset="0"/>
              <a:buChar char="•"/>
            </a:pPr>
            <a:endParaRPr lang="en-GB" sz="2800" b="1" dirty="0">
              <a:solidFill>
                <a:srgbClr val="C0000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2F4BB75-0E43-F0F0-69C2-2E5A830162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17" name="Footer Placeholder 4">
            <a:extLst>
              <a:ext uri="{FF2B5EF4-FFF2-40B4-BE49-F238E27FC236}">
                <a16:creationId xmlns:a16="http://schemas.microsoft.com/office/drawing/2014/main" id="{46C26DA7-8945-41B8-3FC6-1AE68D44F7EC}"/>
              </a:ext>
              <a:ext uri="{C183D7F6-B498-43B3-948B-1728B52AA6E4}">
                <adec:decorative xmlns:adec="http://schemas.microsoft.com/office/drawing/2017/decorative" val="1"/>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4" name="Date Placeholder 3">
            <a:extLst>
              <a:ext uri="{FF2B5EF4-FFF2-40B4-BE49-F238E27FC236}">
                <a16:creationId xmlns:a16="http://schemas.microsoft.com/office/drawing/2014/main" id="{65647B43-8BB4-2097-CEF5-0BD85E56B0E4}"/>
              </a:ext>
              <a:ext uri="{C183D7F6-B498-43B3-948B-1728B52AA6E4}">
                <adec:decorative xmlns:adec="http://schemas.microsoft.com/office/drawing/2017/decorative" val="1"/>
              </a:ext>
            </a:extLst>
          </p:cNvPr>
          <p:cNvSpPr txBox="1">
            <a:spLocks/>
          </p:cNvSpPr>
          <p:nvPr/>
        </p:nvSpPr>
        <p:spPr>
          <a:xfrm>
            <a:off x="690963" y="6416343"/>
            <a:ext cx="27432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AE20C70E-732B-A94E-8AE6-2FA96FC9CDCE}" type="datetime1">
              <a:rPr lang="en-US" sz="1200" smtClean="0">
                <a:solidFill>
                  <a:schemeClr val="tx1">
                    <a:lumMod val="50000"/>
                    <a:lumOff val="50000"/>
                  </a:schemeClr>
                </a:solidFill>
              </a:rPr>
              <a:pPr algn="l"/>
              <a:t>1/23/24</a:t>
            </a:fld>
            <a:endParaRPr lang="en-GB" sz="1200" dirty="0">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35</a:t>
            </a:fld>
            <a:endParaRPr lang="en-GB" sz="1200" dirty="0">
              <a:solidFill>
                <a:schemeClr val="tx1">
                  <a:lumMod val="50000"/>
                  <a:lumOff val="50000"/>
                </a:schemeClr>
              </a:solidFill>
            </a:endParaRPr>
          </a:p>
        </p:txBody>
      </p:sp>
      <p:pic>
        <p:nvPicPr>
          <p:cNvPr id="8" name="Picture 7">
            <a:extLst>
              <a:ext uri="{FF2B5EF4-FFF2-40B4-BE49-F238E27FC236}">
                <a16:creationId xmlns:a16="http://schemas.microsoft.com/office/drawing/2014/main" id="{65D59EEF-5843-0F4C-99E7-2FD691C9A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368821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24DE-3C28-4CF6-B2FF-F246EBEED248}"/>
              </a:ext>
            </a:extLst>
          </p:cNvPr>
          <p:cNvSpPr>
            <a:spLocks noGrp="1"/>
          </p:cNvSpPr>
          <p:nvPr>
            <p:ph type="title"/>
          </p:nvPr>
        </p:nvSpPr>
        <p:spPr>
          <a:xfrm>
            <a:off x="825500" y="309526"/>
            <a:ext cx="8295526" cy="1408257"/>
          </a:xfrm>
        </p:spPr>
        <p:txBody>
          <a:bodyPr>
            <a:noAutofit/>
          </a:bodyPr>
          <a:lstStyle/>
          <a:p>
            <a:r>
              <a:rPr lang="en-GB" sz="3600" b="1" dirty="0">
                <a:latin typeface="Calibri" panose="020F0502020204030204" pitchFamily="34" charset="0"/>
                <a:cs typeface="Calibri" panose="020F0502020204030204" pitchFamily="34" charset="0"/>
              </a:rPr>
              <a:t>The importance of OPDs role in humanitarian action</a:t>
            </a:r>
          </a:p>
        </p:txBody>
      </p:sp>
      <p:pic>
        <p:nvPicPr>
          <p:cNvPr id="10" name="Online Media 9" title="English version. How to include organisations of persons with disabilities in humanitarian action">
            <a:hlinkClick r:id="" action="ppaction://media"/>
            <a:extLst>
              <a:ext uri="{FF2B5EF4-FFF2-40B4-BE49-F238E27FC236}">
                <a16:creationId xmlns:a16="http://schemas.microsoft.com/office/drawing/2014/main" id="{B758F527-4A00-24B4-36B6-2C4641A32943}"/>
              </a:ext>
            </a:extLst>
          </p:cNvPr>
          <p:cNvPicPr>
            <a:picLocks noGrp="1" noRot="1" noChangeAspect="1"/>
          </p:cNvPicPr>
          <p:nvPr>
            <p:ph idx="1"/>
            <a:videoFile r:link="rId1"/>
          </p:nvPr>
        </p:nvPicPr>
        <p:blipFill>
          <a:blip r:embed="rId4"/>
          <a:stretch>
            <a:fillRect/>
          </a:stretch>
        </p:blipFill>
        <p:spPr>
          <a:xfrm>
            <a:off x="2735263" y="1865313"/>
            <a:ext cx="6634162" cy="3748087"/>
          </a:xfrm>
          <a:prstGeom prst="rect">
            <a:avLst/>
          </a:prstGeom>
        </p:spPr>
      </p:pic>
      <p:sp>
        <p:nvSpPr>
          <p:cNvPr id="4" name="Date Placeholder 3">
            <a:extLst>
              <a:ext uri="{FF2B5EF4-FFF2-40B4-BE49-F238E27FC236}">
                <a16:creationId xmlns:a16="http://schemas.microsoft.com/office/drawing/2014/main" id="{7FC479D2-EF70-41E8-8AF3-7B97584F7311}"/>
              </a:ext>
              <a:ext uri="{C183D7F6-B498-43B3-948B-1728B52AA6E4}">
                <adec:decorative xmlns:adec="http://schemas.microsoft.com/office/drawing/2017/decorative" val="1"/>
              </a:ext>
            </a:extLst>
          </p:cNvPr>
          <p:cNvSpPr>
            <a:spLocks noGrp="1"/>
          </p:cNvSpPr>
          <p:nvPr>
            <p:ph type="dt" sz="half" idx="10"/>
          </p:nvPr>
        </p:nvSpPr>
        <p:spPr/>
        <p:txBody>
          <a:bodyPr/>
          <a:lstStyle/>
          <a:p>
            <a:fld id="{4DC7279A-8111-6E4B-8867-42846240A6B9}" type="datetime1">
              <a:rPr lang="en-US" smtClean="0"/>
              <a:t>1/23/24</a:t>
            </a:fld>
            <a:endParaRPr lang="en-GB"/>
          </a:p>
        </p:txBody>
      </p:sp>
      <p:sp>
        <p:nvSpPr>
          <p:cNvPr id="5" name="Footer Placeholder 4">
            <a:extLst>
              <a:ext uri="{FF2B5EF4-FFF2-40B4-BE49-F238E27FC236}">
                <a16:creationId xmlns:a16="http://schemas.microsoft.com/office/drawing/2014/main" id="{13C3F549-6FCB-4967-A8E9-82D052193718}"/>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8A379864-B97C-4F3A-A611-C8EB20ABFD96}"/>
              </a:ext>
            </a:extLst>
          </p:cNvPr>
          <p:cNvSpPr>
            <a:spLocks noGrp="1"/>
          </p:cNvSpPr>
          <p:nvPr>
            <p:ph type="sldNum" sz="quarter" idx="12"/>
          </p:nvPr>
        </p:nvSpPr>
        <p:spPr/>
        <p:txBody>
          <a:bodyPr/>
          <a:lstStyle/>
          <a:p>
            <a:r>
              <a:rPr lang="en-GB" dirty="0"/>
              <a:t>Slide </a:t>
            </a:r>
            <a:fld id="{566D8EC2-00B7-4DEC-8348-941BB5C1523A}" type="slidenum">
              <a:rPr lang="en-GB" smtClean="0"/>
              <a:t>36</a:t>
            </a:fld>
            <a:endParaRPr lang="en-GB" dirty="0"/>
          </a:p>
        </p:txBody>
      </p:sp>
      <p:pic>
        <p:nvPicPr>
          <p:cNvPr id="7" name="Picture 6">
            <a:extLst>
              <a:ext uri="{FF2B5EF4-FFF2-40B4-BE49-F238E27FC236}">
                <a16:creationId xmlns:a16="http://schemas.microsoft.com/office/drawing/2014/main" id="{3B6FBEB2-0B48-0443-98D7-03DEEEB350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1075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746-2421-4CF8-80DB-290B13AD7EE2}"/>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International Humanitarian Coordination System </a:t>
            </a:r>
          </a:p>
        </p:txBody>
      </p:sp>
      <p:sp>
        <p:nvSpPr>
          <p:cNvPr id="5" name="Text Placeholder 4">
            <a:extLst>
              <a:ext uri="{FF2B5EF4-FFF2-40B4-BE49-F238E27FC236}">
                <a16:creationId xmlns:a16="http://schemas.microsoft.com/office/drawing/2014/main" id="{BDAF4B4F-7E35-49C6-9510-B58856E0DA2B}"/>
              </a:ext>
            </a:extLst>
          </p:cNvPr>
          <p:cNvSpPr>
            <a:spLocks noGrp="1"/>
          </p:cNvSpPr>
          <p:nvPr>
            <p:ph type="body" idx="1"/>
          </p:nvPr>
        </p:nvSpPr>
        <p:spPr>
          <a:xfrm>
            <a:off x="831850" y="4589463"/>
            <a:ext cx="10515600" cy="1288823"/>
          </a:xfrm>
        </p:spPr>
        <p:txBody>
          <a:bodyPr>
            <a:normAutofit/>
          </a:bodyPr>
          <a:lstStyle/>
          <a:p>
            <a:r>
              <a:rPr lang="en-GB" sz="2800" dirty="0"/>
              <a:t>The Cluster System and Refugee Coordination Model; </a:t>
            </a:r>
          </a:p>
          <a:p>
            <a:r>
              <a:rPr lang="en-GB" sz="2800" dirty="0"/>
              <a:t>Working towards effective coordination and greater accountability</a:t>
            </a:r>
          </a:p>
        </p:txBody>
      </p:sp>
      <p:sp>
        <p:nvSpPr>
          <p:cNvPr id="3" name="Date Placeholder 2">
            <a:extLst>
              <a:ext uri="{FF2B5EF4-FFF2-40B4-BE49-F238E27FC236}">
                <a16:creationId xmlns:a16="http://schemas.microsoft.com/office/drawing/2014/main" id="{49663E36-0036-5EF5-48EA-E687272E665B}"/>
              </a:ext>
            </a:extLst>
          </p:cNvPr>
          <p:cNvSpPr>
            <a:spLocks noGrp="1"/>
          </p:cNvSpPr>
          <p:nvPr>
            <p:ph type="dt" sz="half" idx="10"/>
          </p:nvPr>
        </p:nvSpPr>
        <p:spPr/>
        <p:txBody>
          <a:bodyPr/>
          <a:lstStyle/>
          <a:p>
            <a:fld id="{A0112AA2-3748-124F-9465-5CFE6DA23C31}" type="datetime1">
              <a:rPr lang="en-US" smtClean="0"/>
              <a:t>1/23/24</a:t>
            </a:fld>
            <a:endParaRPr lang="en-GB"/>
          </a:p>
        </p:txBody>
      </p:sp>
      <p:sp>
        <p:nvSpPr>
          <p:cNvPr id="4" name="Footer Placeholder 3">
            <a:extLst>
              <a:ext uri="{FF2B5EF4-FFF2-40B4-BE49-F238E27FC236}">
                <a16:creationId xmlns:a16="http://schemas.microsoft.com/office/drawing/2014/main" id="{8A1B5269-6BE5-8588-4146-79B742F41FF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4A826E80-81B1-DDCE-F140-555FD9482E3E}"/>
              </a:ext>
            </a:extLst>
          </p:cNvPr>
          <p:cNvSpPr>
            <a:spLocks noGrp="1"/>
          </p:cNvSpPr>
          <p:nvPr>
            <p:ph type="sldNum" sz="quarter" idx="12"/>
          </p:nvPr>
        </p:nvSpPr>
        <p:spPr/>
        <p:txBody>
          <a:bodyPr/>
          <a:lstStyle/>
          <a:p>
            <a:fld id="{566D8EC2-00B7-4DEC-8348-941BB5C1523A}" type="slidenum">
              <a:rPr lang="en-GB" smtClean="0"/>
              <a:t>37</a:t>
            </a:fld>
            <a:endParaRPr lang="en-GB"/>
          </a:p>
        </p:txBody>
      </p:sp>
      <p:pic>
        <p:nvPicPr>
          <p:cNvPr id="7" name="Picture 6">
            <a:extLst>
              <a:ext uri="{FF2B5EF4-FFF2-40B4-BE49-F238E27FC236}">
                <a16:creationId xmlns:a16="http://schemas.microsoft.com/office/drawing/2014/main" id="{F50E69DA-C7A7-ED47-B6EF-20BE576A3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548392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566548" y="648889"/>
            <a:ext cx="8044052" cy="638341"/>
          </a:xfrm>
        </p:spPr>
        <p:txBody>
          <a:bodyPr>
            <a:noAutofit/>
          </a:bodyPr>
          <a:lstStyle/>
          <a:p>
            <a:r>
              <a:rPr lang="en-GB" sz="3200" b="1" dirty="0">
                <a:latin typeface="Calibri" panose="020F0502020204030204" pitchFamily="34" charset="0"/>
                <a:cs typeface="Calibri" panose="020F0502020204030204" pitchFamily="34" charset="0"/>
              </a:rPr>
              <a:t>Briefing points for facilitator to introduce formal presentations on Cluster System and RCM</a:t>
            </a:r>
          </a:p>
        </p:txBody>
      </p:sp>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fld id="{C0223B5C-EA9A-C540-9BFF-A0B22ACE7DF2}"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dirty="0"/>
              <a:t>Slide </a:t>
            </a:r>
            <a:fld id="{566D8EC2-00B7-4DEC-8348-941BB5C1523A}" type="slidenum">
              <a:rPr lang="en-GB" smtClean="0"/>
              <a:t>38</a:t>
            </a:fld>
            <a:endParaRPr lang="en-GB" dirty="0"/>
          </a:p>
        </p:txBody>
      </p:sp>
      <p:sp>
        <p:nvSpPr>
          <p:cNvPr id="7" name="Content Placeholder 6">
            <a:extLst>
              <a:ext uri="{FF2B5EF4-FFF2-40B4-BE49-F238E27FC236}">
                <a16:creationId xmlns:a16="http://schemas.microsoft.com/office/drawing/2014/main" id="{5CB104C6-9338-94E8-C9DF-077F67ACE1DC}"/>
              </a:ext>
            </a:extLst>
          </p:cNvPr>
          <p:cNvSpPr>
            <a:spLocks noGrp="1"/>
          </p:cNvSpPr>
          <p:nvPr>
            <p:ph idx="1"/>
          </p:nvPr>
        </p:nvSpPr>
        <p:spPr>
          <a:xfrm rot="10800000" flipV="1">
            <a:off x="566546" y="1865045"/>
            <a:ext cx="11174481" cy="3995428"/>
          </a:xfrm>
        </p:spPr>
        <p:txBody>
          <a:bodyPr>
            <a:noAutofit/>
          </a:bodyPr>
          <a:lstStyle/>
          <a:p>
            <a:pPr marL="0" indent="0">
              <a:spcBef>
                <a:spcPts val="300"/>
              </a:spcBef>
              <a:buNone/>
            </a:pPr>
            <a:r>
              <a:rPr lang="en-GB" sz="2600" b="1" dirty="0"/>
              <a:t>Explain - we are going to discuss two main coordination mechanisms depending on type of crisis: </a:t>
            </a:r>
            <a:r>
              <a:rPr lang="en-GB" sz="2600" dirty="0"/>
              <a:t>Cluster System and Refugee coordination model</a:t>
            </a:r>
          </a:p>
          <a:p>
            <a:pPr marL="0" indent="0">
              <a:spcBef>
                <a:spcPts val="300"/>
              </a:spcBef>
              <a:buNone/>
            </a:pPr>
            <a:r>
              <a:rPr lang="en-GB" sz="2600" dirty="0"/>
              <a:t>Through an interactive question and answer processes the facilitator will guide the participants through the content of the slides.</a:t>
            </a:r>
          </a:p>
          <a:p>
            <a:pPr>
              <a:spcBef>
                <a:spcPts val="300"/>
              </a:spcBef>
            </a:pPr>
            <a:r>
              <a:rPr lang="en-GB" sz="2600" dirty="0"/>
              <a:t>First starting with giving a brief outline of the cluster system (next slide), followed by asking questions to introduce following content </a:t>
            </a:r>
          </a:p>
          <a:p>
            <a:pPr>
              <a:spcBef>
                <a:spcPts val="300"/>
              </a:spcBef>
            </a:pPr>
            <a:r>
              <a:rPr lang="en-GB" sz="2600" dirty="0"/>
              <a:t>Polls will be set up to ask the key questions then facilitator can use the slides to wrap up on key messages. </a:t>
            </a:r>
          </a:p>
          <a:p>
            <a:pPr>
              <a:spcBef>
                <a:spcPts val="300"/>
              </a:spcBef>
            </a:pPr>
            <a:r>
              <a:rPr lang="en-GB" sz="2600" dirty="0"/>
              <a:t>Through the process the facilitator to gives brief overview of history of how and why these coordination mechanisms came about</a:t>
            </a:r>
          </a:p>
        </p:txBody>
      </p:sp>
      <p:pic>
        <p:nvPicPr>
          <p:cNvPr id="8" name="Picture 7">
            <a:extLst>
              <a:ext uri="{FF2B5EF4-FFF2-40B4-BE49-F238E27FC236}">
                <a16:creationId xmlns:a16="http://schemas.microsoft.com/office/drawing/2014/main" id="{C26E89EC-99FE-1E40-849E-9C03115DF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886901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4043821" y="-916203"/>
            <a:ext cx="10581360" cy="2224610"/>
          </a:xfrm>
        </p:spPr>
        <p:txBody>
          <a:bodyPr>
            <a:normAutofit/>
          </a:bodyPr>
          <a:lstStyle/>
          <a:p>
            <a:br>
              <a:rPr lang="en-GB" b="1" dirty="0">
                <a:solidFill>
                  <a:srgbClr val="7030A0"/>
                </a:solidFill>
                <a:latin typeface="Calibri" panose="020F0502020204030204" pitchFamily="34" charset="0"/>
                <a:cs typeface="Calibri" panose="020F0502020204030204" pitchFamily="34" charset="0"/>
              </a:rPr>
            </a:br>
            <a:r>
              <a:rPr lang="en-GB" b="1" dirty="0">
                <a:solidFill>
                  <a:srgbClr val="7030A0"/>
                </a:solidFill>
                <a:latin typeface="Calibri" panose="020F0502020204030204" pitchFamily="34" charset="0"/>
                <a:cs typeface="Calibri" panose="020F0502020204030204" pitchFamily="34" charset="0"/>
              </a:rPr>
              <a:t>The Cluster System</a:t>
            </a:r>
            <a:endParaRPr lang="en-US" dirty="0"/>
          </a:p>
        </p:txBody>
      </p:sp>
      <p:pic>
        <p:nvPicPr>
          <p:cNvPr id="7" name="Picture 2" descr="Image of the Cluster system. At the centre is the Humanitarian adn Emergency Relief Coordinator. Around this is a circle with 11 clusters: Camp coordination and Camp management led by IOM adn UNHCR, Early Recovery led by UNDP, Education led by UNICEF &amp; Save the Children. Emergency telecommunications led by WFP, Food security led by WFP &amp; FAO, Health led by WO, Logistics led by WFP, Nutrition led by UNICEF, Protection led by UNHCR, Shelter led by IFRC &amp; UNHCR, and water Sanitation and Hygiene led by UNICEF. Around the circle forming a semi-circle are Prevention, mitigation, Preparedness, Disaster, Response, Recover and Reconstruction. Preparedness, Disaster, response and recovery are all in pink, the same colour as the Humanitarian coordinator in the middle to show these are the 4 stages that the Humanitarian Country Coordination team are responsible for.">
            <a:extLst>
              <a:ext uri="{FF2B5EF4-FFF2-40B4-BE49-F238E27FC236}">
                <a16:creationId xmlns:a16="http://schemas.microsoft.com/office/drawing/2014/main" id="{98B4CCA2-B20B-617E-4F66-D98194772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862"/>
            <a:ext cx="6225564" cy="544148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6347027" y="1477742"/>
            <a:ext cx="5540173" cy="4613341"/>
          </a:xfrm>
        </p:spPr>
        <p:txBody>
          <a:bodyPr>
            <a:normAutofit fontScale="92500" lnSpcReduction="10000"/>
          </a:bodyPr>
          <a:lstStyle/>
          <a:p>
            <a:pPr fontAlgn="base"/>
            <a:r>
              <a:rPr lang="en-US" dirty="0">
                <a:latin typeface="Calibri" panose="020F0502020204030204" pitchFamily="34" charset="0"/>
                <a:cs typeface="Calibri" panose="020F0502020204030204" pitchFamily="34" charset="0"/>
              </a:rPr>
              <a:t>The picture shows the 11 clusters and the lead agency/</a:t>
            </a:r>
            <a:r>
              <a:rPr lang="en-US" dirty="0" err="1">
                <a:latin typeface="Calibri" panose="020F0502020204030204" pitchFamily="34" charset="0"/>
                <a:cs typeface="Calibri" panose="020F0502020204030204" pitchFamily="34" charset="0"/>
              </a:rPr>
              <a:t>ies</a:t>
            </a:r>
            <a:r>
              <a:rPr lang="en-US" dirty="0">
                <a:latin typeface="Calibri" panose="020F0502020204030204" pitchFamily="34" charset="0"/>
                <a:cs typeface="Calibri" panose="020F0502020204030204" pitchFamily="34" charset="0"/>
              </a:rPr>
              <a:t> for that cluster</a:t>
            </a:r>
          </a:p>
          <a:p>
            <a:pPr fontAlgn="base"/>
            <a:r>
              <a:rPr lang="en-GB" dirty="0">
                <a:latin typeface="Calibri" panose="020F0502020204030204" pitchFamily="34" charset="0"/>
                <a:ea typeface="Calibri" panose="020F0502020204030204" pitchFamily="34" charset="0"/>
                <a:cs typeface="Calibri" panose="020F0502020204030204" pitchFamily="34" charset="0"/>
              </a:rPr>
              <a:t>Each Cluster has a lead agency or organisation. The  lead agency coordinates the efforts of that sector during an emergency.</a:t>
            </a:r>
          </a:p>
          <a:p>
            <a:pPr fontAlgn="base"/>
            <a:r>
              <a:rPr lang="en-US" dirty="0">
                <a:latin typeface="Calibri" panose="020F0502020204030204" pitchFamily="34" charset="0"/>
                <a:cs typeface="Calibri" panose="020F0502020204030204" pitchFamily="34" charset="0"/>
              </a:rPr>
              <a:t>There are many sub-clusters and working groups for specific issues, such as those for sexual and gender-based violence and child protection that come under the </a:t>
            </a:r>
            <a:r>
              <a:rPr lang="en-US" u="sng"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Protection Cluster</a:t>
            </a: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fld id="{737677CE-4981-014C-9822-FAD170ACDB5A}" type="datetime1">
              <a:rPr lang="en-US" smtClean="0"/>
              <a:t>1/23/24</a:t>
            </a:fld>
            <a:endParaRPr lang="en-GB" dirty="0"/>
          </a:p>
        </p:txBody>
      </p:sp>
      <p:sp>
        <p:nvSpPr>
          <p:cNvPr id="4" name="Footer Placeholder 4">
            <a:extLst>
              <a:ext uri="{FF2B5EF4-FFF2-40B4-BE49-F238E27FC236}">
                <a16:creationId xmlns:a16="http://schemas.microsoft.com/office/drawing/2014/main" id="{429C44D0-24AC-FE83-DA4D-9600D74C0A23}"/>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39</a:t>
            </a:fld>
            <a:endParaRPr lang="en-GB" dirty="0"/>
          </a:p>
        </p:txBody>
      </p:sp>
      <p:pic>
        <p:nvPicPr>
          <p:cNvPr id="9" name="Picture 8">
            <a:extLst>
              <a:ext uri="{FF2B5EF4-FFF2-40B4-BE49-F238E27FC236}">
                <a16:creationId xmlns:a16="http://schemas.microsoft.com/office/drawing/2014/main" id="{190CDADC-26A2-87AB-D42A-C085E129858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5353" y="-24742"/>
            <a:ext cx="2246647" cy="1171882"/>
          </a:xfrm>
          <a:prstGeom prst="rect">
            <a:avLst/>
          </a:prstGeom>
        </p:spPr>
      </p:pic>
      <p:pic>
        <p:nvPicPr>
          <p:cNvPr id="11" name="Picture 10">
            <a:extLst>
              <a:ext uri="{FF2B5EF4-FFF2-40B4-BE49-F238E27FC236}">
                <a16:creationId xmlns:a16="http://schemas.microsoft.com/office/drawing/2014/main" id="{BE551AE2-6AD5-3442-9A05-008B937036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7434" y="5764496"/>
            <a:ext cx="5121166" cy="533455"/>
          </a:xfrm>
          <a:prstGeom prst="rect">
            <a:avLst/>
          </a:prstGeom>
        </p:spPr>
      </p:pic>
    </p:spTree>
    <p:extLst>
      <p:ext uri="{BB962C8B-B14F-4D97-AF65-F5344CB8AC3E}">
        <p14:creationId xmlns:p14="http://schemas.microsoft.com/office/powerpoint/2010/main" val="191772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307728" y="434383"/>
            <a:ext cx="9821709" cy="918137"/>
          </a:xfrm>
        </p:spPr>
        <p:txBody>
          <a:bodyPr>
            <a:normAutofit fontScale="90000"/>
          </a:bodyPr>
          <a:lstStyle/>
          <a:p>
            <a:r>
              <a:rPr lang="en-GB" sz="3600" b="1" dirty="0">
                <a:solidFill>
                  <a:srgbClr val="7030A0"/>
                </a:solidFill>
                <a:latin typeface="Calibri" panose="020F0502020204030204" pitchFamily="34" charset="0"/>
                <a:cs typeface="Calibri" panose="020F0502020204030204" pitchFamily="34" charset="0"/>
              </a:rPr>
              <a:t>Session 1</a:t>
            </a:r>
            <a:br>
              <a:rPr lang="en-GB" sz="3600" b="1" dirty="0">
                <a:solidFill>
                  <a:srgbClr val="7030A0"/>
                </a:solidFill>
                <a:latin typeface="Calibri" panose="020F0502020204030204" pitchFamily="34" charset="0"/>
                <a:cs typeface="Calibri" panose="020F0502020204030204" pitchFamily="34" charset="0"/>
              </a:rPr>
            </a:br>
            <a:r>
              <a:rPr lang="en-GB" sz="3600" b="1" dirty="0">
                <a:solidFill>
                  <a:srgbClr val="7030A0"/>
                </a:solidFill>
                <a:latin typeface="Calibri" panose="020F0502020204030204" pitchFamily="34" charset="0"/>
                <a:cs typeface="Calibri" panose="020F0502020204030204" pitchFamily="34" charset="0"/>
              </a:rPr>
              <a:t>Introduction to Humanitarian Action</a:t>
            </a:r>
            <a:endParaRPr lang="en-US" sz="3600" dirty="0">
              <a:solidFill>
                <a:srgbClr val="7030A0"/>
              </a:solidFill>
            </a:endParaRPr>
          </a:p>
        </p:txBody>
      </p:sp>
      <p:graphicFrame>
        <p:nvGraphicFramePr>
          <p:cNvPr id="4" name="Table 11">
            <a:extLst>
              <a:ext uri="{FF2B5EF4-FFF2-40B4-BE49-F238E27FC236}">
                <a16:creationId xmlns:a16="http://schemas.microsoft.com/office/drawing/2014/main" id="{7511BFC3-732C-9806-A125-847E090D383B}"/>
              </a:ext>
            </a:extLst>
          </p:cNvPr>
          <p:cNvGraphicFramePr>
            <a:graphicFrameLocks/>
          </p:cNvGraphicFramePr>
          <p:nvPr>
            <p:extLst>
              <p:ext uri="{D42A27DB-BD31-4B8C-83A1-F6EECF244321}">
                <p14:modId xmlns:p14="http://schemas.microsoft.com/office/powerpoint/2010/main" val="3424260520"/>
              </p:ext>
            </p:extLst>
          </p:nvPr>
        </p:nvGraphicFramePr>
        <p:xfrm rot="10800000" flipV="1">
          <a:off x="503583" y="1747685"/>
          <a:ext cx="10850217" cy="4216863"/>
        </p:xfrm>
        <a:graphic>
          <a:graphicData uri="http://schemas.openxmlformats.org/drawingml/2006/table">
            <a:tbl>
              <a:tblPr firstRow="1" bandRow="1">
                <a:tableStyleId>{5C22544A-7EE6-4342-B048-85BDC9FD1C3A}</a:tableStyleId>
              </a:tblPr>
              <a:tblGrid>
                <a:gridCol w="1238509">
                  <a:extLst>
                    <a:ext uri="{9D8B030D-6E8A-4147-A177-3AD203B41FA5}">
                      <a16:colId xmlns:a16="http://schemas.microsoft.com/office/drawing/2014/main" val="4272346427"/>
                    </a:ext>
                  </a:extLst>
                </a:gridCol>
                <a:gridCol w="9611708">
                  <a:extLst>
                    <a:ext uri="{9D8B030D-6E8A-4147-A177-3AD203B41FA5}">
                      <a16:colId xmlns:a16="http://schemas.microsoft.com/office/drawing/2014/main" val="3153108137"/>
                    </a:ext>
                  </a:extLst>
                </a:gridCol>
              </a:tblGrid>
              <a:tr h="431587">
                <a:tc>
                  <a:txBody>
                    <a:bodyPr/>
                    <a:lstStyle/>
                    <a:p>
                      <a:r>
                        <a:rPr lang="en-GB" sz="2400" dirty="0">
                          <a:latin typeface="Calibri" panose="020F0502020204030204" pitchFamily="34" charset="0"/>
                          <a:cs typeface="Calibri" panose="020F0502020204030204" pitchFamily="34" charset="0"/>
                        </a:rPr>
                        <a:t>Time</a:t>
                      </a:r>
                    </a:p>
                  </a:txBody>
                  <a:tcPr/>
                </a:tc>
                <a:tc>
                  <a:txBody>
                    <a:bodyPr/>
                    <a:lstStyle/>
                    <a:p>
                      <a:r>
                        <a:rPr lang="en-GB" sz="2400" dirty="0">
                          <a:latin typeface="Calibri" panose="020F0502020204030204" pitchFamily="34" charset="0"/>
                          <a:cs typeface="Calibri" panose="020F0502020204030204" pitchFamily="34" charset="0"/>
                        </a:rPr>
                        <a:t>Session Outline </a:t>
                      </a:r>
                    </a:p>
                  </a:txBody>
                  <a:tcPr/>
                </a:tc>
                <a:extLst>
                  <a:ext uri="{0D108BD9-81ED-4DB2-BD59-A6C34878D82A}">
                    <a16:rowId xmlns:a16="http://schemas.microsoft.com/office/drawing/2014/main" val="2842653386"/>
                  </a:ext>
                </a:extLst>
              </a:tr>
              <a:tr h="431587">
                <a:tc>
                  <a:txBody>
                    <a:bodyPr/>
                    <a:lstStyle/>
                    <a:p>
                      <a:r>
                        <a:rPr lang="en-GB" sz="2400" dirty="0">
                          <a:latin typeface="Calibri" panose="020F0502020204030204" pitchFamily="34" charset="0"/>
                          <a:cs typeface="Calibri" panose="020F0502020204030204" pitchFamily="34" charset="0"/>
                        </a:rPr>
                        <a:t>5 mins</a:t>
                      </a:r>
                    </a:p>
                  </a:txBody>
                  <a:tcPr/>
                </a:tc>
                <a:tc>
                  <a:txBody>
                    <a:bodyPr/>
                    <a:lstStyle/>
                    <a:p>
                      <a:r>
                        <a:rPr lang="en-GB" sz="2400" dirty="0">
                          <a:latin typeface="Calibri" panose="020F0502020204030204" pitchFamily="34" charset="0"/>
                          <a:cs typeface="Calibri" panose="020F0502020204030204" pitchFamily="34" charset="0"/>
                        </a:rPr>
                        <a:t>Welcome and opening by regional OPD</a:t>
                      </a:r>
                    </a:p>
                  </a:txBody>
                  <a:tcPr/>
                </a:tc>
                <a:extLst>
                  <a:ext uri="{0D108BD9-81ED-4DB2-BD59-A6C34878D82A}">
                    <a16:rowId xmlns:a16="http://schemas.microsoft.com/office/drawing/2014/main" val="2679225963"/>
                  </a:ext>
                </a:extLst>
              </a:tr>
              <a:tr h="431587">
                <a:tc>
                  <a:txBody>
                    <a:bodyPr/>
                    <a:lstStyle/>
                    <a:p>
                      <a:r>
                        <a:rPr lang="en-GB" sz="2400" dirty="0">
                          <a:latin typeface="Calibri" panose="020F0502020204030204" pitchFamily="34" charset="0"/>
                          <a:cs typeface="Calibri" panose="020F0502020204030204" pitchFamily="34" charset="0"/>
                        </a:rPr>
                        <a:t>25 mins</a:t>
                      </a:r>
                    </a:p>
                  </a:txBody>
                  <a:tcPr/>
                </a:tc>
                <a:tc>
                  <a:txBody>
                    <a:bodyPr/>
                    <a:lstStyle/>
                    <a:p>
                      <a:r>
                        <a:rPr lang="en-GB" sz="2400" dirty="0">
                          <a:latin typeface="Calibri" panose="020F0502020204030204" pitchFamily="34" charset="0"/>
                          <a:cs typeface="Calibri" panose="020F0502020204030204" pitchFamily="34" charset="0"/>
                        </a:rPr>
                        <a:t>Welcome and introductions, clarify session objectives, expectations</a:t>
                      </a:r>
                    </a:p>
                  </a:txBody>
                  <a:tcPr/>
                </a:tc>
                <a:extLst>
                  <a:ext uri="{0D108BD9-81ED-4DB2-BD59-A6C34878D82A}">
                    <a16:rowId xmlns:a16="http://schemas.microsoft.com/office/drawing/2014/main" val="4056776071"/>
                  </a:ext>
                </a:extLst>
              </a:tr>
              <a:tr h="469739">
                <a:tc>
                  <a:txBody>
                    <a:bodyPr/>
                    <a:lstStyle/>
                    <a:p>
                      <a:r>
                        <a:rPr lang="en-GB" sz="2400" dirty="0">
                          <a:latin typeface="Calibri" panose="020F0502020204030204" pitchFamily="34" charset="0"/>
                          <a:cs typeface="Calibri" panose="020F0502020204030204" pitchFamily="34" charset="0"/>
                        </a:rPr>
                        <a:t>35 mins</a:t>
                      </a:r>
                    </a:p>
                  </a:txBody>
                  <a:tcPr/>
                </a:tc>
                <a:tc>
                  <a:txBody>
                    <a:bodyPr/>
                    <a:lstStyle/>
                    <a:p>
                      <a:r>
                        <a:rPr lang="en-GB" sz="2400" dirty="0">
                          <a:latin typeface="Calibri" panose="020F0502020204030204" pitchFamily="34" charset="0"/>
                          <a:cs typeface="Calibri" panose="020F0502020204030204" pitchFamily="34" charset="0"/>
                        </a:rPr>
                        <a:t>Discussion on types of crisis – group work looking at barriers</a:t>
                      </a:r>
                    </a:p>
                  </a:txBody>
                  <a:tcPr/>
                </a:tc>
                <a:extLst>
                  <a:ext uri="{0D108BD9-81ED-4DB2-BD59-A6C34878D82A}">
                    <a16:rowId xmlns:a16="http://schemas.microsoft.com/office/drawing/2014/main" val="2837678760"/>
                  </a:ext>
                </a:extLst>
              </a:tr>
              <a:tr h="431587">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400" dirty="0">
                          <a:latin typeface="Calibri" panose="020F0502020204030204" pitchFamily="34" charset="0"/>
                          <a:cs typeface="Calibri" panose="020F0502020204030204" pitchFamily="34" charset="0"/>
                        </a:rPr>
                        <a:t>15 mins</a:t>
                      </a:r>
                    </a:p>
                  </a:txBody>
                  <a:tcPr/>
                </a:tc>
                <a:tc>
                  <a:txBody>
                    <a:bodyPr/>
                    <a:lstStyle/>
                    <a:p>
                      <a:r>
                        <a:rPr lang="en-GB" sz="2400" dirty="0">
                          <a:latin typeface="Calibri" panose="020F0502020204030204" pitchFamily="34" charset="0"/>
                          <a:cs typeface="Calibri" panose="020F0502020204030204" pitchFamily="34" charset="0"/>
                        </a:rPr>
                        <a:t>Introduction on instruments/ policies relevant different types of crisis</a:t>
                      </a:r>
                    </a:p>
                  </a:txBody>
                  <a:tcPr/>
                </a:tc>
                <a:extLst>
                  <a:ext uri="{0D108BD9-81ED-4DB2-BD59-A6C34878D82A}">
                    <a16:rowId xmlns:a16="http://schemas.microsoft.com/office/drawing/2014/main" val="520856232"/>
                  </a:ext>
                </a:extLst>
              </a:tr>
              <a:tr h="431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latin typeface="Calibri" panose="020F0502020204030204" pitchFamily="34" charset="0"/>
                          <a:cs typeface="Calibri" panose="020F0502020204030204" pitchFamily="34" charset="0"/>
                        </a:rPr>
                        <a:t>10 min</a:t>
                      </a:r>
                    </a:p>
                  </a:txBody>
                  <a:tcPr/>
                </a:tc>
                <a:tc>
                  <a:txBody>
                    <a:bodyPr/>
                    <a:lstStyle/>
                    <a:p>
                      <a:r>
                        <a:rPr lang="en-GB" sz="2400" b="1" dirty="0">
                          <a:latin typeface="Calibri" panose="020F0502020204030204" pitchFamily="34" charset="0"/>
                          <a:cs typeface="Calibri" panose="020F0502020204030204" pitchFamily="34" charset="0"/>
                        </a:rPr>
                        <a:t>Sensory break</a:t>
                      </a:r>
                    </a:p>
                  </a:txBody>
                  <a:tcPr/>
                </a:tc>
                <a:extLst>
                  <a:ext uri="{0D108BD9-81ED-4DB2-BD59-A6C34878D82A}">
                    <a16:rowId xmlns:a16="http://schemas.microsoft.com/office/drawing/2014/main" val="4288431263"/>
                  </a:ext>
                </a:extLst>
              </a:tr>
              <a:tr h="489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Calibri" panose="020F0502020204030204" pitchFamily="34" charset="0"/>
                          <a:cs typeface="Calibri" panose="020F0502020204030204" pitchFamily="34" charset="0"/>
                        </a:rPr>
                        <a:t>40 mins</a:t>
                      </a:r>
                    </a:p>
                  </a:txBody>
                  <a:tcPr/>
                </a:tc>
                <a:tc>
                  <a:txBody>
                    <a:bodyPr/>
                    <a:lstStyle/>
                    <a:p>
                      <a:r>
                        <a:rPr lang="en-GB" sz="2400" dirty="0">
                          <a:latin typeface="Calibri" panose="020F0502020204030204" pitchFamily="34" charset="0"/>
                          <a:cs typeface="Calibri" panose="020F0502020204030204" pitchFamily="34" charset="0"/>
                        </a:rPr>
                        <a:t>Brief introduction on IASC guidelines followed by practical group work</a:t>
                      </a:r>
                    </a:p>
                  </a:txBody>
                  <a:tcPr/>
                </a:tc>
                <a:extLst>
                  <a:ext uri="{0D108BD9-81ED-4DB2-BD59-A6C34878D82A}">
                    <a16:rowId xmlns:a16="http://schemas.microsoft.com/office/drawing/2014/main" val="1815008066"/>
                  </a:ext>
                </a:extLst>
              </a:tr>
              <a:tr h="431587">
                <a:tc>
                  <a:txBody>
                    <a:bodyPr/>
                    <a:lstStyle/>
                    <a:p>
                      <a:r>
                        <a:rPr lang="en-GB" sz="2400" dirty="0">
                          <a:latin typeface="Calibri" panose="020F0502020204030204" pitchFamily="34" charset="0"/>
                          <a:cs typeface="Calibri" panose="020F0502020204030204" pitchFamily="34" charset="0"/>
                        </a:rPr>
                        <a:t>15 mins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Calibri" panose="020F0502020204030204" pitchFamily="34" charset="0"/>
                          <a:cs typeface="Calibri" panose="020F0502020204030204" pitchFamily="34" charset="0"/>
                        </a:rPr>
                        <a:t>Final reflections, and introduction and Q&amp;A on homework</a:t>
                      </a:r>
                    </a:p>
                  </a:txBody>
                  <a:tcPr/>
                </a:tc>
                <a:extLst>
                  <a:ext uri="{0D108BD9-81ED-4DB2-BD59-A6C34878D82A}">
                    <a16:rowId xmlns:a16="http://schemas.microsoft.com/office/drawing/2014/main" val="1523779916"/>
                  </a:ext>
                </a:extLst>
              </a:tr>
              <a:tr h="514826">
                <a:tc>
                  <a:txBody>
                    <a:bodyPr/>
                    <a:lstStyle/>
                    <a:p>
                      <a:r>
                        <a:rPr lang="en-GB" sz="2400" dirty="0">
                          <a:latin typeface="Calibri" panose="020F0502020204030204" pitchFamily="34" charset="0"/>
                          <a:cs typeface="Calibri" panose="020F0502020204030204" pitchFamily="34" charset="0"/>
                        </a:rPr>
                        <a:t>5 mins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Calibri" panose="020F0502020204030204" pitchFamily="34" charset="0"/>
                          <a:cs typeface="Calibri" panose="020F0502020204030204" pitchFamily="34" charset="0"/>
                        </a:rPr>
                        <a:t>Close of session and feedback poll</a:t>
                      </a:r>
                    </a:p>
                  </a:txBody>
                  <a:tcPr/>
                </a:tc>
                <a:extLst>
                  <a:ext uri="{0D108BD9-81ED-4DB2-BD59-A6C34878D82A}">
                    <a16:rowId xmlns:a16="http://schemas.microsoft.com/office/drawing/2014/main" val="1301018186"/>
                  </a:ext>
                </a:extLst>
              </a:tr>
            </a:tbl>
          </a:graphicData>
        </a:graphic>
      </p:graphicFrame>
      <p:pic>
        <p:nvPicPr>
          <p:cNvPr id="2" name="Picture 1">
            <a:extLst>
              <a:ext uri="{FF2B5EF4-FFF2-40B4-BE49-F238E27FC236}">
                <a16:creationId xmlns:a16="http://schemas.microsoft.com/office/drawing/2014/main" id="{12F4BB75-0E43-F0F0-69C2-2E5A830162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sp>
        <p:nvSpPr>
          <p:cNvPr id="5" name="Date Placeholder 3">
            <a:extLst>
              <a:ext uri="{FF2B5EF4-FFF2-40B4-BE49-F238E27FC236}">
                <a16:creationId xmlns:a16="http://schemas.microsoft.com/office/drawing/2014/main" id="{C182E96C-E916-E908-2C6A-BB08215BB87F}"/>
              </a:ext>
              <a:ext uri="{C183D7F6-B498-43B3-948B-1728B52AA6E4}">
                <adec:decorative xmlns:adec="http://schemas.microsoft.com/office/drawing/2017/decorative" val="1"/>
              </a:ext>
            </a:extLst>
          </p:cNvPr>
          <p:cNvSpPr txBox="1">
            <a:spLocks/>
          </p:cNvSpPr>
          <p:nvPr/>
        </p:nvSpPr>
        <p:spPr>
          <a:xfrm>
            <a:off x="690963" y="6398609"/>
            <a:ext cx="2743200"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2">
                    <a:lumMod val="20000"/>
                    <a:lumOff val="8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F8870BDD-1078-3042-BFF8-A77E08F8C860}" type="datetime1">
              <a:rPr lang="en-US" sz="1200" smtClean="0">
                <a:solidFill>
                  <a:schemeClr val="tx1">
                    <a:lumMod val="50000"/>
                    <a:lumOff val="50000"/>
                  </a:schemeClr>
                </a:solidFill>
              </a:rPr>
              <a:pPr algn="l"/>
              <a:t>1/23/24</a:t>
            </a:fld>
            <a:endParaRPr lang="en-GB" sz="1200" dirty="0">
              <a:solidFill>
                <a:schemeClr val="tx1">
                  <a:lumMod val="50000"/>
                  <a:lumOff val="50000"/>
                </a:schemeClr>
              </a:solidFill>
            </a:endParaRPr>
          </a:p>
        </p:txBody>
      </p:sp>
      <p:sp>
        <p:nvSpPr>
          <p:cNvPr id="17" name="Footer Placeholder 4">
            <a:extLst>
              <a:ext uri="{FF2B5EF4-FFF2-40B4-BE49-F238E27FC236}">
                <a16:creationId xmlns:a16="http://schemas.microsoft.com/office/drawing/2014/main" id="{46C26DA7-8945-41B8-3FC6-1AE68D44F7EC}"/>
              </a:ext>
              <a:ext uri="{C183D7F6-B498-43B3-948B-1728B52AA6E4}">
                <adec:decorative xmlns:adec="http://schemas.microsoft.com/office/drawing/2017/decorative" val="1"/>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4</a:t>
            </a:fld>
            <a:endParaRPr lang="en-GB" sz="1200" dirty="0">
              <a:solidFill>
                <a:schemeClr val="tx1">
                  <a:lumMod val="50000"/>
                  <a:lumOff val="50000"/>
                </a:schemeClr>
              </a:solidFill>
            </a:endParaRPr>
          </a:p>
        </p:txBody>
      </p:sp>
      <p:pic>
        <p:nvPicPr>
          <p:cNvPr id="8" name="Picture 7">
            <a:extLst>
              <a:ext uri="{FF2B5EF4-FFF2-40B4-BE49-F238E27FC236}">
                <a16:creationId xmlns:a16="http://schemas.microsoft.com/office/drawing/2014/main" id="{E914855A-4251-6E41-B3A2-0CBE97DA6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6086475"/>
            <a:ext cx="6096000" cy="635000"/>
          </a:xfrm>
          <a:prstGeom prst="rect">
            <a:avLst/>
          </a:prstGeom>
        </p:spPr>
      </p:pic>
    </p:spTree>
    <p:extLst>
      <p:ext uri="{BB962C8B-B14F-4D97-AF65-F5344CB8AC3E}">
        <p14:creationId xmlns:p14="http://schemas.microsoft.com/office/powerpoint/2010/main" val="4047167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a:bodyPr>
          <a:lstStyle/>
          <a:p>
            <a:r>
              <a:rPr lang="en-US" sz="4400" b="1" dirty="0">
                <a:solidFill>
                  <a:srgbClr val="7030A0"/>
                </a:solidFill>
              </a:rPr>
              <a:t>Does every country have a cluster?</a:t>
            </a:r>
            <a:endParaRPr lang="en-US" b="1" dirty="0">
              <a:solidFill>
                <a:srgbClr val="C00000"/>
              </a:solidFill>
              <a:latin typeface="+mn-lt"/>
            </a:endParaRPr>
          </a:p>
        </p:txBody>
      </p:sp>
      <p:pic>
        <p:nvPicPr>
          <p:cNvPr id="8" name="Content Placeholder 7" descr="Question mark">
            <a:extLst>
              <a:ext uri="{FF2B5EF4-FFF2-40B4-BE49-F238E27FC236}">
                <a16:creationId xmlns:a16="http://schemas.microsoft.com/office/drawing/2014/main" id="{B1B5C4E7-0F33-CDA9-16D3-C1EFBBF054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flipH="1" flipV="1">
            <a:off x="838200" y="1690688"/>
            <a:ext cx="3587462" cy="3959225"/>
          </a:xfrm>
        </p:spPr>
      </p:pic>
      <p:sp>
        <p:nvSpPr>
          <p:cNvPr id="10" name="TextBox 9">
            <a:extLst>
              <a:ext uri="{FF2B5EF4-FFF2-40B4-BE49-F238E27FC236}">
                <a16:creationId xmlns:a16="http://schemas.microsoft.com/office/drawing/2014/main" id="{FF752B89-65FD-6785-0111-B06DBA1A1ED4}"/>
              </a:ext>
            </a:extLst>
          </p:cNvPr>
          <p:cNvSpPr txBox="1"/>
          <p:nvPr/>
        </p:nvSpPr>
        <p:spPr>
          <a:xfrm>
            <a:off x="4932218" y="2212459"/>
            <a:ext cx="6525491" cy="3539430"/>
          </a:xfrm>
          <a:prstGeom prst="rect">
            <a:avLst/>
          </a:prstGeom>
          <a:noFill/>
        </p:spPr>
        <p:txBody>
          <a:bodyPr wrap="square">
            <a:spAutoFit/>
          </a:bodyPr>
          <a:lstStyle/>
          <a:p>
            <a:pPr marL="514350" indent="-514350">
              <a:buFont typeface="+mj-lt"/>
              <a:buAutoNum type="alphaLcParenR"/>
            </a:pPr>
            <a:r>
              <a:rPr lang="en-US" sz="3200" dirty="0"/>
              <a:t>Yes </a:t>
            </a:r>
          </a:p>
          <a:p>
            <a:pPr marL="514350" indent="-514350">
              <a:buFont typeface="+mj-lt"/>
              <a:buAutoNum type="alphaLcParenR"/>
            </a:pPr>
            <a:r>
              <a:rPr lang="en-US" sz="3200" dirty="0"/>
              <a:t>No </a:t>
            </a:r>
          </a:p>
          <a:p>
            <a:pPr marL="514350" indent="-514350">
              <a:buFont typeface="+mj-lt"/>
              <a:buAutoNum type="alphaLcParenR"/>
            </a:pPr>
            <a:r>
              <a:rPr lang="en-US" sz="3200" dirty="0"/>
              <a:t>Only those where there is an emergency</a:t>
            </a:r>
          </a:p>
          <a:p>
            <a:pPr marL="514350" indent="-514350">
              <a:buFont typeface="+mj-lt"/>
              <a:buAutoNum type="alphaLcParenR"/>
            </a:pPr>
            <a:r>
              <a:rPr lang="en-US" sz="3200" dirty="0"/>
              <a:t>Only recognised emergencies where </a:t>
            </a:r>
            <a:r>
              <a:rPr lang="en-US" sz="3200" dirty="0">
                <a:cs typeface="Helvetica" panose="020B0604020202020204" pitchFamily="34" charset="0"/>
              </a:rPr>
              <a:t>national governments request international support</a:t>
            </a:r>
            <a:endParaRPr lang="en-US" sz="3200" dirty="0"/>
          </a:p>
        </p:txBody>
      </p:sp>
      <p:sp>
        <p:nvSpPr>
          <p:cNvPr id="4" name="Date Placeholder 3">
            <a:extLst>
              <a:ext uri="{FF2B5EF4-FFF2-40B4-BE49-F238E27FC236}">
                <a16:creationId xmlns:a16="http://schemas.microsoft.com/office/drawing/2014/main" id="{AB292180-0E99-4C99-975E-6F5D6FABF283}"/>
              </a:ext>
              <a:ext uri="{C183D7F6-B498-43B3-948B-1728B52AA6E4}">
                <adec:decorative xmlns:adec="http://schemas.microsoft.com/office/drawing/2017/decorative" val="1"/>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40</a:t>
            </a:fld>
            <a:endParaRPr lang="en-GB" dirty="0"/>
          </a:p>
        </p:txBody>
      </p:sp>
      <p:pic>
        <p:nvPicPr>
          <p:cNvPr id="9" name="Picture 8">
            <a:extLst>
              <a:ext uri="{FF2B5EF4-FFF2-40B4-BE49-F238E27FC236}">
                <a16:creationId xmlns:a16="http://schemas.microsoft.com/office/drawing/2014/main" id="{BFCF4FA5-F88C-2F4C-B356-59B439CBF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618690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a:bodyPr>
          <a:lstStyle/>
          <a:p>
            <a:r>
              <a:rPr lang="en-US" b="1" dirty="0">
                <a:solidFill>
                  <a:srgbClr val="7030A0"/>
                </a:solidFill>
                <a:latin typeface="+mn-lt"/>
              </a:rPr>
              <a:t>Where do clusters exist?</a:t>
            </a:r>
            <a:endParaRPr lang="en-US" b="1" dirty="0">
              <a:solidFill>
                <a:srgbClr val="C00000"/>
              </a:solidFill>
              <a:latin typeface="+mn-lt"/>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4" y="1865046"/>
            <a:ext cx="10754898" cy="3958811"/>
          </a:xfrm>
        </p:spPr>
        <p:txBody>
          <a:bodyPr>
            <a:normAutofit lnSpcReduction="10000"/>
          </a:bodyPr>
          <a:lstStyle/>
          <a:p>
            <a:pPr>
              <a:spcAft>
                <a:spcPts val="600"/>
              </a:spcAft>
            </a:pPr>
            <a:r>
              <a:rPr lang="en-US" b="1" dirty="0">
                <a:latin typeface="Helvetica" panose="020B0604020202020204" pitchFamily="34" charset="0"/>
                <a:cs typeface="Helvetica" panose="020B0604020202020204" pitchFamily="34" charset="0"/>
              </a:rPr>
              <a:t>Global clusters</a:t>
            </a:r>
            <a:r>
              <a:rPr lang="en-US" dirty="0">
                <a:latin typeface="Helvetica" panose="020B0604020202020204" pitchFamily="34" charset="0"/>
                <a:cs typeface="Helvetica" panose="020B0604020202020204" pitchFamily="34" charset="0"/>
              </a:rPr>
              <a:t> are responsible for standards and policy setting; building response capacity and operational support</a:t>
            </a:r>
          </a:p>
          <a:p>
            <a:pPr>
              <a:spcAft>
                <a:spcPts val="600"/>
              </a:spcAft>
            </a:pPr>
            <a:r>
              <a:rPr lang="en-US" b="1" dirty="0">
                <a:latin typeface="Helvetica" panose="020B0604020202020204" pitchFamily="34" charset="0"/>
                <a:cs typeface="Helvetica" panose="020B0604020202020204" pitchFamily="34" charset="0"/>
              </a:rPr>
              <a:t>Country-level cluster</a:t>
            </a:r>
            <a:r>
              <a:rPr lang="en-US" dirty="0">
                <a:latin typeface="Helvetica" panose="020B0604020202020204" pitchFamily="34" charset="0"/>
                <a:cs typeface="Helvetica" panose="020B0604020202020204" pitchFamily="34" charset="0"/>
              </a:rPr>
              <a:t> core functions take place within the country where the emergency is happening. </a:t>
            </a:r>
          </a:p>
          <a:p>
            <a:pPr algn="l" fontAlgn="base"/>
            <a:r>
              <a:rPr lang="en-US" sz="2800" b="0" i="0" dirty="0">
                <a:solidFill>
                  <a:schemeClr val="tx1"/>
                </a:solidFill>
                <a:effectLst/>
                <a:latin typeface="Helvetica" panose="020B0604020202020204" pitchFamily="34" charset="0"/>
                <a:cs typeface="Helvetica" panose="020B0604020202020204" pitchFamily="34" charset="0"/>
              </a:rPr>
              <a:t>Clusters are sector-based groups of humanitarian organisations</a:t>
            </a:r>
            <a:r>
              <a:rPr lang="en-US" sz="2800" dirty="0">
                <a:solidFill>
                  <a:schemeClr val="tx1"/>
                </a:solidFill>
                <a:latin typeface="Helvetica" panose="020B0604020202020204" pitchFamily="34" charset="0"/>
                <a:cs typeface="Helvetica" panose="020B0604020202020204" pitchFamily="34" charset="0"/>
              </a:rPr>
              <a:t> from </a:t>
            </a:r>
            <a:r>
              <a:rPr lang="en-US" sz="2800" b="0" i="0" dirty="0">
                <a:solidFill>
                  <a:schemeClr val="tx1"/>
                </a:solidFill>
                <a:effectLst/>
                <a:latin typeface="Helvetica" panose="020B0604020202020204" pitchFamily="34" charset="0"/>
                <a:cs typeface="Helvetica" panose="020B0604020202020204" pitchFamily="34" charset="0"/>
              </a:rPr>
              <a:t>UN and non-UN agencies. </a:t>
            </a:r>
          </a:p>
          <a:p>
            <a:pPr algn="l" fontAlgn="base"/>
            <a:r>
              <a:rPr lang="en-US" dirty="0">
                <a:latin typeface="Helvetica" panose="020B0604020202020204" pitchFamily="34" charset="0"/>
                <a:cs typeface="Helvetica" panose="020B0604020202020204" pitchFamily="34" charset="0"/>
              </a:rPr>
              <a:t>Clusters are only in those countries where there is a recognised humanitarian crisis, where the government does not have capacity to respond to the scale of the crisis and requests help</a:t>
            </a:r>
            <a:endParaRPr lang="en-US" sz="2800" b="0" i="0" dirty="0">
              <a:solidFill>
                <a:schemeClr val="tx1"/>
              </a:solidFill>
              <a:effectLst/>
              <a:latin typeface="Helvetica" panose="020B0604020202020204" pitchFamily="34" charset="0"/>
              <a:cs typeface="Helvetica" panose="020B0604020202020204" pitchFamily="34" charset="0"/>
            </a:endParaRPr>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41</a:t>
            </a:fld>
            <a:endParaRPr lang="en-GB" dirty="0"/>
          </a:p>
        </p:txBody>
      </p:sp>
      <p:pic>
        <p:nvPicPr>
          <p:cNvPr id="7" name="Picture 6">
            <a:extLst>
              <a:ext uri="{FF2B5EF4-FFF2-40B4-BE49-F238E27FC236}">
                <a16:creationId xmlns:a16="http://schemas.microsoft.com/office/drawing/2014/main" id="{AA52E2EB-115A-E342-94B9-D106AE5A7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267882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a:bodyPr>
          <a:lstStyle/>
          <a:p>
            <a:r>
              <a:rPr lang="en-US" sz="4400" b="1" dirty="0">
                <a:solidFill>
                  <a:srgbClr val="7030A0"/>
                </a:solidFill>
              </a:rPr>
              <a:t>Can OPDs participate as part of the cluster system?</a:t>
            </a:r>
            <a:endParaRPr lang="en-US" b="1" dirty="0">
              <a:solidFill>
                <a:srgbClr val="C00000"/>
              </a:solidFill>
              <a:latin typeface="+mn-lt"/>
            </a:endParaRPr>
          </a:p>
        </p:txBody>
      </p:sp>
      <p:pic>
        <p:nvPicPr>
          <p:cNvPr id="8" name="Content Placeholder 7" descr="Question mark">
            <a:extLst>
              <a:ext uri="{FF2B5EF4-FFF2-40B4-BE49-F238E27FC236}">
                <a16:creationId xmlns:a16="http://schemas.microsoft.com/office/drawing/2014/main" id="{B1B5C4E7-0F33-CDA9-16D3-C1EFBBF054CE}"/>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flipH="1" flipV="1">
            <a:off x="838200" y="1690688"/>
            <a:ext cx="3587462" cy="3959225"/>
          </a:xfrm>
        </p:spPr>
      </p:pic>
      <p:sp>
        <p:nvSpPr>
          <p:cNvPr id="10" name="TextBox 9">
            <a:extLst>
              <a:ext uri="{FF2B5EF4-FFF2-40B4-BE49-F238E27FC236}">
                <a16:creationId xmlns:a16="http://schemas.microsoft.com/office/drawing/2014/main" id="{FF752B89-65FD-6785-0111-B06DBA1A1ED4}"/>
              </a:ext>
            </a:extLst>
          </p:cNvPr>
          <p:cNvSpPr txBox="1"/>
          <p:nvPr/>
        </p:nvSpPr>
        <p:spPr>
          <a:xfrm>
            <a:off x="4752108" y="2007582"/>
            <a:ext cx="7135091" cy="3046988"/>
          </a:xfrm>
          <a:prstGeom prst="rect">
            <a:avLst/>
          </a:prstGeom>
          <a:noFill/>
        </p:spPr>
        <p:txBody>
          <a:bodyPr wrap="square">
            <a:spAutoFit/>
          </a:bodyPr>
          <a:lstStyle/>
          <a:p>
            <a:pPr marL="514350" indent="-514350">
              <a:buFont typeface="+mj-lt"/>
              <a:buAutoNum type="alphaLcParenR"/>
            </a:pPr>
            <a:r>
              <a:rPr lang="en-US" sz="3200" dirty="0"/>
              <a:t>Yes </a:t>
            </a:r>
          </a:p>
          <a:p>
            <a:pPr marL="514350" indent="-514350">
              <a:buFont typeface="+mj-lt"/>
              <a:buAutoNum type="alphaLcParenR"/>
            </a:pPr>
            <a:r>
              <a:rPr lang="en-US" sz="3200" dirty="0"/>
              <a:t>No </a:t>
            </a:r>
          </a:p>
          <a:p>
            <a:pPr marL="514350" indent="-514350">
              <a:buFont typeface="+mj-lt"/>
              <a:buAutoNum type="alphaLcParenR"/>
            </a:pPr>
            <a:r>
              <a:rPr lang="en-US" sz="3200" dirty="0"/>
              <a:t>Only umbrella OPDs that represent all disability constituencies</a:t>
            </a:r>
          </a:p>
          <a:p>
            <a:pPr marL="514350" indent="-514350">
              <a:buFont typeface="+mj-lt"/>
              <a:buAutoNum type="alphaLcParenR"/>
            </a:pPr>
            <a:r>
              <a:rPr lang="en-US" sz="3200" dirty="0"/>
              <a:t>Only those who have humanitarian qualifications</a:t>
            </a:r>
          </a:p>
        </p:txBody>
      </p:sp>
      <p:sp>
        <p:nvSpPr>
          <p:cNvPr id="4" name="Date Placeholder 3">
            <a:extLst>
              <a:ext uri="{FF2B5EF4-FFF2-40B4-BE49-F238E27FC236}">
                <a16:creationId xmlns:a16="http://schemas.microsoft.com/office/drawing/2014/main" id="{AB292180-0E99-4C99-975E-6F5D6FABF283}"/>
              </a:ext>
              <a:ext uri="{C183D7F6-B498-43B3-948B-1728B52AA6E4}">
                <adec:decorative xmlns:adec="http://schemas.microsoft.com/office/drawing/2017/decorative" val="1"/>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42</a:t>
            </a:fld>
            <a:endParaRPr lang="en-GB" dirty="0"/>
          </a:p>
        </p:txBody>
      </p:sp>
      <p:pic>
        <p:nvPicPr>
          <p:cNvPr id="9" name="Picture 8">
            <a:extLst>
              <a:ext uri="{FF2B5EF4-FFF2-40B4-BE49-F238E27FC236}">
                <a16:creationId xmlns:a16="http://schemas.microsoft.com/office/drawing/2014/main" id="{AF6AD428-3091-9647-8BA1-6BC5E50C39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27651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fontScale="90000"/>
          </a:bodyPr>
          <a:lstStyle/>
          <a:p>
            <a:r>
              <a:rPr lang="en-US" b="1" dirty="0">
                <a:solidFill>
                  <a:srgbClr val="7030A0"/>
                </a:solidFill>
                <a:latin typeface="+mn-lt"/>
              </a:rPr>
              <a:t>Know Your Rights! </a:t>
            </a:r>
            <a:br>
              <a:rPr lang="en-US" sz="2700" b="1" dirty="0">
                <a:solidFill>
                  <a:srgbClr val="C00000"/>
                </a:solidFill>
                <a:latin typeface="+mn-lt"/>
              </a:rPr>
            </a:br>
            <a:r>
              <a:rPr lang="en-US" sz="2700" b="1" dirty="0">
                <a:solidFill>
                  <a:srgbClr val="C00000"/>
                </a:solidFill>
                <a:latin typeface="+mn-lt"/>
              </a:rPr>
              <a:t>Local/national actors in partnerships for humanitarian coordination </a:t>
            </a:r>
            <a:endParaRPr lang="en-US" b="1" dirty="0">
              <a:solidFill>
                <a:srgbClr val="C00000"/>
              </a:solidFill>
              <a:latin typeface="+mn-lt"/>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277089" y="1865046"/>
            <a:ext cx="11623963" cy="4175536"/>
          </a:xfrm>
        </p:spPr>
        <p:txBody>
          <a:bodyPr>
            <a:noAutofit/>
          </a:bodyPr>
          <a:lstStyle/>
          <a:p>
            <a:pPr marL="457200" lvl="1" indent="0">
              <a:buNone/>
            </a:pPr>
            <a:r>
              <a:rPr lang="en-US" sz="2600" b="1" dirty="0">
                <a:latin typeface="+mn-lt"/>
              </a:rPr>
              <a:t>All OPDs whatever their size or type can be engaged in humanitarian action.  As a local actor you have the right to:</a:t>
            </a:r>
            <a:r>
              <a:rPr lang="en-US" sz="2600" dirty="0">
                <a:latin typeface="+mn-lt"/>
              </a:rPr>
              <a:t> </a:t>
            </a:r>
          </a:p>
          <a:p>
            <a:pPr marL="514350" indent="-514350">
              <a:buFont typeface="+mj-lt"/>
              <a:buAutoNum type="arabicPeriod"/>
            </a:pPr>
            <a:r>
              <a:rPr lang="en-US" sz="2600" dirty="0"/>
              <a:t>Participate in humanitarian coordination structures and influence the decisions of the coordination mechanism</a:t>
            </a:r>
          </a:p>
          <a:p>
            <a:pPr marL="514350" indent="-514350">
              <a:buFont typeface="+mj-lt"/>
              <a:buAutoNum type="arabicPeriod"/>
            </a:pPr>
            <a:r>
              <a:rPr lang="en-US" sz="2600" dirty="0"/>
              <a:t>Access opportunities for leadership and co-leadership roles at national and sub-national levels</a:t>
            </a:r>
          </a:p>
          <a:p>
            <a:pPr marL="514350" indent="-514350">
              <a:buFont typeface="+mj-lt"/>
              <a:buAutoNum type="arabicPeriod"/>
            </a:pPr>
            <a:r>
              <a:rPr lang="en-US" sz="2600" dirty="0"/>
              <a:t>Access coordination meetings (and material) in a language which allows you to participate fully, held in locations (whether in person or online) which are accessible and acceptable to you. </a:t>
            </a:r>
          </a:p>
          <a:p>
            <a:pPr marL="514350" indent="-514350">
              <a:buFont typeface="+mj-lt"/>
              <a:buAutoNum type="arabicPeriod"/>
            </a:pPr>
            <a:r>
              <a:rPr lang="en-US" sz="2600" dirty="0"/>
              <a:t>Visibility and acknowledgement of your contributions to humanitarian response. </a:t>
            </a:r>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43</a:t>
            </a:fld>
            <a:endParaRPr lang="en-GB" dirty="0"/>
          </a:p>
        </p:txBody>
      </p:sp>
      <p:pic>
        <p:nvPicPr>
          <p:cNvPr id="7" name="Picture 6">
            <a:extLst>
              <a:ext uri="{FF2B5EF4-FFF2-40B4-BE49-F238E27FC236}">
                <a16:creationId xmlns:a16="http://schemas.microsoft.com/office/drawing/2014/main" id="{E54144B4-314B-0340-BBC6-4E9867716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900298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fontScale="90000"/>
          </a:bodyPr>
          <a:lstStyle/>
          <a:p>
            <a:r>
              <a:rPr lang="en-US" b="1" dirty="0">
                <a:solidFill>
                  <a:srgbClr val="7030A0"/>
                </a:solidFill>
                <a:latin typeface="+mn-lt"/>
              </a:rPr>
              <a:t>Continued - Know Your Rights! </a:t>
            </a:r>
            <a:br>
              <a:rPr lang="en-US" sz="2700" b="1" dirty="0">
                <a:solidFill>
                  <a:srgbClr val="C00000"/>
                </a:solidFill>
                <a:latin typeface="+mn-lt"/>
              </a:rPr>
            </a:br>
            <a:r>
              <a:rPr lang="en-US" sz="2700" b="1" dirty="0">
                <a:solidFill>
                  <a:srgbClr val="C00000"/>
                </a:solidFill>
                <a:latin typeface="+mn-lt"/>
              </a:rPr>
              <a:t>Local/national actors in partnerships for humanitarian coordination </a:t>
            </a:r>
            <a:endParaRPr lang="en-US" b="1" dirty="0">
              <a:solidFill>
                <a:srgbClr val="C00000"/>
              </a:solidFill>
              <a:latin typeface="+mn-lt"/>
            </a:endParaRPr>
          </a:p>
        </p:txBody>
      </p:sp>
      <p:sp>
        <p:nvSpPr>
          <p:cNvPr id="3" name="Content Placeholder 2">
            <a:extLst>
              <a:ext uri="{FF2B5EF4-FFF2-40B4-BE49-F238E27FC236}">
                <a16:creationId xmlns:a16="http://schemas.microsoft.com/office/drawing/2014/main" id="{84FAE93E-6645-4D1D-93CF-AA38233C2B07}"/>
              </a:ext>
            </a:extLst>
          </p:cNvPr>
          <p:cNvSpPr>
            <a:spLocks noGrp="1"/>
          </p:cNvSpPr>
          <p:nvPr>
            <p:ph idx="1"/>
          </p:nvPr>
        </p:nvSpPr>
        <p:spPr>
          <a:xfrm rot="10800000" flipV="1">
            <a:off x="748843" y="1865046"/>
            <a:ext cx="11124501" cy="3958811"/>
          </a:xfrm>
        </p:spPr>
        <p:txBody>
          <a:bodyPr>
            <a:normAutofit/>
          </a:bodyPr>
          <a:lstStyle/>
          <a:p>
            <a:pPr marL="0" indent="0">
              <a:buNone/>
            </a:pPr>
            <a:r>
              <a:rPr lang="en-US" sz="2600" b="1" dirty="0"/>
              <a:t>OPDs have the right to: </a:t>
            </a:r>
          </a:p>
          <a:p>
            <a:pPr marL="457200" lvl="1" indent="0">
              <a:buNone/>
            </a:pPr>
            <a:r>
              <a:rPr lang="en-US" sz="2600" dirty="0">
                <a:latin typeface="+mn-lt"/>
              </a:rPr>
              <a:t>5. Take part in international coordination structures where international actors demonstrate sensitivity towards the potential risks your participation may result in</a:t>
            </a:r>
          </a:p>
          <a:p>
            <a:pPr marL="457200" lvl="1" indent="0">
              <a:buNone/>
            </a:pPr>
            <a:r>
              <a:rPr lang="en-US" sz="2600" dirty="0">
                <a:latin typeface="+mn-lt"/>
              </a:rPr>
              <a:t>6. Participate in humanitarian coordination structures which are free from gender and race inequalities</a:t>
            </a:r>
          </a:p>
          <a:p>
            <a:pPr marL="457200" lvl="1" indent="0">
              <a:buNone/>
            </a:pPr>
            <a:r>
              <a:rPr lang="en-US" sz="2600" dirty="0">
                <a:latin typeface="+mn-lt"/>
              </a:rPr>
              <a:t>7. Access institutional and technical capacity strengthening in order to engage effectively within humanitarian coordination structures </a:t>
            </a:r>
          </a:p>
          <a:p>
            <a:pPr marL="457200" lvl="1" indent="0">
              <a:buNone/>
            </a:pPr>
            <a:r>
              <a:rPr lang="en-US" sz="2600" dirty="0">
                <a:latin typeface="+mn-lt"/>
              </a:rPr>
              <a:t>8. Participate in humanitarian coordination with international actors who are willing to address their own capacity gaps.</a:t>
            </a:r>
          </a:p>
        </p:txBody>
      </p:sp>
      <p:sp>
        <p:nvSpPr>
          <p:cNvPr id="4" name="Date Placeholder 3">
            <a:extLst>
              <a:ext uri="{FF2B5EF4-FFF2-40B4-BE49-F238E27FC236}">
                <a16:creationId xmlns:a16="http://schemas.microsoft.com/office/drawing/2014/main" id="{AB292180-0E99-4C99-975E-6F5D6FABF283}"/>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44</a:t>
            </a:fld>
            <a:endParaRPr lang="en-GB" dirty="0"/>
          </a:p>
        </p:txBody>
      </p:sp>
      <p:pic>
        <p:nvPicPr>
          <p:cNvPr id="7" name="Picture 6">
            <a:extLst>
              <a:ext uri="{FF2B5EF4-FFF2-40B4-BE49-F238E27FC236}">
                <a16:creationId xmlns:a16="http://schemas.microsoft.com/office/drawing/2014/main" id="{2676365E-E63D-AA46-9D69-C8A5DD5B9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765135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a:bodyPr>
          <a:lstStyle/>
          <a:p>
            <a:r>
              <a:rPr lang="en-US" sz="4400" b="1" dirty="0">
                <a:solidFill>
                  <a:srgbClr val="7030A0"/>
                </a:solidFill>
              </a:rPr>
              <a:t>What is the function of a cluster?</a:t>
            </a:r>
            <a:endParaRPr lang="en-US" b="1" dirty="0">
              <a:solidFill>
                <a:srgbClr val="C00000"/>
              </a:solidFill>
              <a:latin typeface="+mn-lt"/>
            </a:endParaRPr>
          </a:p>
        </p:txBody>
      </p:sp>
      <p:pic>
        <p:nvPicPr>
          <p:cNvPr id="8" name="Content Placeholder 7" descr="Question mark">
            <a:extLst>
              <a:ext uri="{FF2B5EF4-FFF2-40B4-BE49-F238E27FC236}">
                <a16:creationId xmlns:a16="http://schemas.microsoft.com/office/drawing/2014/main" id="{B1B5C4E7-0F33-CDA9-16D3-C1EFBBF054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flipH="1" flipV="1">
            <a:off x="838200" y="1690688"/>
            <a:ext cx="3587462" cy="3959225"/>
          </a:xfrm>
        </p:spPr>
      </p:pic>
      <p:sp>
        <p:nvSpPr>
          <p:cNvPr id="10" name="TextBox 9">
            <a:extLst>
              <a:ext uri="{FF2B5EF4-FFF2-40B4-BE49-F238E27FC236}">
                <a16:creationId xmlns:a16="http://schemas.microsoft.com/office/drawing/2014/main" id="{FF752B89-65FD-6785-0111-B06DBA1A1ED4}"/>
              </a:ext>
            </a:extLst>
          </p:cNvPr>
          <p:cNvSpPr txBox="1"/>
          <p:nvPr/>
        </p:nvSpPr>
        <p:spPr>
          <a:xfrm>
            <a:off x="4752109" y="1823640"/>
            <a:ext cx="7135091" cy="3693319"/>
          </a:xfrm>
          <a:prstGeom prst="rect">
            <a:avLst/>
          </a:prstGeom>
          <a:noFill/>
        </p:spPr>
        <p:txBody>
          <a:bodyPr wrap="square">
            <a:spAutoFit/>
          </a:bodyPr>
          <a:lstStyle/>
          <a:p>
            <a:pPr marL="514350" indent="-514350">
              <a:spcBef>
                <a:spcPts val="300"/>
              </a:spcBef>
              <a:buFont typeface="+mj-lt"/>
              <a:buAutoNum type="alphaLcParenR"/>
            </a:pPr>
            <a:r>
              <a:rPr lang="en-US" sz="3200" dirty="0">
                <a:cs typeface="Calibri" panose="020F0502020204030204" pitchFamily="34" charset="0"/>
              </a:rPr>
              <a:t>to promote a common strategy </a:t>
            </a:r>
          </a:p>
          <a:p>
            <a:pPr marL="514350" indent="-514350">
              <a:spcBef>
                <a:spcPts val="300"/>
              </a:spcBef>
              <a:buFont typeface="+mj-lt"/>
              <a:buAutoNum type="alphaLcParenR"/>
            </a:pPr>
            <a:r>
              <a:rPr lang="en-US" sz="3200" dirty="0">
                <a:cs typeface="Calibri" panose="020F0502020204030204" pitchFamily="34" charset="0"/>
              </a:rPr>
              <a:t>to ensure coordination &amp; avoid duplication </a:t>
            </a:r>
          </a:p>
          <a:p>
            <a:pPr marL="514350" indent="-514350">
              <a:spcBef>
                <a:spcPts val="300"/>
              </a:spcBef>
              <a:buFont typeface="+mj-lt"/>
              <a:buAutoNum type="alphaLcParenR"/>
            </a:pPr>
            <a:r>
              <a:rPr lang="en-US" sz="3200" dirty="0">
                <a:cs typeface="Calibri" panose="020F0502020204030204" pitchFamily="34" charset="0"/>
              </a:rPr>
              <a:t>to address gaps and share information</a:t>
            </a:r>
          </a:p>
          <a:p>
            <a:pPr marL="514350" indent="-514350">
              <a:spcBef>
                <a:spcPts val="300"/>
              </a:spcBef>
              <a:buFont typeface="+mj-lt"/>
              <a:buAutoNum type="alphaLcParenR"/>
            </a:pPr>
            <a:r>
              <a:rPr lang="en-US" sz="3200" dirty="0">
                <a:cs typeface="Calibri" panose="020F0502020204030204" pitchFamily="34" charset="0"/>
              </a:rPr>
              <a:t>to develop plans, including funding proposals</a:t>
            </a:r>
          </a:p>
          <a:p>
            <a:pPr marL="514350" indent="-514350">
              <a:spcBef>
                <a:spcPts val="300"/>
              </a:spcBef>
              <a:buFont typeface="+mj-lt"/>
              <a:buAutoNum type="alphaLcParenR"/>
            </a:pPr>
            <a:r>
              <a:rPr lang="en-US" sz="3200" dirty="0">
                <a:cs typeface="Calibri" panose="020F0502020204030204" pitchFamily="34" charset="0"/>
              </a:rPr>
              <a:t>all of the above</a:t>
            </a:r>
            <a:endParaRPr lang="en-US" sz="3200" dirty="0"/>
          </a:p>
        </p:txBody>
      </p:sp>
      <p:sp>
        <p:nvSpPr>
          <p:cNvPr id="4" name="Date Placeholder 3">
            <a:extLst>
              <a:ext uri="{FF2B5EF4-FFF2-40B4-BE49-F238E27FC236}">
                <a16:creationId xmlns:a16="http://schemas.microsoft.com/office/drawing/2014/main" id="{AB292180-0E99-4C99-975E-6F5D6FABF283}"/>
              </a:ext>
              <a:ext uri="{C183D7F6-B498-43B3-948B-1728B52AA6E4}">
                <adec:decorative xmlns:adec="http://schemas.microsoft.com/office/drawing/2017/decorative" val="1"/>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45</a:t>
            </a:fld>
            <a:endParaRPr lang="en-GB" dirty="0"/>
          </a:p>
        </p:txBody>
      </p:sp>
      <p:pic>
        <p:nvPicPr>
          <p:cNvPr id="9" name="Picture 8">
            <a:extLst>
              <a:ext uri="{FF2B5EF4-FFF2-40B4-BE49-F238E27FC236}">
                <a16:creationId xmlns:a16="http://schemas.microsoft.com/office/drawing/2014/main" id="{147C0A27-B144-334F-A922-9D229F888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802398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391886" y="365125"/>
            <a:ext cx="8741840" cy="1325563"/>
          </a:xfrm>
        </p:spPr>
        <p:txBody>
          <a:bodyPr>
            <a:normAutofit/>
          </a:bodyPr>
          <a:lstStyle/>
          <a:p>
            <a:r>
              <a:rPr lang="en-US" b="1" dirty="0">
                <a:solidFill>
                  <a:srgbClr val="7030A0"/>
                </a:solidFill>
                <a:latin typeface="Calibri" panose="020F0502020204030204" pitchFamily="34" charset="0"/>
                <a:cs typeface="Calibri" panose="020F0502020204030204" pitchFamily="34" charset="0"/>
              </a:rPr>
              <a:t>T</a:t>
            </a:r>
            <a:r>
              <a:rPr lang="en-US" sz="4400" b="1" dirty="0">
                <a:solidFill>
                  <a:srgbClr val="7030A0"/>
                </a:solidFill>
                <a:latin typeface="Calibri" panose="020F0502020204030204" pitchFamily="34" charset="0"/>
                <a:cs typeface="Calibri" panose="020F0502020204030204" pitchFamily="34" charset="0"/>
              </a:rPr>
              <a:t>he function of a cluster at national level:</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391886" y="1690688"/>
            <a:ext cx="11509826" cy="4192453"/>
          </a:xfrm>
        </p:spPr>
        <p:txBody>
          <a:bodyPr>
            <a:noAutofit/>
          </a:bodyPr>
          <a:lstStyle/>
          <a:p>
            <a:pPr>
              <a:spcBef>
                <a:spcPts val="600"/>
              </a:spcBef>
              <a:spcAft>
                <a:spcPts val="600"/>
              </a:spcAft>
            </a:pPr>
            <a:r>
              <a:rPr lang="en-US" sz="3200" dirty="0">
                <a:latin typeface="Calibri" panose="020F0502020204030204" pitchFamily="34" charset="0"/>
                <a:cs typeface="Calibri" panose="020F0502020204030204" pitchFamily="34" charset="0"/>
              </a:rPr>
              <a:t>To promote a </a:t>
            </a:r>
            <a:r>
              <a:rPr lang="en-US" sz="3200" b="1" dirty="0">
                <a:solidFill>
                  <a:srgbClr val="0070C0"/>
                </a:solidFill>
                <a:latin typeface="Calibri" panose="020F0502020204030204" pitchFamily="34" charset="0"/>
                <a:cs typeface="Calibri" panose="020F0502020204030204" pitchFamily="34" charset="0"/>
              </a:rPr>
              <a:t>common strategy</a:t>
            </a:r>
            <a:r>
              <a:rPr lang="en-US" sz="3200" dirty="0">
                <a:solidFill>
                  <a:srgbClr val="0070C0"/>
                </a:solidFill>
                <a:latin typeface="Calibri" panose="020F0502020204030204" pitchFamily="34" charset="0"/>
                <a:cs typeface="Calibri" panose="020F0502020204030204" pitchFamily="34" charset="0"/>
              </a:rPr>
              <a:t>, </a:t>
            </a:r>
            <a:r>
              <a:rPr lang="en-US" sz="3200" b="1" dirty="0">
                <a:solidFill>
                  <a:srgbClr val="0070C0"/>
                </a:solidFill>
                <a:latin typeface="Calibri" panose="020F0502020204030204" pitchFamily="34" charset="0"/>
                <a:cs typeface="Calibri" panose="020F0502020204030204" pitchFamily="34" charset="0"/>
              </a:rPr>
              <a:t>avoid duplication</a:t>
            </a:r>
            <a:r>
              <a:rPr lang="en-US" sz="3200" dirty="0">
                <a:solidFill>
                  <a:srgbClr val="0070C0"/>
                </a:solidFill>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address </a:t>
            </a:r>
            <a:r>
              <a:rPr lang="en-US" sz="3200" b="1" dirty="0">
                <a:solidFill>
                  <a:srgbClr val="0070C0"/>
                </a:solidFill>
                <a:latin typeface="Calibri" panose="020F0502020204030204" pitchFamily="34" charset="0"/>
                <a:cs typeface="Calibri" panose="020F0502020204030204" pitchFamily="34" charset="0"/>
              </a:rPr>
              <a:t>gaps</a:t>
            </a:r>
            <a:r>
              <a:rPr lang="en-US" sz="3200" dirty="0">
                <a:latin typeface="Calibri" panose="020F0502020204030204" pitchFamily="34" charset="0"/>
                <a:cs typeface="Calibri" panose="020F0502020204030204" pitchFamily="34" charset="0"/>
              </a:rPr>
              <a:t> and share</a:t>
            </a:r>
            <a:r>
              <a:rPr lang="en-US" sz="3200" b="1" dirty="0">
                <a:latin typeface="Calibri" panose="020F0502020204030204" pitchFamily="34" charset="0"/>
                <a:cs typeface="Calibri" panose="020F0502020204030204" pitchFamily="34" charset="0"/>
              </a:rPr>
              <a:t> </a:t>
            </a:r>
            <a:r>
              <a:rPr lang="en-US" sz="3200" b="1" dirty="0">
                <a:solidFill>
                  <a:srgbClr val="0070C0"/>
                </a:solidFill>
                <a:latin typeface="Calibri" panose="020F0502020204030204" pitchFamily="34" charset="0"/>
                <a:cs typeface="Calibri" panose="020F0502020204030204" pitchFamily="34" charset="0"/>
              </a:rPr>
              <a:t>information</a:t>
            </a:r>
            <a:r>
              <a:rPr lang="en-US" sz="3200" dirty="0">
                <a:solidFill>
                  <a:srgbClr val="0070C0"/>
                </a:solidFill>
                <a:latin typeface="Calibri" panose="020F0502020204030204" pitchFamily="34" charset="0"/>
                <a:cs typeface="Calibri" panose="020F0502020204030204" pitchFamily="34" charset="0"/>
              </a:rPr>
              <a:t>. </a:t>
            </a:r>
          </a:p>
          <a:p>
            <a:pPr>
              <a:spcBef>
                <a:spcPts val="600"/>
              </a:spcBef>
            </a:pPr>
            <a:r>
              <a:rPr lang="en-US" sz="3200" dirty="0">
                <a:latin typeface="Calibri" panose="020F0502020204030204" pitchFamily="34" charset="0"/>
                <a:cs typeface="Calibri" panose="020F0502020204030204" pitchFamily="34" charset="0"/>
              </a:rPr>
              <a:t>Supporting service delivery by providing a platform to deliver the </a:t>
            </a:r>
            <a:r>
              <a:rPr lang="en-US" sz="3200" b="1" dirty="0">
                <a:solidFill>
                  <a:srgbClr val="0070C0"/>
                </a:solidFill>
                <a:latin typeface="Calibri" panose="020F0502020204030204" pitchFamily="34" charset="0"/>
                <a:cs typeface="Calibri" panose="020F0502020204030204" pitchFamily="34" charset="0"/>
              </a:rPr>
              <a:t>Humanitarian Response Plan (HRP)</a:t>
            </a:r>
          </a:p>
          <a:p>
            <a:pPr>
              <a:spcBef>
                <a:spcPts val="600"/>
              </a:spcBef>
            </a:pPr>
            <a:r>
              <a:rPr lang="en-US" sz="3200" b="1" dirty="0">
                <a:solidFill>
                  <a:srgbClr val="0070C0"/>
                </a:solidFill>
                <a:latin typeface="Calibri" panose="020F0502020204030204" pitchFamily="34" charset="0"/>
                <a:cs typeface="Calibri" panose="020F0502020204030204" pitchFamily="34" charset="0"/>
              </a:rPr>
              <a:t>Informing strategic decision-making </a:t>
            </a:r>
            <a:r>
              <a:rPr lang="en-US" sz="3200" dirty="0">
                <a:latin typeface="Calibri" panose="020F0502020204030204" pitchFamily="34" charset="0"/>
                <a:cs typeface="Calibri" panose="020F0502020204030204" pitchFamily="34" charset="0"/>
              </a:rPr>
              <a:t>by the </a:t>
            </a:r>
            <a:r>
              <a:rPr lang="en-US" sz="3200" b="1" dirty="0">
                <a:solidFill>
                  <a:srgbClr val="0070C0"/>
                </a:solidFill>
                <a:latin typeface="Calibri" panose="020F0502020204030204" pitchFamily="34" charset="0"/>
                <a:cs typeface="Calibri" panose="020F0502020204030204" pitchFamily="34" charset="0"/>
              </a:rPr>
              <a:t>Humanitarian coordinator (HC)/ Humanitarian Coordination Team (HCT)</a:t>
            </a:r>
            <a:r>
              <a:rPr lang="en-US" sz="3200" dirty="0">
                <a:latin typeface="Calibri" panose="020F0502020204030204" pitchFamily="34" charset="0"/>
                <a:cs typeface="Calibri" panose="020F0502020204030204" pitchFamily="34" charset="0"/>
              </a:rPr>
              <a:t>, including preparing needs assessments and analysis of gaps and undertaking information management</a:t>
            </a: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fld id="{80F03ACA-BE34-AA48-AAAC-4A65D484B37F}"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dirty="0"/>
              <a:t>Slide </a:t>
            </a:r>
            <a:fld id="{566D8EC2-00B7-4DEC-8348-941BB5C1523A}" type="slidenum">
              <a:rPr lang="en-GB" smtClean="0"/>
              <a:t>46</a:t>
            </a:fld>
            <a:endParaRPr lang="en-GB" dirty="0"/>
          </a:p>
        </p:txBody>
      </p:sp>
      <p:pic>
        <p:nvPicPr>
          <p:cNvPr id="7" name="Picture 6">
            <a:extLst>
              <a:ext uri="{FF2B5EF4-FFF2-40B4-BE49-F238E27FC236}">
                <a16:creationId xmlns:a16="http://schemas.microsoft.com/office/drawing/2014/main" id="{7F426AF4-34C1-654C-9EE8-88A105C3C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9040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391886" y="365125"/>
            <a:ext cx="8741840" cy="1325563"/>
          </a:xfrm>
        </p:spPr>
        <p:txBody>
          <a:bodyPr>
            <a:normAutofit/>
          </a:bodyPr>
          <a:lstStyle/>
          <a:p>
            <a:r>
              <a:rPr lang="en-US" b="1" dirty="0">
                <a:solidFill>
                  <a:srgbClr val="7030A0"/>
                </a:solidFill>
                <a:latin typeface="Calibri" panose="020F0502020204030204" pitchFamily="34" charset="0"/>
                <a:cs typeface="Calibri" panose="020F0502020204030204" pitchFamily="34" charset="0"/>
              </a:rPr>
              <a:t>T</a:t>
            </a:r>
            <a:r>
              <a:rPr lang="en-US" sz="4400" b="1" dirty="0">
                <a:solidFill>
                  <a:srgbClr val="7030A0"/>
                </a:solidFill>
                <a:latin typeface="Calibri" panose="020F0502020204030204" pitchFamily="34" charset="0"/>
                <a:cs typeface="Calibri" panose="020F0502020204030204" pitchFamily="34" charset="0"/>
              </a:rPr>
              <a:t>he function of a cluster at national level continued</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391886" y="2188547"/>
            <a:ext cx="11384478" cy="3669944"/>
          </a:xfrm>
        </p:spPr>
        <p:txBody>
          <a:bodyPr>
            <a:noAutofit/>
          </a:bodyPr>
          <a:lstStyle/>
          <a:p>
            <a:pPr>
              <a:spcBef>
                <a:spcPts val="600"/>
              </a:spcBef>
            </a:pPr>
            <a:r>
              <a:rPr lang="en-US" sz="3200" b="1" dirty="0">
                <a:solidFill>
                  <a:srgbClr val="0070C0"/>
                </a:solidFill>
                <a:latin typeface="Calibri" panose="020F0502020204030204" pitchFamily="34" charset="0"/>
                <a:cs typeface="Calibri" panose="020F0502020204030204" pitchFamily="34" charset="0"/>
              </a:rPr>
              <a:t>Planning and implementing </a:t>
            </a:r>
            <a:r>
              <a:rPr lang="en-US" sz="3200" dirty="0">
                <a:latin typeface="Calibri" panose="020F0502020204030204" pitchFamily="34" charset="0"/>
                <a:cs typeface="Calibri" panose="020F0502020204030204" pitchFamily="34" charset="0"/>
              </a:rPr>
              <a:t>cluster strategies and plans, including funding requirements and proposals </a:t>
            </a:r>
          </a:p>
          <a:p>
            <a:pPr>
              <a:spcBef>
                <a:spcPts val="600"/>
              </a:spcBef>
            </a:pPr>
            <a:r>
              <a:rPr lang="en-US" sz="3200" b="1" dirty="0">
                <a:solidFill>
                  <a:srgbClr val="0070C0"/>
                </a:solidFill>
                <a:latin typeface="Calibri" panose="020F0502020204030204" pitchFamily="34" charset="0"/>
                <a:cs typeface="Calibri" panose="020F0502020204030204" pitchFamily="34" charset="0"/>
              </a:rPr>
              <a:t>Monitoring and evaluating </a:t>
            </a:r>
            <a:r>
              <a:rPr lang="en-US" sz="3200" dirty="0">
                <a:latin typeface="Calibri" panose="020F0502020204030204" pitchFamily="34" charset="0"/>
                <a:cs typeface="Calibri" panose="020F0502020204030204" pitchFamily="34" charset="0"/>
              </a:rPr>
              <a:t>progress</a:t>
            </a:r>
          </a:p>
          <a:p>
            <a:pPr>
              <a:spcBef>
                <a:spcPts val="600"/>
              </a:spcBef>
            </a:pPr>
            <a:r>
              <a:rPr lang="en-US" sz="3200" b="1" dirty="0">
                <a:solidFill>
                  <a:srgbClr val="0070C0"/>
                </a:solidFill>
                <a:latin typeface="Calibri" panose="020F0502020204030204" pitchFamily="34" charset="0"/>
                <a:cs typeface="Calibri" panose="020F0502020204030204" pitchFamily="34" charset="0"/>
              </a:rPr>
              <a:t>Building national capacity</a:t>
            </a:r>
            <a:r>
              <a:rPr lang="en-US" sz="3200" dirty="0">
                <a:solidFill>
                  <a:srgbClr val="0070C0"/>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in preparedness and contingency planning</a:t>
            </a:r>
          </a:p>
          <a:p>
            <a:pPr>
              <a:spcBef>
                <a:spcPts val="600"/>
              </a:spcBef>
            </a:pPr>
            <a:r>
              <a:rPr lang="en-US" sz="3200" b="1" dirty="0">
                <a:solidFill>
                  <a:srgbClr val="0070C0"/>
                </a:solidFill>
                <a:latin typeface="Calibri" panose="020F0502020204030204" pitchFamily="34" charset="0"/>
                <a:cs typeface="Calibri" panose="020F0502020204030204" pitchFamily="34" charset="0"/>
              </a:rPr>
              <a:t>Advocacy</a:t>
            </a:r>
            <a:r>
              <a:rPr lang="en-US" sz="3200" dirty="0">
                <a:latin typeface="Calibri" panose="020F0502020204030204" pitchFamily="34" charset="0"/>
                <a:cs typeface="Calibri" panose="020F0502020204030204" pitchFamily="34" charset="0"/>
              </a:rPr>
              <a:t> activities </a:t>
            </a: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fld id="{80F03ACA-BE34-AA48-AAAC-4A65D484B37F}"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dirty="0"/>
              <a:t>Slide </a:t>
            </a:r>
            <a:fld id="{566D8EC2-00B7-4DEC-8348-941BB5C1523A}" type="slidenum">
              <a:rPr lang="en-GB" smtClean="0"/>
              <a:t>47</a:t>
            </a:fld>
            <a:endParaRPr lang="en-GB" dirty="0"/>
          </a:p>
        </p:txBody>
      </p:sp>
      <p:pic>
        <p:nvPicPr>
          <p:cNvPr id="7" name="Picture 6">
            <a:extLst>
              <a:ext uri="{FF2B5EF4-FFF2-40B4-BE49-F238E27FC236}">
                <a16:creationId xmlns:a16="http://schemas.microsoft.com/office/drawing/2014/main" id="{3DB207B6-8E7D-EF4B-9A75-EFDDACBC6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95828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a:bodyPr>
          <a:lstStyle/>
          <a:p>
            <a:r>
              <a:rPr lang="en-US" sz="3600" b="1" dirty="0">
                <a:solidFill>
                  <a:srgbClr val="7030A0"/>
                </a:solidFill>
              </a:rPr>
              <a:t>The main reason for OPDs to engage in a cluster is to get funding</a:t>
            </a:r>
            <a:endParaRPr lang="en-US" sz="3600" b="1" dirty="0">
              <a:solidFill>
                <a:srgbClr val="C00000"/>
              </a:solidFill>
              <a:latin typeface="+mn-lt"/>
            </a:endParaRPr>
          </a:p>
        </p:txBody>
      </p:sp>
      <p:pic>
        <p:nvPicPr>
          <p:cNvPr id="8" name="Content Placeholder 7" descr="Question mark">
            <a:extLst>
              <a:ext uri="{FF2B5EF4-FFF2-40B4-BE49-F238E27FC236}">
                <a16:creationId xmlns:a16="http://schemas.microsoft.com/office/drawing/2014/main" id="{B1B5C4E7-0F33-CDA9-16D3-C1EFBBF054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flipH="1" flipV="1">
            <a:off x="838200" y="1690688"/>
            <a:ext cx="3587462" cy="3959225"/>
          </a:xfrm>
        </p:spPr>
      </p:pic>
      <p:sp>
        <p:nvSpPr>
          <p:cNvPr id="10" name="TextBox 9">
            <a:extLst>
              <a:ext uri="{FF2B5EF4-FFF2-40B4-BE49-F238E27FC236}">
                <a16:creationId xmlns:a16="http://schemas.microsoft.com/office/drawing/2014/main" id="{FF752B89-65FD-6785-0111-B06DBA1A1ED4}"/>
              </a:ext>
            </a:extLst>
          </p:cNvPr>
          <p:cNvSpPr txBox="1"/>
          <p:nvPr/>
        </p:nvSpPr>
        <p:spPr>
          <a:xfrm>
            <a:off x="4985963" y="2190199"/>
            <a:ext cx="6442364" cy="1238801"/>
          </a:xfrm>
          <a:prstGeom prst="rect">
            <a:avLst/>
          </a:prstGeom>
          <a:noFill/>
        </p:spPr>
        <p:txBody>
          <a:bodyPr wrap="square">
            <a:spAutoFit/>
          </a:bodyPr>
          <a:lstStyle/>
          <a:p>
            <a:pPr marL="514350" indent="-514350">
              <a:spcBef>
                <a:spcPts val="300"/>
              </a:spcBef>
              <a:buFont typeface="+mj-lt"/>
              <a:buAutoNum type="alphaLcParenR"/>
            </a:pPr>
            <a:r>
              <a:rPr lang="en-US" sz="3600" dirty="0">
                <a:cs typeface="Calibri" panose="020F0502020204030204" pitchFamily="34" charset="0"/>
              </a:rPr>
              <a:t>Agree</a:t>
            </a:r>
          </a:p>
          <a:p>
            <a:pPr marL="514350" indent="-514350">
              <a:spcBef>
                <a:spcPts val="300"/>
              </a:spcBef>
              <a:buFont typeface="+mj-lt"/>
              <a:buAutoNum type="alphaLcParenR"/>
            </a:pPr>
            <a:r>
              <a:rPr lang="en-US" sz="3600" dirty="0">
                <a:cs typeface="Calibri" panose="020F0502020204030204" pitchFamily="34" charset="0"/>
              </a:rPr>
              <a:t>Disagree</a:t>
            </a:r>
            <a:endParaRPr lang="en-US" sz="3600" dirty="0"/>
          </a:p>
        </p:txBody>
      </p:sp>
      <p:sp>
        <p:nvSpPr>
          <p:cNvPr id="4" name="Date Placeholder 3">
            <a:extLst>
              <a:ext uri="{FF2B5EF4-FFF2-40B4-BE49-F238E27FC236}">
                <a16:creationId xmlns:a16="http://schemas.microsoft.com/office/drawing/2014/main" id="{AB292180-0E99-4C99-975E-6F5D6FABF283}"/>
              </a:ext>
              <a:ext uri="{C183D7F6-B498-43B3-948B-1728B52AA6E4}">
                <adec:decorative xmlns:adec="http://schemas.microsoft.com/office/drawing/2017/decorative" val="1"/>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48</a:t>
            </a:fld>
            <a:endParaRPr lang="en-GB" dirty="0"/>
          </a:p>
        </p:txBody>
      </p:sp>
      <p:pic>
        <p:nvPicPr>
          <p:cNvPr id="9" name="Picture 8">
            <a:extLst>
              <a:ext uri="{FF2B5EF4-FFF2-40B4-BE49-F238E27FC236}">
                <a16:creationId xmlns:a16="http://schemas.microsoft.com/office/drawing/2014/main" id="{E22A8EE5-7891-C34C-94F7-72F435017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343590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en-US" sz="4400" b="1" dirty="0">
                <a:solidFill>
                  <a:srgbClr val="7030A0"/>
                </a:solidFill>
                <a:latin typeface="Calibri" panose="020F0502020204030204" pitchFamily="34" charset="0"/>
                <a:cs typeface="Calibri" panose="020F0502020204030204" pitchFamily="34" charset="0"/>
              </a:rPr>
              <a:t>Why should OPDs engage with </a:t>
            </a:r>
            <a:r>
              <a:rPr lang="en-US" b="1" dirty="0">
                <a:solidFill>
                  <a:srgbClr val="7030A0"/>
                </a:solidFill>
                <a:latin typeface="Calibri" panose="020F0502020204030204" pitchFamily="34" charset="0"/>
                <a:cs typeface="Calibri" panose="020F0502020204030204" pitchFamily="34" charset="0"/>
              </a:rPr>
              <a:t>clusters</a:t>
            </a:r>
            <a:r>
              <a:rPr lang="en-US" sz="4400" b="1" dirty="0">
                <a:solidFill>
                  <a:srgbClr val="7030A0"/>
                </a:solidFill>
                <a:latin typeface="Calibri" panose="020F0502020204030204" pitchFamily="34" charset="0"/>
                <a:cs typeface="Calibri" panose="020F0502020204030204" pitchFamily="34" charset="0"/>
              </a:rPr>
              <a:t>?</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385118" y="1690688"/>
            <a:ext cx="11421764" cy="3970750"/>
          </a:xfrm>
        </p:spPr>
        <p:txBody>
          <a:bodyPr>
            <a:noAutofit/>
          </a:bodyPr>
          <a:lstStyle/>
          <a:p>
            <a:pPr>
              <a:spcBef>
                <a:spcPts val="600"/>
              </a:spcBef>
            </a:pPr>
            <a:r>
              <a:rPr lang="en-US" dirty="0"/>
              <a:t>To </a:t>
            </a:r>
            <a:r>
              <a:rPr lang="en-US" b="1" dirty="0"/>
              <a:t>influence and support</a:t>
            </a:r>
            <a:r>
              <a:rPr lang="en-US" dirty="0"/>
              <a:t> humanitarian action to ensure it is responsive and accountable to persons with disabilities </a:t>
            </a:r>
          </a:p>
          <a:p>
            <a:pPr>
              <a:spcBef>
                <a:spcPts val="600"/>
              </a:spcBef>
            </a:pPr>
            <a:r>
              <a:rPr lang="en-US" b="1" dirty="0"/>
              <a:t>OPDs have valuable knowledge, lived experience and expertise</a:t>
            </a:r>
            <a:r>
              <a:rPr lang="en-US" dirty="0"/>
              <a:t> to share</a:t>
            </a:r>
          </a:p>
          <a:p>
            <a:pPr>
              <a:spcBef>
                <a:spcPts val="600"/>
              </a:spcBef>
            </a:pPr>
            <a:r>
              <a:rPr lang="en-US" dirty="0"/>
              <a:t>Through engaging you may get funded to do some important humanitarian response for your members, </a:t>
            </a:r>
            <a:r>
              <a:rPr lang="en-US" b="1" dirty="0"/>
              <a:t>BUT</a:t>
            </a:r>
          </a:p>
          <a:p>
            <a:pPr>
              <a:spcBef>
                <a:spcPts val="600"/>
              </a:spcBef>
            </a:pPr>
            <a:r>
              <a:rPr lang="en-US" dirty="0"/>
              <a:t>More important is to influence and ensure that all humanitarian programmes are inclusive of persons with disabilities; in a crisis there will be many new people who have acquired disabilities that will require support</a:t>
            </a:r>
          </a:p>
          <a:p>
            <a:pPr>
              <a:spcBef>
                <a:spcPts val="600"/>
              </a:spcBef>
            </a:pPr>
            <a:r>
              <a:rPr lang="en-US" dirty="0"/>
              <a:t>If you only focus on getting funding for your own activities, you may miss the bigger picture</a:t>
            </a: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dirty="0"/>
              <a:t>Slide </a:t>
            </a:r>
            <a:fld id="{566D8EC2-00B7-4DEC-8348-941BB5C1523A}" type="slidenum">
              <a:rPr lang="en-GB" smtClean="0"/>
              <a:t>49</a:t>
            </a:fld>
            <a:endParaRPr lang="en-GB" dirty="0"/>
          </a:p>
        </p:txBody>
      </p:sp>
      <p:pic>
        <p:nvPicPr>
          <p:cNvPr id="7" name="Picture 6">
            <a:extLst>
              <a:ext uri="{FF2B5EF4-FFF2-40B4-BE49-F238E27FC236}">
                <a16:creationId xmlns:a16="http://schemas.microsoft.com/office/drawing/2014/main" id="{69B1DD59-EC69-E641-8115-E5BD7E3E6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63145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AC240D-0FA9-50D6-38D3-A8A885684E8A}"/>
              </a:ext>
            </a:extLst>
          </p:cNvPr>
          <p:cNvSpPr txBox="1">
            <a:spLocks noGrp="1"/>
          </p:cNvSpPr>
          <p:nvPr>
            <p:ph type="title" idx="4294967295"/>
          </p:nvPr>
        </p:nvSpPr>
        <p:spPr>
          <a:xfrm>
            <a:off x="619431" y="250028"/>
            <a:ext cx="1228540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What do we need to participate and be included?</a:t>
            </a:r>
            <a:endParaRPr kumimoji="0" lang="en-US" sz="3600" b="0" i="0" u="none" strike="noStrike" kern="1200" cap="none" spc="0" normalizeH="0" baseline="0" noProof="0" dirty="0">
              <a:ln>
                <a:noFill/>
              </a:ln>
              <a:solidFill>
                <a:srgbClr val="7030A0"/>
              </a:solidFill>
              <a:effectLst/>
              <a:uLnTx/>
              <a:uFillTx/>
              <a:latin typeface="+mn-lt"/>
              <a:ea typeface="+mn-ea"/>
              <a:cs typeface="+mn-cs"/>
            </a:endParaRPr>
          </a:p>
        </p:txBody>
      </p:sp>
      <p:sp>
        <p:nvSpPr>
          <p:cNvPr id="9" name="Content Placeholder 2">
            <a:extLst>
              <a:ext uri="{FF2B5EF4-FFF2-40B4-BE49-F238E27FC236}">
                <a16:creationId xmlns:a16="http://schemas.microsoft.com/office/drawing/2014/main" id="{9B2E2116-34B0-52EC-8BD9-ADC130E36E07}"/>
              </a:ext>
            </a:extLst>
          </p:cNvPr>
          <p:cNvSpPr txBox="1">
            <a:spLocks/>
          </p:cNvSpPr>
          <p:nvPr/>
        </p:nvSpPr>
        <p:spPr>
          <a:xfrm rot="10800000" flipV="1">
            <a:off x="472960" y="1345838"/>
            <a:ext cx="5728140" cy="4561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r>
              <a:rPr lang="en-US" sz="2800" dirty="0">
                <a:latin typeface="Calibri" panose="020F0502020204030204" pitchFamily="34" charset="0"/>
                <a:cs typeface="Calibri" panose="020F0502020204030204" pitchFamily="34" charset="0"/>
              </a:rPr>
              <a:t>Speak slowly</a:t>
            </a:r>
          </a:p>
          <a:p>
            <a:pPr marL="342900" indent="-342900" algn="l">
              <a:spcBef>
                <a:spcPts val="0"/>
              </a:spcBef>
              <a:buFont typeface="Arial" panose="020B0604020202020204" pitchFamily="34" charset="0"/>
              <a:buChar char="•"/>
            </a:pPr>
            <a:r>
              <a:rPr lang="en-US" sz="2800" dirty="0">
                <a:latin typeface="Calibri" panose="020F0502020204030204" pitchFamily="34" charset="0"/>
                <a:cs typeface="Calibri" panose="020F0502020204030204" pitchFamily="34" charset="0"/>
              </a:rPr>
              <a:t>Listen carefully</a:t>
            </a:r>
          </a:p>
          <a:p>
            <a:pPr marL="342900" indent="-342900" algn="l">
              <a:spcBef>
                <a:spcPts val="0"/>
              </a:spcBef>
              <a:buFont typeface="Arial" panose="020B0604020202020204" pitchFamily="34" charset="0"/>
              <a:buChar char="•"/>
            </a:pPr>
            <a:r>
              <a:rPr lang="en-US" sz="2800" dirty="0">
                <a:latin typeface="Calibri" panose="020F0502020204030204" pitchFamily="34" charset="0"/>
                <a:cs typeface="Calibri" panose="020F0502020204030204" pitchFamily="34" charset="0"/>
              </a:rPr>
              <a:t>Explain any jargon/ acronyms </a:t>
            </a:r>
          </a:p>
          <a:p>
            <a:pPr marL="342900" indent="-342900" algn="l">
              <a:spcBef>
                <a:spcPts val="0"/>
              </a:spcBef>
              <a:buFont typeface="Arial" panose="020B0604020202020204" pitchFamily="34" charset="0"/>
              <a:buChar char="•"/>
            </a:pPr>
            <a:r>
              <a:rPr lang="en-US" sz="2800" dirty="0">
                <a:latin typeface="Calibri" panose="020F0502020204030204" pitchFamily="34" charset="0"/>
                <a:cs typeface="Calibri" panose="020F0502020204030204" pitchFamily="34" charset="0"/>
              </a:rPr>
              <a:t>Feel comfortable to ask any question </a:t>
            </a:r>
          </a:p>
          <a:p>
            <a:pPr marL="342900" indent="-342900" algn="l">
              <a:spcBef>
                <a:spcPts val="0"/>
              </a:spcBef>
              <a:buFont typeface="Arial" panose="020B0604020202020204" pitchFamily="34" charset="0"/>
              <a:buChar char="•"/>
            </a:pPr>
            <a:r>
              <a:rPr lang="en-US" sz="2800" dirty="0">
                <a:latin typeface="Calibri" panose="020F0502020204030204" pitchFamily="34" charset="0"/>
                <a:cs typeface="Calibri" panose="020F0502020204030204" pitchFamily="34" charset="0"/>
              </a:rPr>
              <a:t>Stop us at anytime</a:t>
            </a:r>
          </a:p>
          <a:p>
            <a:pPr marL="342900" indent="-342900" algn="l">
              <a:spcBef>
                <a:spcPts val="0"/>
              </a:spcBef>
              <a:buFont typeface="Arial" panose="020B0604020202020204" pitchFamily="34" charset="0"/>
              <a:buChar char="•"/>
            </a:pPr>
            <a:r>
              <a:rPr lang="en-US" sz="2800" dirty="0">
                <a:latin typeface="Calibri" panose="020F0502020204030204" pitchFamily="34" charset="0"/>
                <a:cs typeface="Calibri" panose="020F0502020204030204" pitchFamily="34" charset="0"/>
              </a:rPr>
              <a:t>Have regular breaks</a:t>
            </a:r>
          </a:p>
        </p:txBody>
      </p:sp>
      <p:sp>
        <p:nvSpPr>
          <p:cNvPr id="11" name="TextBox 10">
            <a:extLst>
              <a:ext uri="{FF2B5EF4-FFF2-40B4-BE49-F238E27FC236}">
                <a16:creationId xmlns:a16="http://schemas.microsoft.com/office/drawing/2014/main" id="{99B9B6F6-E357-0F23-06E7-8D845C75878D}"/>
              </a:ext>
            </a:extLst>
          </p:cNvPr>
          <p:cNvSpPr txBox="1"/>
          <p:nvPr/>
        </p:nvSpPr>
        <p:spPr>
          <a:xfrm>
            <a:off x="5842820" y="1345838"/>
            <a:ext cx="6349180" cy="3539430"/>
          </a:xfrm>
          <a:prstGeom prst="rect">
            <a:avLst/>
          </a:prstGeom>
          <a:noFill/>
        </p:spPr>
        <p:txBody>
          <a:bodyPr wrap="square">
            <a:spAutoFit/>
          </a:bodyPr>
          <a:lstStyle/>
          <a:p>
            <a:pPr marL="342900" indent="-342900" algn="l">
              <a:spcBef>
                <a:spcPts val="0"/>
              </a:spcBef>
              <a:buFont typeface="Arial" panose="020B0604020202020204" pitchFamily="34" charset="0"/>
              <a:buChar char="•"/>
            </a:pPr>
            <a:r>
              <a:rPr lang="en-US" sz="2800" dirty="0">
                <a:latin typeface="Calibri" panose="020F0502020204030204" pitchFamily="34" charset="0"/>
                <a:cs typeface="Calibri" panose="020F0502020204030204" pitchFamily="34" charset="0"/>
              </a:rPr>
              <a:t>Be comfortable to choose how you prefer to communicate</a:t>
            </a:r>
          </a:p>
          <a:p>
            <a:pPr marL="342900" indent="-342900" algn="l">
              <a:spcBef>
                <a:spcPts val="0"/>
              </a:spcBef>
              <a:buFont typeface="Arial" panose="020B0604020202020204" pitchFamily="34" charset="0"/>
              <a:buChar char="•"/>
            </a:pPr>
            <a:r>
              <a:rPr lang="en-US" sz="2800" dirty="0">
                <a:latin typeface="Calibri" panose="020F0502020204030204" pitchFamily="34" charset="0"/>
                <a:cs typeface="Calibri" panose="020F0502020204030204" pitchFamily="34" charset="0"/>
              </a:rPr>
              <a:t>Use headset and microphone, if possible, to cut down on background noise</a:t>
            </a:r>
          </a:p>
          <a:p>
            <a:pPr marL="342900" indent="-342900" algn="l">
              <a:spcBef>
                <a:spcPts val="0"/>
              </a:spcBef>
              <a:buFont typeface="Arial" panose="020B0604020202020204" pitchFamily="34" charset="0"/>
              <a:buChar char="•"/>
            </a:pPr>
            <a:r>
              <a:rPr lang="en-GB" sz="2800" dirty="0">
                <a:latin typeface="Calibri" panose="020F0502020204030204" pitchFamily="34" charset="0"/>
                <a:cs typeface="Calibri" panose="020F0502020204030204" pitchFamily="34" charset="0"/>
              </a:rPr>
              <a:t>Please raise your zoom hand, or stop us and let us know  if we are speaking too fast, or anything is unclear </a:t>
            </a:r>
          </a:p>
        </p:txBody>
      </p:sp>
      <p:pic>
        <p:nvPicPr>
          <p:cNvPr id="12" name="Picture 2" descr="Inclusive Language Guide | Counseling@Northwestern">
            <a:extLst>
              <a:ext uri="{FF2B5EF4-FFF2-40B4-BE49-F238E27FC236}">
                <a16:creationId xmlns:a16="http://schemas.microsoft.com/office/drawing/2014/main" id="{047042A8-F753-90FE-A15B-0D7F16ECE7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66" r="14852"/>
          <a:stretch/>
        </p:blipFill>
        <p:spPr bwMode="auto">
          <a:xfrm>
            <a:off x="472959" y="4273079"/>
            <a:ext cx="4338911" cy="2478165"/>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8C1527D5-C73E-63D9-F7FB-3AFF2C6268B3}"/>
              </a:ext>
            </a:extLst>
          </p:cNvPr>
          <p:cNvSpPr>
            <a:spLocks noGrp="1"/>
          </p:cNvSpPr>
          <p:nvPr>
            <p:ph type="ftr" sz="quarter" idx="11"/>
          </p:nvPr>
        </p:nvSpPr>
        <p:spPr>
          <a:xfrm>
            <a:off x="4143700" y="6386119"/>
            <a:ext cx="4114800" cy="365125"/>
          </a:xfrm>
        </p:spPr>
        <p:txBody>
          <a:bodyPr/>
          <a:lstStyle/>
          <a:p>
            <a:r>
              <a:rPr lang="en-GB" dirty="0"/>
              <a:t>DRG Working Group 6</a:t>
            </a:r>
          </a:p>
        </p:txBody>
      </p:sp>
      <p:sp>
        <p:nvSpPr>
          <p:cNvPr id="15" name="Slide Number Placeholder 5">
            <a:extLst>
              <a:ext uri="{FF2B5EF4-FFF2-40B4-BE49-F238E27FC236}">
                <a16:creationId xmlns:a16="http://schemas.microsoft.com/office/drawing/2014/main" id="{964D6B23-2BF0-F53E-F9F3-1FA2FB1F28E9}"/>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5</a:t>
            </a:fld>
            <a:endParaRPr lang="en-GB" dirty="0"/>
          </a:p>
        </p:txBody>
      </p:sp>
      <p:pic>
        <p:nvPicPr>
          <p:cNvPr id="10" name="Picture 9">
            <a:extLst>
              <a:ext uri="{FF2B5EF4-FFF2-40B4-BE49-F238E27FC236}">
                <a16:creationId xmlns:a16="http://schemas.microsoft.com/office/drawing/2014/main" id="{C2345EE4-2128-4247-9BED-6A5EAA7C6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796" y="5589371"/>
            <a:ext cx="6096000" cy="635000"/>
          </a:xfrm>
          <a:prstGeom prst="rect">
            <a:avLst/>
          </a:prstGeom>
        </p:spPr>
      </p:pic>
    </p:spTree>
    <p:extLst>
      <p:ext uri="{BB962C8B-B14F-4D97-AF65-F5344CB8AC3E}">
        <p14:creationId xmlns:p14="http://schemas.microsoft.com/office/powerpoint/2010/main" val="1159639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en-US" sz="4400" b="1" dirty="0">
                <a:solidFill>
                  <a:srgbClr val="7030A0"/>
                </a:solidFill>
                <a:latin typeface="Calibri" panose="020F0502020204030204" pitchFamily="34" charset="0"/>
                <a:cs typeface="Calibri" panose="020F0502020204030204" pitchFamily="34" charset="0"/>
              </a:rPr>
              <a:t>The humanitarian sector is committed to localization</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385118" y="1690688"/>
            <a:ext cx="11421764" cy="3970750"/>
          </a:xfrm>
        </p:spPr>
        <p:txBody>
          <a:bodyPr>
            <a:noAutofit/>
          </a:bodyPr>
          <a:lstStyle/>
          <a:p>
            <a:pPr>
              <a:spcBef>
                <a:spcPts val="600"/>
              </a:spcBef>
            </a:pPr>
            <a:r>
              <a:rPr lang="en-US" sz="2400" dirty="0"/>
              <a:t> </a:t>
            </a:r>
            <a:r>
              <a:rPr lang="en-US" b="1" dirty="0">
                <a:solidFill>
                  <a:srgbClr val="C00000"/>
                </a:solidFill>
              </a:rPr>
              <a:t>‘Localization’, </a:t>
            </a:r>
            <a:r>
              <a:rPr lang="en-US" dirty="0"/>
              <a:t>means actively engaging, listening and working with local communities and actors as partners in humanitarian action. </a:t>
            </a:r>
          </a:p>
          <a:p>
            <a:pPr>
              <a:spcBef>
                <a:spcPts val="600"/>
              </a:spcBef>
            </a:pPr>
            <a:r>
              <a:rPr lang="en-US" b="1" dirty="0">
                <a:solidFill>
                  <a:srgbClr val="C00000"/>
                </a:solidFill>
              </a:rPr>
              <a:t>This includes OPDs</a:t>
            </a:r>
            <a:r>
              <a:rPr lang="en-US" dirty="0"/>
              <a:t>!</a:t>
            </a:r>
          </a:p>
          <a:p>
            <a:pPr>
              <a:spcBef>
                <a:spcPts val="600"/>
              </a:spcBef>
            </a:pPr>
            <a:r>
              <a:rPr lang="en-US" dirty="0"/>
              <a:t>Engagement of local actors will help achieve better preparedness, response and recovery in humanitarian settings, improving outcomes for affected populations</a:t>
            </a:r>
          </a:p>
          <a:p>
            <a:pPr>
              <a:spcBef>
                <a:spcPts val="600"/>
              </a:spcBef>
            </a:pPr>
            <a:r>
              <a:rPr lang="en-US" dirty="0"/>
              <a:t>As OPDs you have a </a:t>
            </a:r>
            <a:r>
              <a:rPr lang="en-US" b="1" dirty="0">
                <a:solidFill>
                  <a:srgbClr val="C00000"/>
                </a:solidFill>
              </a:rPr>
              <a:t>strong understanding of local circumstances, politics and culture</a:t>
            </a:r>
            <a:r>
              <a:rPr lang="en-US" dirty="0"/>
              <a:t> – this is crucial for developing and implementing inclusive humanitarian programmes  </a:t>
            </a: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dirty="0"/>
              <a:t>Slide </a:t>
            </a:r>
            <a:fld id="{566D8EC2-00B7-4DEC-8348-941BB5C1523A}" type="slidenum">
              <a:rPr lang="en-GB" smtClean="0"/>
              <a:t>50</a:t>
            </a:fld>
            <a:endParaRPr lang="en-GB" dirty="0"/>
          </a:p>
        </p:txBody>
      </p:sp>
      <p:pic>
        <p:nvPicPr>
          <p:cNvPr id="7" name="Picture 6">
            <a:extLst>
              <a:ext uri="{FF2B5EF4-FFF2-40B4-BE49-F238E27FC236}">
                <a16:creationId xmlns:a16="http://schemas.microsoft.com/office/drawing/2014/main" id="{49460F5B-91EB-2B48-A611-7778A057C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78343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72F0-3B12-4E3E-A798-A7A9ECF78CFC}"/>
              </a:ext>
            </a:extLst>
          </p:cNvPr>
          <p:cNvSpPr>
            <a:spLocks noGrp="1"/>
          </p:cNvSpPr>
          <p:nvPr>
            <p:ph type="title"/>
          </p:nvPr>
        </p:nvSpPr>
        <p:spPr/>
        <p:txBody>
          <a:bodyPr>
            <a:normAutofit fontScale="90000"/>
          </a:bodyPr>
          <a:lstStyle/>
          <a:p>
            <a:r>
              <a:rPr lang="en-US" sz="3600" b="1" dirty="0">
                <a:solidFill>
                  <a:srgbClr val="7030A0"/>
                </a:solidFill>
              </a:rPr>
              <a:t>The best entry point for OPDs to get engaged in the cluster system is through:</a:t>
            </a:r>
            <a:endParaRPr lang="en-US" sz="3600" b="1" dirty="0">
              <a:solidFill>
                <a:srgbClr val="C00000"/>
              </a:solidFill>
              <a:latin typeface="+mn-lt"/>
            </a:endParaRPr>
          </a:p>
        </p:txBody>
      </p:sp>
      <p:pic>
        <p:nvPicPr>
          <p:cNvPr id="8" name="Content Placeholder 7" descr="Question mark">
            <a:extLst>
              <a:ext uri="{FF2B5EF4-FFF2-40B4-BE49-F238E27FC236}">
                <a16:creationId xmlns:a16="http://schemas.microsoft.com/office/drawing/2014/main" id="{B1B5C4E7-0F33-CDA9-16D3-C1EFBBF054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flipH="1" flipV="1">
            <a:off x="838200" y="1690688"/>
            <a:ext cx="3587462" cy="3959225"/>
          </a:xfrm>
        </p:spPr>
      </p:pic>
      <p:sp>
        <p:nvSpPr>
          <p:cNvPr id="10" name="TextBox 9">
            <a:extLst>
              <a:ext uri="{FF2B5EF4-FFF2-40B4-BE49-F238E27FC236}">
                <a16:creationId xmlns:a16="http://schemas.microsoft.com/office/drawing/2014/main" id="{FF752B89-65FD-6785-0111-B06DBA1A1ED4}"/>
              </a:ext>
            </a:extLst>
          </p:cNvPr>
          <p:cNvSpPr txBox="1"/>
          <p:nvPr/>
        </p:nvSpPr>
        <p:spPr>
          <a:xfrm>
            <a:off x="4985962" y="2190199"/>
            <a:ext cx="6956655" cy="3262432"/>
          </a:xfrm>
          <a:prstGeom prst="rect">
            <a:avLst/>
          </a:prstGeom>
          <a:noFill/>
        </p:spPr>
        <p:txBody>
          <a:bodyPr wrap="square">
            <a:spAutoFit/>
          </a:bodyPr>
          <a:lstStyle/>
          <a:p>
            <a:pPr marL="514350" indent="-514350">
              <a:spcBef>
                <a:spcPts val="300"/>
              </a:spcBef>
              <a:buFont typeface="+mj-lt"/>
              <a:buAutoNum type="alphaLcParenR"/>
            </a:pPr>
            <a:r>
              <a:rPr lang="en-US" sz="2800" dirty="0">
                <a:cs typeface="Calibri" panose="020F0502020204030204" pitchFamily="34" charset="0"/>
              </a:rPr>
              <a:t>The Humanitarian Coordinator (HC)</a:t>
            </a:r>
          </a:p>
          <a:p>
            <a:pPr marL="514350" indent="-514350">
              <a:spcBef>
                <a:spcPts val="300"/>
              </a:spcBef>
              <a:buFont typeface="+mj-lt"/>
              <a:buAutoNum type="alphaLcParenR"/>
            </a:pPr>
            <a:r>
              <a:rPr lang="en-US" sz="2800" dirty="0">
                <a:cs typeface="Calibri" panose="020F0502020204030204" pitchFamily="34" charset="0"/>
              </a:rPr>
              <a:t>The Age and Disability Focal Point</a:t>
            </a:r>
          </a:p>
          <a:p>
            <a:pPr marL="514350" indent="-514350">
              <a:spcBef>
                <a:spcPts val="300"/>
              </a:spcBef>
              <a:buFont typeface="+mj-lt"/>
              <a:buAutoNum type="alphaLcParenR"/>
            </a:pPr>
            <a:r>
              <a:rPr lang="en-US" sz="2800" dirty="0">
                <a:cs typeface="Calibri" panose="020F0502020204030204" pitchFamily="34" charset="0"/>
              </a:rPr>
              <a:t>The Disability Working Group</a:t>
            </a:r>
          </a:p>
          <a:p>
            <a:pPr marL="514350" indent="-514350">
              <a:spcBef>
                <a:spcPts val="300"/>
              </a:spcBef>
              <a:buFont typeface="+mj-lt"/>
              <a:buAutoNum type="alphaLcParenR"/>
            </a:pPr>
            <a:r>
              <a:rPr lang="en-US" sz="2800" dirty="0">
                <a:cs typeface="Calibri" panose="020F0502020204030204" pitchFamily="34" charset="0"/>
              </a:rPr>
              <a:t>The Office for the Coordination of Humanitarian Affairs (OCHA)</a:t>
            </a:r>
          </a:p>
          <a:p>
            <a:pPr marL="514350" indent="-514350">
              <a:spcBef>
                <a:spcPts val="300"/>
              </a:spcBef>
              <a:buFont typeface="+mj-lt"/>
              <a:buAutoNum type="alphaLcParenR"/>
            </a:pPr>
            <a:r>
              <a:rPr lang="en-US" sz="2800" dirty="0">
                <a:cs typeface="Calibri" panose="020F0502020204030204" pitchFamily="34" charset="0"/>
              </a:rPr>
              <a:t>Any international humanitarian agency active in my area</a:t>
            </a:r>
            <a:endParaRPr lang="en-US" sz="2800" dirty="0"/>
          </a:p>
        </p:txBody>
      </p:sp>
      <p:sp>
        <p:nvSpPr>
          <p:cNvPr id="4" name="Date Placeholder 3">
            <a:extLst>
              <a:ext uri="{FF2B5EF4-FFF2-40B4-BE49-F238E27FC236}">
                <a16:creationId xmlns:a16="http://schemas.microsoft.com/office/drawing/2014/main" id="{AB292180-0E99-4C99-975E-6F5D6FABF283}"/>
              </a:ext>
              <a:ext uri="{C183D7F6-B498-43B3-948B-1728B52AA6E4}">
                <adec:decorative xmlns:adec="http://schemas.microsoft.com/office/drawing/2017/decorative" val="1"/>
              </a:ext>
            </a:extLst>
          </p:cNvPr>
          <p:cNvSpPr>
            <a:spLocks noGrp="1"/>
          </p:cNvSpPr>
          <p:nvPr>
            <p:ph type="dt" sz="half" idx="10"/>
          </p:nvPr>
        </p:nvSpPr>
        <p:spPr/>
        <p:txBody>
          <a:bodyPr/>
          <a:lstStyle/>
          <a:p>
            <a:fld id="{3BC0D4E5-26FA-764B-B2A8-A8DB4481BE9B}" type="datetime1">
              <a:rPr lang="en-US" smtClean="0"/>
              <a:t>1/23/24</a:t>
            </a:fld>
            <a:endParaRPr lang="en-GB"/>
          </a:p>
        </p:txBody>
      </p:sp>
      <p:sp>
        <p:nvSpPr>
          <p:cNvPr id="5" name="Footer Placeholder 4">
            <a:extLst>
              <a:ext uri="{FF2B5EF4-FFF2-40B4-BE49-F238E27FC236}">
                <a16:creationId xmlns:a16="http://schemas.microsoft.com/office/drawing/2014/main" id="{76B4DCBA-49D5-4FC2-852E-4BAB4BF7B9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3655359-F18E-43A3-8694-911F149FB313}"/>
              </a:ext>
            </a:extLst>
          </p:cNvPr>
          <p:cNvSpPr>
            <a:spLocks noGrp="1"/>
          </p:cNvSpPr>
          <p:nvPr>
            <p:ph type="sldNum" sz="quarter" idx="12"/>
          </p:nvPr>
        </p:nvSpPr>
        <p:spPr/>
        <p:txBody>
          <a:bodyPr/>
          <a:lstStyle/>
          <a:p>
            <a:r>
              <a:rPr lang="en-GB" dirty="0"/>
              <a:t>Slide </a:t>
            </a:r>
            <a:fld id="{566D8EC2-00B7-4DEC-8348-941BB5C1523A}" type="slidenum">
              <a:rPr lang="en-GB" smtClean="0"/>
              <a:t>51</a:t>
            </a:fld>
            <a:endParaRPr lang="en-GB" dirty="0"/>
          </a:p>
        </p:txBody>
      </p:sp>
      <p:pic>
        <p:nvPicPr>
          <p:cNvPr id="9" name="Picture 8">
            <a:extLst>
              <a:ext uri="{FF2B5EF4-FFF2-40B4-BE49-F238E27FC236}">
                <a16:creationId xmlns:a16="http://schemas.microsoft.com/office/drawing/2014/main" id="{EC30EB58-412A-E24F-A220-18855586D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854956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2" name="Title 1">
            <a:extLst>
              <a:ext uri="{FF2B5EF4-FFF2-40B4-BE49-F238E27FC236}">
                <a16:creationId xmlns:a16="http://schemas.microsoft.com/office/drawing/2014/main" id="{A1597157-A836-41B6-87B2-31F259FCDD45}"/>
              </a:ext>
            </a:extLst>
          </p:cNvPr>
          <p:cNvSpPr>
            <a:spLocks noGrp="1"/>
          </p:cNvSpPr>
          <p:nvPr>
            <p:ph type="title"/>
          </p:nvPr>
        </p:nvSpPr>
        <p:spPr>
          <a:xfrm>
            <a:off x="304800" y="357624"/>
            <a:ext cx="3276600" cy="2979342"/>
          </a:xfrm>
        </p:spPr>
        <p:txBody>
          <a:bodyPr>
            <a:normAutofit fontScale="90000"/>
          </a:bodyPr>
          <a:lstStyle/>
          <a:p>
            <a:br>
              <a:rPr lang="en-GB" b="1" dirty="0">
                <a:solidFill>
                  <a:srgbClr val="7030A0"/>
                </a:solidFill>
                <a:latin typeface="Calibri" panose="020F0502020204030204" pitchFamily="34" charset="0"/>
                <a:cs typeface="Calibri" panose="020F0502020204030204" pitchFamily="34" charset="0"/>
              </a:rPr>
            </a:br>
            <a:r>
              <a:rPr lang="en-GB" b="1" dirty="0">
                <a:solidFill>
                  <a:srgbClr val="7030A0"/>
                </a:solidFill>
                <a:latin typeface="Calibri" panose="020F0502020204030204" pitchFamily="34" charset="0"/>
                <a:cs typeface="Calibri" panose="020F0502020204030204" pitchFamily="34" charset="0"/>
              </a:rPr>
              <a:t>Practical tips on </a:t>
            </a:r>
            <a:r>
              <a:rPr lang="en-US" b="1" dirty="0">
                <a:solidFill>
                  <a:srgbClr val="7030A0"/>
                </a:solidFill>
                <a:latin typeface="Calibri" panose="020F0502020204030204" pitchFamily="34" charset="0"/>
                <a:cs typeface="Calibri" panose="020F0502020204030204" pitchFamily="34" charset="0"/>
              </a:rPr>
              <a:t>how OPDs can approach clusters?</a:t>
            </a:r>
            <a:endParaRPr lang="en-US" dirty="0"/>
          </a:p>
        </p:txBody>
      </p:sp>
      <p:sp>
        <p:nvSpPr>
          <p:cNvPr id="8" name="Content Placeholder 7">
            <a:extLst>
              <a:ext uri="{FF2B5EF4-FFF2-40B4-BE49-F238E27FC236}">
                <a16:creationId xmlns:a16="http://schemas.microsoft.com/office/drawing/2014/main" id="{FD243AAE-E7A1-4AE8-9183-5A66BC84A8FC}"/>
              </a:ext>
            </a:extLst>
          </p:cNvPr>
          <p:cNvSpPr>
            <a:spLocks noGrp="1"/>
          </p:cNvSpPr>
          <p:nvPr>
            <p:ph sz="half" idx="2"/>
          </p:nvPr>
        </p:nvSpPr>
        <p:spPr>
          <a:xfrm>
            <a:off x="4152900" y="1179808"/>
            <a:ext cx="7848600" cy="5541667"/>
          </a:xfrm>
        </p:spPr>
        <p:txBody>
          <a:bodyPr>
            <a:normAutofit lnSpcReduction="10000"/>
          </a:bodyPr>
          <a:lstStyle/>
          <a:p>
            <a:pPr>
              <a:spcBef>
                <a:spcPts val="600"/>
              </a:spcBef>
              <a:buFont typeface="Wingdings" pitchFamily="2" charset="2"/>
              <a:buChar char="q"/>
            </a:pPr>
            <a:r>
              <a:rPr lang="en-US" sz="2400" dirty="0"/>
              <a:t>Find out if there is a </a:t>
            </a:r>
            <a:r>
              <a:rPr lang="en-US" sz="2400" b="1" dirty="0">
                <a:solidFill>
                  <a:srgbClr val="C00000"/>
                </a:solidFill>
              </a:rPr>
              <a:t>disability working group </a:t>
            </a:r>
            <a:r>
              <a:rPr lang="en-US" sz="2400" dirty="0"/>
              <a:t>that you can participate in</a:t>
            </a:r>
          </a:p>
          <a:p>
            <a:pPr>
              <a:spcBef>
                <a:spcPts val="600"/>
              </a:spcBef>
              <a:buFont typeface="Wingdings" pitchFamily="2" charset="2"/>
              <a:buChar char="q"/>
            </a:pPr>
            <a:endParaRPr lang="en-US" sz="2400" dirty="0"/>
          </a:p>
          <a:p>
            <a:pPr>
              <a:spcBef>
                <a:spcPts val="600"/>
              </a:spcBef>
              <a:buFont typeface="Wingdings" pitchFamily="2" charset="2"/>
              <a:buChar char="q"/>
            </a:pPr>
            <a:r>
              <a:rPr lang="en-US" sz="2400" dirty="0"/>
              <a:t>Contact humanitarian agencies </a:t>
            </a:r>
            <a:r>
              <a:rPr lang="en-US" sz="2400" b="1" dirty="0">
                <a:solidFill>
                  <a:srgbClr val="C00000"/>
                </a:solidFill>
              </a:rPr>
              <a:t>in your location </a:t>
            </a:r>
            <a:r>
              <a:rPr lang="en-US" sz="2400" dirty="0"/>
              <a:t>and find out if they have a disability or localization focal point</a:t>
            </a:r>
          </a:p>
          <a:p>
            <a:pPr>
              <a:spcBef>
                <a:spcPts val="600"/>
              </a:spcBef>
              <a:buFont typeface="Wingdings" pitchFamily="2" charset="2"/>
              <a:buChar char="q"/>
            </a:pPr>
            <a:endParaRPr lang="en-US" sz="2400" dirty="0"/>
          </a:p>
          <a:p>
            <a:pPr>
              <a:spcBef>
                <a:spcPts val="600"/>
              </a:spcBef>
              <a:buFont typeface="Wingdings" pitchFamily="2" charset="2"/>
              <a:buChar char="q"/>
            </a:pPr>
            <a:r>
              <a:rPr lang="en-US" sz="2400" dirty="0"/>
              <a:t>Contact OCHA to find out how your organization can participate in coordination mechanisms</a:t>
            </a:r>
          </a:p>
          <a:p>
            <a:pPr>
              <a:spcBef>
                <a:spcPts val="600"/>
              </a:spcBef>
              <a:buFont typeface="Wingdings" pitchFamily="2" charset="2"/>
              <a:buChar char="q"/>
            </a:pPr>
            <a:endParaRPr lang="en-US" sz="2400" dirty="0"/>
          </a:p>
          <a:p>
            <a:pPr>
              <a:spcBef>
                <a:spcPts val="600"/>
              </a:spcBef>
              <a:buFont typeface="Wingdings" pitchFamily="2" charset="2"/>
              <a:buChar char="q"/>
            </a:pPr>
            <a:r>
              <a:rPr lang="en-US" sz="2400" dirty="0"/>
              <a:t> Visit </a:t>
            </a:r>
            <a:r>
              <a:rPr lang="en-US" sz="2400" dirty="0">
                <a:hlinkClick r:id="rId3"/>
              </a:rPr>
              <a:t>www.www.humanitarianresponse.info</a:t>
            </a:r>
            <a:r>
              <a:rPr lang="en-US" sz="2400" dirty="0"/>
              <a:t>  to find cluster contact information and details on how to subscribe to the relevant mailing lists, by clicking on your country.</a:t>
            </a:r>
          </a:p>
          <a:p>
            <a:pPr>
              <a:spcBef>
                <a:spcPts val="600"/>
              </a:spcBef>
              <a:buFont typeface="Wingdings" pitchFamily="2" charset="2"/>
              <a:buChar char="q"/>
            </a:pPr>
            <a:endParaRPr lang="en-US" sz="2400" dirty="0"/>
          </a:p>
          <a:p>
            <a:pPr>
              <a:spcBef>
                <a:spcPts val="600"/>
              </a:spcBef>
              <a:buFont typeface="Wingdings" pitchFamily="2" charset="2"/>
              <a:buChar char="q"/>
            </a:pPr>
            <a:r>
              <a:rPr lang="en-US" sz="2400" dirty="0"/>
              <a:t>Share information with humanitarian actors on your organization's mandate and membership</a:t>
            </a:r>
          </a:p>
          <a:p>
            <a:pPr marL="0" marR="0" lvl="0" indent="0" algn="l" defTabSz="914400" rtl="0" eaLnBrk="1" fontAlgn="auto" latinLnBrk="0" hangingPunct="1">
              <a:lnSpc>
                <a:spcPct val="100000"/>
              </a:lnSpc>
              <a:spcBef>
                <a:spcPts val="1000"/>
              </a:spcBef>
              <a:spcAft>
                <a:spcPts val="2400"/>
              </a:spcAft>
              <a:buClr>
                <a:srgbClr val="00AEEF"/>
              </a:buClr>
              <a:buSzPts val="2400"/>
              <a:buNone/>
              <a:tabLst/>
              <a:defRPr/>
            </a:pP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sp>
        <p:nvSpPr>
          <p:cNvPr id="359" name="Google Shape;359;p61">
            <a:extLst>
              <a:ext uri="{C183D7F6-B498-43B3-948B-1728B52AA6E4}">
                <adec:decorative xmlns:adec="http://schemas.microsoft.com/office/drawing/2017/decorative" val="1"/>
              </a:ext>
            </a:extLst>
          </p:cNvPr>
          <p:cNvSpPr txBox="1"/>
          <p:nvPr/>
        </p:nvSpPr>
        <p:spPr>
          <a:xfrm rot="-5400000">
            <a:off x="11049000" y="5230001"/>
            <a:ext cx="1905000" cy="228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900"/>
              <a:buFont typeface="Arial"/>
              <a:buNone/>
              <a:tabLst/>
              <a:defRPr/>
            </a:pPr>
            <a:r>
              <a:rPr kumimoji="0" lang="en-US" sz="900" b="0" i="0" u="none" strike="noStrike" kern="0" cap="none" spc="0" normalizeH="0" baseline="0" noProof="0">
                <a:ln>
                  <a:noFill/>
                </a:ln>
                <a:solidFill>
                  <a:srgbClr val="FFFFFF"/>
                </a:solidFill>
                <a:effectLst/>
                <a:uLnTx/>
                <a:uFillTx/>
                <a:latin typeface="Arial"/>
                <a:ea typeface="Arial"/>
                <a:cs typeface="Arial"/>
                <a:sym typeface="Arial"/>
              </a:rPr>
              <a:t>© UNICEF/PHOTO CREDIT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ate Placeholder 3">
            <a:extLst>
              <a:ext uri="{FF2B5EF4-FFF2-40B4-BE49-F238E27FC236}">
                <a16:creationId xmlns:a16="http://schemas.microsoft.com/office/drawing/2014/main" id="{EA2C9AEA-7FE2-4067-9A86-4B1299AB14E2}"/>
              </a:ex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fld id="{737677CE-4981-014C-9822-FAD170ACDB5A}" type="datetime1">
              <a:rPr lang="en-US" smtClean="0"/>
              <a:t>1/23/24</a:t>
            </a:fld>
            <a:endParaRPr lang="en-GB" dirty="0"/>
          </a:p>
        </p:txBody>
      </p:sp>
      <p:sp>
        <p:nvSpPr>
          <p:cNvPr id="4" name="Footer Placeholder 4">
            <a:extLst>
              <a:ext uri="{FF2B5EF4-FFF2-40B4-BE49-F238E27FC236}">
                <a16:creationId xmlns:a16="http://schemas.microsoft.com/office/drawing/2014/main" id="{429C44D0-24AC-FE83-DA4D-9600D74C0A23}"/>
              </a:ext>
              <a:ext uri="{C183D7F6-B498-43B3-948B-1728B52AA6E4}">
                <adec:decorative xmlns:adec="http://schemas.microsoft.com/office/drawing/2017/decorative" val="1"/>
              </a:ext>
            </a:extLst>
          </p:cNvPr>
          <p:cNvSpPr>
            <a:spLocks noGrp="1"/>
          </p:cNvSpPr>
          <p:nvPr>
            <p:ph type="ftr" sz="quarter" idx="11"/>
          </p:nvPr>
        </p:nvSpPr>
        <p:spPr>
          <a:xfrm>
            <a:off x="4038600" y="6317813"/>
            <a:ext cx="4114800" cy="365125"/>
          </a:xfrm>
        </p:spPr>
        <p:txBody>
          <a:bodyPr/>
          <a:lstStyle/>
          <a:p>
            <a:r>
              <a:rPr lang="en-GB" dirty="0"/>
              <a:t>DRG Working Group 6</a:t>
            </a:r>
          </a:p>
        </p:txBody>
      </p:sp>
      <p:sp>
        <p:nvSpPr>
          <p:cNvPr id="5" name="Slide Number Placeholder 5">
            <a:extLst>
              <a:ext uri="{FF2B5EF4-FFF2-40B4-BE49-F238E27FC236}">
                <a16:creationId xmlns:a16="http://schemas.microsoft.com/office/drawing/2014/main" id="{408A6718-28FB-4D73-95B5-E9834DA7D332}"/>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52</a:t>
            </a:fld>
            <a:endParaRPr lang="en-GB" dirty="0"/>
          </a:p>
        </p:txBody>
      </p:sp>
      <p:pic>
        <p:nvPicPr>
          <p:cNvPr id="9" name="Picture 8">
            <a:extLst>
              <a:ext uri="{FF2B5EF4-FFF2-40B4-BE49-F238E27FC236}">
                <a16:creationId xmlns:a16="http://schemas.microsoft.com/office/drawing/2014/main" id="{190CDADC-26A2-87AB-D42A-C085E129858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4280" y="0"/>
            <a:ext cx="1891520" cy="986643"/>
          </a:xfrm>
          <a:prstGeom prst="rect">
            <a:avLst/>
          </a:prstGeom>
        </p:spPr>
      </p:pic>
    </p:spTree>
    <p:extLst>
      <p:ext uri="{BB962C8B-B14F-4D97-AF65-F5344CB8AC3E}">
        <p14:creationId xmlns:p14="http://schemas.microsoft.com/office/powerpoint/2010/main" val="904822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1258957"/>
            <a:ext cx="2743199" cy="2170044"/>
          </a:xfrm>
        </p:spPr>
        <p:txBody>
          <a:bodyPr anchor="b">
            <a:noAutofit/>
          </a:bodyPr>
          <a:lstStyle/>
          <a:p>
            <a:r>
              <a:rPr lang="en-US" sz="4400" b="1" dirty="0">
                <a:solidFill>
                  <a:srgbClr val="7030A0"/>
                </a:solidFill>
                <a:latin typeface="+mn-lt"/>
              </a:rPr>
              <a:t>In summary</a:t>
            </a:r>
            <a:r>
              <a:rPr lang="en-US" sz="4800" b="1" dirty="0">
                <a:solidFill>
                  <a:srgbClr val="7030A0"/>
                </a:solidFill>
                <a:latin typeface="+mn-lt"/>
              </a:rPr>
              <a:t> </a:t>
            </a:r>
            <a:r>
              <a:rPr lang="en-US" sz="4800" b="1" dirty="0">
                <a:solidFill>
                  <a:schemeClr val="bg1"/>
                </a:solidFill>
                <a:latin typeface="+mn-lt"/>
              </a:rPr>
              <a:t>2</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34567106"/>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53</a:t>
            </a:fld>
            <a:endParaRPr lang="en-GB" dirty="0"/>
          </a:p>
        </p:txBody>
      </p:sp>
    </p:spTree>
    <p:extLst>
      <p:ext uri="{BB962C8B-B14F-4D97-AF65-F5344CB8AC3E}">
        <p14:creationId xmlns:p14="http://schemas.microsoft.com/office/powerpoint/2010/main" val="1781586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746-2421-4CF8-80DB-290B13AD7EE2}"/>
              </a:ext>
            </a:extLst>
          </p:cNvPr>
          <p:cNvSpPr>
            <a:spLocks noGrp="1"/>
          </p:cNvSpPr>
          <p:nvPr>
            <p:ph type="title"/>
          </p:nvPr>
        </p:nvSpPr>
        <p:spPr>
          <a:xfrm>
            <a:off x="838200" y="1346483"/>
            <a:ext cx="10515600" cy="2852737"/>
          </a:xfrm>
        </p:spPr>
        <p:txBody>
          <a:bodyPr/>
          <a:lstStyle/>
          <a:p>
            <a:r>
              <a:rPr lang="en-US" b="1" dirty="0">
                <a:latin typeface="Calibri" panose="020F0502020204030204" pitchFamily="34" charset="0"/>
                <a:cs typeface="Calibri" panose="020F0502020204030204" pitchFamily="34" charset="0"/>
              </a:rPr>
              <a:t>Refugee Coordination Model</a:t>
            </a:r>
          </a:p>
        </p:txBody>
      </p:sp>
      <p:sp>
        <p:nvSpPr>
          <p:cNvPr id="3" name="Date Placeholder 2">
            <a:extLst>
              <a:ext uri="{FF2B5EF4-FFF2-40B4-BE49-F238E27FC236}">
                <a16:creationId xmlns:a16="http://schemas.microsoft.com/office/drawing/2014/main" id="{F6138BAC-B4BD-9332-E3D9-479CF758CC16}"/>
              </a:ext>
            </a:extLst>
          </p:cNvPr>
          <p:cNvSpPr>
            <a:spLocks noGrp="1"/>
          </p:cNvSpPr>
          <p:nvPr>
            <p:ph type="dt" sz="half" idx="10"/>
          </p:nvPr>
        </p:nvSpPr>
        <p:spPr/>
        <p:txBody>
          <a:bodyPr/>
          <a:lstStyle/>
          <a:p>
            <a:fld id="{55A8471E-E66C-5F41-9D8F-97B630A2EDFA}" type="datetime1">
              <a:rPr lang="en-US" smtClean="0"/>
              <a:t>1/23/24</a:t>
            </a:fld>
            <a:endParaRPr lang="en-GB"/>
          </a:p>
        </p:txBody>
      </p:sp>
      <p:sp>
        <p:nvSpPr>
          <p:cNvPr id="4" name="Footer Placeholder 3">
            <a:extLst>
              <a:ext uri="{FF2B5EF4-FFF2-40B4-BE49-F238E27FC236}">
                <a16:creationId xmlns:a16="http://schemas.microsoft.com/office/drawing/2014/main" id="{0EE892B1-34E1-8DDA-0B08-8647151EB65C}"/>
              </a:ext>
            </a:extLst>
          </p:cNvPr>
          <p:cNvSpPr>
            <a:spLocks noGrp="1"/>
          </p:cNvSpPr>
          <p:nvPr>
            <p:ph type="ftr" sz="quarter" idx="11"/>
          </p:nvPr>
        </p:nvSpPr>
        <p:spPr/>
        <p:txBody>
          <a:bodyPr/>
          <a:lstStyle/>
          <a:p>
            <a:r>
              <a:rPr lang="en-GB"/>
              <a:t>DRG Working Group 6</a:t>
            </a:r>
            <a:endParaRPr lang="en-GB" dirty="0"/>
          </a:p>
        </p:txBody>
      </p:sp>
      <p:sp>
        <p:nvSpPr>
          <p:cNvPr id="5" name="Slide Number Placeholder 4">
            <a:extLst>
              <a:ext uri="{FF2B5EF4-FFF2-40B4-BE49-F238E27FC236}">
                <a16:creationId xmlns:a16="http://schemas.microsoft.com/office/drawing/2014/main" id="{48F548BC-D945-CB75-AA04-459E434154B4}"/>
              </a:ext>
            </a:extLst>
          </p:cNvPr>
          <p:cNvSpPr>
            <a:spLocks noGrp="1"/>
          </p:cNvSpPr>
          <p:nvPr>
            <p:ph type="sldNum" sz="quarter" idx="12"/>
          </p:nvPr>
        </p:nvSpPr>
        <p:spPr/>
        <p:txBody>
          <a:bodyPr/>
          <a:lstStyle/>
          <a:p>
            <a:fld id="{566D8EC2-00B7-4DEC-8348-941BB5C1523A}" type="slidenum">
              <a:rPr lang="en-GB" smtClean="0"/>
              <a:t>54</a:t>
            </a:fld>
            <a:endParaRPr lang="en-GB"/>
          </a:p>
        </p:txBody>
      </p:sp>
      <p:pic>
        <p:nvPicPr>
          <p:cNvPr id="6" name="Picture 5" descr="drg logo - three rounded triangles  intertwined in blue, purple and red representing UN, DPOs and Humanitarian actors as the three main partners in the Reference Group on inclusion of Persons with Disabilities in Humanitarian Action">
            <a:extLst>
              <a:ext uri="{FF2B5EF4-FFF2-40B4-BE49-F238E27FC236}">
                <a16:creationId xmlns:a16="http://schemas.microsoft.com/office/drawing/2014/main" id="{4411C3BB-633A-08AF-2BCE-9A1D53242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6598" y="0"/>
            <a:ext cx="1891520" cy="986643"/>
          </a:xfrm>
          <a:prstGeom prst="rect">
            <a:avLst/>
          </a:prstGeom>
        </p:spPr>
      </p:pic>
      <p:pic>
        <p:nvPicPr>
          <p:cNvPr id="7" name="Picture 6">
            <a:extLst>
              <a:ext uri="{FF2B5EF4-FFF2-40B4-BE49-F238E27FC236}">
                <a16:creationId xmlns:a16="http://schemas.microsoft.com/office/drawing/2014/main" id="{E0A66791-E32D-8F4F-9D64-CCDA006E2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461735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en-US" b="1" dirty="0">
                <a:solidFill>
                  <a:srgbClr val="7030A0"/>
                </a:solidFill>
                <a:latin typeface="Calibri" panose="020F0502020204030204" pitchFamily="34" charset="0"/>
                <a:cs typeface="Calibri" panose="020F0502020204030204" pitchFamily="34" charset="0"/>
              </a:rPr>
              <a:t>Refugee Coordination Model – what and why?</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465220" y="2049454"/>
            <a:ext cx="11436491" cy="4192453"/>
          </a:xfrm>
        </p:spPr>
        <p:txBody>
          <a:bodyPr>
            <a:noAutofit/>
          </a:bodyPr>
          <a:lstStyle/>
          <a:p>
            <a:r>
              <a:rPr lang="en-GB" dirty="0">
                <a:latin typeface="Calibri" panose="020F0502020204030204" pitchFamily="34" charset="0"/>
                <a:cs typeface="Calibri" panose="020F0502020204030204" pitchFamily="34" charset="0"/>
              </a:rPr>
              <a:t>Basis for leading and coordinating in all refugee situations</a:t>
            </a:r>
          </a:p>
          <a:p>
            <a:r>
              <a:rPr lang="en-GB" dirty="0">
                <a:latin typeface="Calibri" panose="020F0502020204030204" pitchFamily="34" charset="0"/>
                <a:cs typeface="Calibri" panose="020F0502020204030204" pitchFamily="34" charset="0"/>
              </a:rPr>
              <a:t>Link to UNHCR’s mandate: from a practice to a formalized, inclusive, predictable mechanism</a:t>
            </a:r>
          </a:p>
          <a:p>
            <a:r>
              <a:rPr lang="en-GB" dirty="0">
                <a:latin typeface="Calibri" panose="020F0502020204030204" pitchFamily="34" charset="0"/>
                <a:cs typeface="Calibri" panose="020F0502020204030204" pitchFamily="34" charset="0"/>
              </a:rPr>
              <a:t>States’ primary responsibility for protecting refugees</a:t>
            </a:r>
          </a:p>
          <a:p>
            <a:r>
              <a:rPr lang="en-GB" dirty="0">
                <a:latin typeface="Calibri" panose="020F0502020204030204" pitchFamily="34" charset="0"/>
                <a:cs typeface="Calibri" panose="020F0502020204030204" pitchFamily="34" charset="0"/>
              </a:rPr>
              <a:t>All actors involved in the response</a:t>
            </a: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1FDB89-7191-C349-ADDB-0E58456EA70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DRG Working Group 6</a:t>
            </a: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6CDC6A2-3681-2248-AEDC-A94CD31B3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217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245767" y="67468"/>
            <a:ext cx="8668506" cy="1325563"/>
          </a:xfrm>
        </p:spPr>
        <p:txBody>
          <a:bodyPr>
            <a:normAutofit/>
          </a:bodyPr>
          <a:lstStyle/>
          <a:p>
            <a:r>
              <a:rPr lang="fi-FI" b="1" dirty="0" err="1">
                <a:solidFill>
                  <a:srgbClr val="7030A0"/>
                </a:solidFill>
                <a:latin typeface="Calibri" panose="020F0502020204030204" pitchFamily="34" charset="0"/>
                <a:cs typeface="Calibri" panose="020F0502020204030204" pitchFamily="34" charset="0"/>
              </a:rPr>
              <a:t>Refugee</a:t>
            </a:r>
            <a:r>
              <a:rPr lang="fi-FI" b="1" dirty="0">
                <a:solidFill>
                  <a:srgbClr val="7030A0"/>
                </a:solidFill>
                <a:latin typeface="Calibri" panose="020F0502020204030204" pitchFamily="34" charset="0"/>
                <a:cs typeface="Calibri" panose="020F0502020204030204" pitchFamily="34" charset="0"/>
              </a:rPr>
              <a:t> </a:t>
            </a:r>
            <a:r>
              <a:rPr lang="fi-FI" b="1" dirty="0" err="1">
                <a:solidFill>
                  <a:srgbClr val="7030A0"/>
                </a:solidFill>
                <a:latin typeface="Calibri" panose="020F0502020204030204" pitchFamily="34" charset="0"/>
                <a:cs typeface="Calibri" panose="020F0502020204030204" pitchFamily="34" charset="0"/>
              </a:rPr>
              <a:t>Response</a:t>
            </a:r>
            <a:r>
              <a:rPr lang="fi-FI" b="1" dirty="0">
                <a:solidFill>
                  <a:srgbClr val="7030A0"/>
                </a:solidFill>
                <a:latin typeface="Calibri" panose="020F0502020204030204" pitchFamily="34" charset="0"/>
                <a:cs typeface="Calibri" panose="020F0502020204030204" pitchFamily="34" charset="0"/>
              </a:rPr>
              <a:t> </a:t>
            </a:r>
            <a:r>
              <a:rPr lang="fi-FI" b="1" dirty="0" err="1">
                <a:solidFill>
                  <a:srgbClr val="7030A0"/>
                </a:solidFill>
                <a:latin typeface="Calibri" panose="020F0502020204030204" pitchFamily="34" charset="0"/>
                <a:cs typeface="Calibri" panose="020F0502020204030204" pitchFamily="34" charset="0"/>
              </a:rPr>
              <a:t>Plans</a:t>
            </a:r>
            <a:endParaRPr lang="en-GB" b="1" dirty="0">
              <a:solidFill>
                <a:srgbClr val="7030A0"/>
              </a:solidFill>
              <a:latin typeface="Calibri" panose="020F0502020204030204" pitchFamily="34" charset="0"/>
              <a:cs typeface="Calibri" panose="020F0502020204030204" pitchFamily="34" charset="0"/>
            </a:endParaRPr>
          </a:p>
        </p:txBody>
      </p:sp>
      <p:graphicFrame>
        <p:nvGraphicFramePr>
          <p:cNvPr id="9" name="Diagram 8">
            <a:extLst>
              <a:ext uri="{FF2B5EF4-FFF2-40B4-BE49-F238E27FC236}">
                <a16:creationId xmlns:a16="http://schemas.microsoft.com/office/drawing/2014/main" id="{3298239B-06D3-8449-7AEE-8029B9B5397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2987507"/>
              </p:ext>
            </p:extLst>
          </p:nvPr>
        </p:nvGraphicFramePr>
        <p:xfrm>
          <a:off x="0" y="917617"/>
          <a:ext cx="3787981" cy="5438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a:extLst>
              <a:ext uri="{FF2B5EF4-FFF2-40B4-BE49-F238E27FC236}">
                <a16:creationId xmlns:a16="http://schemas.microsoft.com/office/drawing/2014/main" id="{5BFF4657-0007-D967-7955-3375FD21ED15}"/>
              </a:ext>
            </a:extLst>
          </p:cNvPr>
          <p:cNvSpPr txBox="1">
            <a:spLocks/>
          </p:cNvSpPr>
          <p:nvPr/>
        </p:nvSpPr>
        <p:spPr>
          <a:xfrm>
            <a:off x="3584962" y="1687375"/>
            <a:ext cx="8073639" cy="911225"/>
          </a:xfrm>
          <a:prstGeom prst="rect">
            <a:avLst/>
          </a:prstGeom>
        </p:spPr>
        <p:txBody>
          <a:bodyPr vert="horz" lIns="121920" tIns="60960" rIns="121920" bIns="0" rtlCol="0">
            <a:no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
                <a:srgbClr val="0072BC"/>
              </a:buClr>
              <a:buSzTx/>
              <a:buFont typeface="Arial"/>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a:t>
            </a:r>
            <a:r>
              <a:rPr kumimoji="0" lang="en-US" sz="2133"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Refugee Coordination Model (RCM) </a:t>
            </a:r>
            <a:r>
              <a:rPr kumimoji="0" lang="en-US" sz="2133"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ensures accountable, inclusive, predictable and transparent coordination.</a:t>
            </a:r>
            <a:endParaRPr kumimoji="0" lang="en-GB" sz="2133"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C83774C9-AD4E-BDA9-0857-B54901B81D4F}"/>
              </a:ext>
            </a:extLst>
          </p:cNvPr>
          <p:cNvSpPr txBox="1">
            <a:spLocks/>
          </p:cNvSpPr>
          <p:nvPr/>
        </p:nvSpPr>
        <p:spPr>
          <a:xfrm>
            <a:off x="3656064" y="2598600"/>
            <a:ext cx="7931433" cy="3179240"/>
          </a:xfrm>
          <a:prstGeom prst="rect">
            <a:avLst/>
          </a:prstGeom>
        </p:spPr>
        <p:txBody>
          <a:bodyPr vert="horz" lIns="91440" tIns="45720" rIns="91440" bIns="0" rtlCol="0">
            <a:noAutofit/>
          </a:bodyPr>
          <a:lstStyle>
            <a:lvl1pPr marL="457189" indent="-457189" algn="l" defTabSz="609585" rtl="0" eaLnBrk="1" latinLnBrk="0" hangingPunct="1">
              <a:spcBef>
                <a:spcPct val="20000"/>
              </a:spcBef>
              <a:buClr>
                <a:schemeClr val="accent1"/>
              </a:buClr>
              <a:buFont typeface="Arial"/>
              <a:buChar char="•"/>
              <a:defRPr sz="3733" kern="1200">
                <a:solidFill>
                  <a:schemeClr val="tx1"/>
                </a:solidFill>
                <a:latin typeface="+mn-lt"/>
                <a:ea typeface="+mn-ea"/>
                <a:cs typeface="+mn-cs"/>
              </a:defRPr>
            </a:lvl1pPr>
            <a:lvl2pPr marL="990575" indent="-380990" algn="l" defTabSz="609585" rtl="0" eaLnBrk="1" latinLnBrk="0" hangingPunct="1">
              <a:spcBef>
                <a:spcPct val="20000"/>
              </a:spcBef>
              <a:buClr>
                <a:schemeClr val="accent1"/>
              </a:buClr>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Clr>
                <a:schemeClr val="accent1"/>
              </a:buClr>
              <a:buFont typeface="Arial"/>
              <a:buChar char="•"/>
              <a:defRPr sz="2667" kern="1200">
                <a:solidFill>
                  <a:schemeClr val="tx1"/>
                </a:solidFill>
                <a:latin typeface="+mn-lt"/>
                <a:ea typeface="+mn-ea"/>
                <a:cs typeface="+mn-cs"/>
              </a:defRPr>
            </a:lvl3pPr>
            <a:lvl4pPr marL="2133547"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4pPr>
            <a:lvl5pPr marL="2743131" indent="-304792" algn="l" defTabSz="609585"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
                <a:srgbClr val="0072BC"/>
              </a:buClr>
              <a:buSzTx/>
              <a:buFont typeface="Arial"/>
              <a:buNone/>
              <a:tabLst/>
              <a:defRPr/>
            </a:pPr>
            <a:r>
              <a:rPr kumimoji="0" lang="en-US" sz="2133"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Refugee Response Plans (RRPs)</a:t>
            </a:r>
          </a:p>
          <a:p>
            <a:pPr marL="457189" marR="0" lvl="0" indent="-457189" algn="l" defTabSz="609585" rtl="0" eaLnBrk="1" fontAlgn="auto" latinLnBrk="0" hangingPunct="1">
              <a:lnSpc>
                <a:spcPct val="100000"/>
              </a:lnSpc>
              <a:spcBef>
                <a:spcPct val="20000"/>
              </a:spcBef>
              <a:spcAft>
                <a:spcPts val="0"/>
              </a:spcAft>
              <a:buClr>
                <a:srgbClr val="0072BC"/>
              </a:buClr>
              <a:buSzTx/>
              <a:buFont typeface="Arial"/>
              <a:buChar char="•"/>
              <a:tabLst/>
              <a:defRPr/>
            </a:pPr>
            <a:r>
              <a:rPr kumimoji="0" lang="en-US" sz="2133"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are </a:t>
            </a:r>
            <a:r>
              <a:rPr kumimoji="0" lang="en-US" sz="2133" b="1" i="0" u="none" strike="noStrike" kern="1200" cap="none" spc="0" normalizeH="0" baseline="0" noProof="0" dirty="0">
                <a:ln>
                  <a:noFill/>
                </a:ln>
                <a:solidFill>
                  <a:srgbClr val="0072BC"/>
                </a:solidFill>
                <a:effectLst/>
                <a:uLnTx/>
                <a:uFillTx/>
                <a:latin typeface="Calibri" panose="020F0502020204030204" pitchFamily="34" charset="0"/>
                <a:cs typeface="Calibri" panose="020F0502020204030204" pitchFamily="34" charset="0"/>
              </a:rPr>
              <a:t>UNCHR-led comprehensive inter-agency plans </a:t>
            </a:r>
            <a:r>
              <a:rPr kumimoji="0" lang="en-US" sz="2133"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for responding to complex refugee situations;</a:t>
            </a:r>
          </a:p>
          <a:p>
            <a:pPr marL="457189" marR="0" lvl="0" indent="-457189" algn="l" defTabSz="609585" rtl="0" eaLnBrk="1" fontAlgn="auto" latinLnBrk="0" hangingPunct="1">
              <a:lnSpc>
                <a:spcPct val="100000"/>
              </a:lnSpc>
              <a:spcBef>
                <a:spcPct val="20000"/>
              </a:spcBef>
              <a:spcAft>
                <a:spcPts val="0"/>
              </a:spcAft>
              <a:buClr>
                <a:srgbClr val="0072BC"/>
              </a:buClr>
              <a:buSzTx/>
              <a:buFont typeface="Arial"/>
              <a:buChar char="•"/>
              <a:tabLst/>
              <a:defRPr/>
            </a:pPr>
            <a:r>
              <a:rPr kumimoji="0" lang="en-GB" sz="2133"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are a key feature of the Refugee Coordination Model and provide the vehicle through which </a:t>
            </a:r>
            <a:r>
              <a:rPr kumimoji="0" lang="en-GB" sz="2133" b="1" i="0" u="none" strike="noStrike" kern="1200" cap="none" spc="0" normalizeH="0" baseline="0" noProof="0" dirty="0">
                <a:ln>
                  <a:noFill/>
                </a:ln>
                <a:solidFill>
                  <a:srgbClr val="0072BC"/>
                </a:solidFill>
                <a:effectLst/>
                <a:uLnTx/>
                <a:uFillTx/>
                <a:latin typeface="Calibri" panose="020F0502020204030204" pitchFamily="34" charset="0"/>
                <a:cs typeface="Calibri" panose="020F0502020204030204" pitchFamily="34" charset="0"/>
              </a:rPr>
              <a:t>leadership and coordination of a refugee response </a:t>
            </a:r>
            <a:r>
              <a:rPr kumimoji="0" lang="en-GB" sz="2133"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may be exercised.</a:t>
            </a:r>
          </a:p>
          <a:p>
            <a:pPr marL="457189" marR="0" lvl="0" indent="-457189" algn="l" defTabSz="609585" rtl="0" eaLnBrk="1" fontAlgn="auto" latinLnBrk="0" hangingPunct="1">
              <a:lnSpc>
                <a:spcPct val="100000"/>
              </a:lnSpc>
              <a:spcBef>
                <a:spcPct val="20000"/>
              </a:spcBef>
              <a:spcAft>
                <a:spcPts val="0"/>
              </a:spcAft>
              <a:buClr>
                <a:srgbClr val="0072BC"/>
              </a:buClr>
              <a:buSzTx/>
              <a:buFont typeface="Arial"/>
              <a:buChar char="•"/>
              <a:tabLst/>
              <a:defRPr/>
            </a:pPr>
            <a:r>
              <a:rPr kumimoji="0" lang="en-GB" sz="2133"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Pillar of the Refugee Coordination Model</a:t>
            </a:r>
          </a:p>
          <a:p>
            <a:pPr marL="457189" marR="0" lvl="0" indent="-457189" algn="l" defTabSz="609585" rtl="0" eaLnBrk="1" fontAlgn="auto" latinLnBrk="0" hangingPunct="1">
              <a:lnSpc>
                <a:spcPct val="100000"/>
              </a:lnSpc>
              <a:spcBef>
                <a:spcPct val="20000"/>
              </a:spcBef>
              <a:spcAft>
                <a:spcPts val="0"/>
              </a:spcAft>
              <a:buClr>
                <a:srgbClr val="0072BC"/>
              </a:buClr>
              <a:buSzTx/>
              <a:buFont typeface="Arial"/>
              <a:buChar char="•"/>
              <a:tabLst/>
              <a:defRPr/>
            </a:pPr>
            <a:r>
              <a:rPr kumimoji="0" lang="en-GB" sz="2133"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Resource mobilization tool</a:t>
            </a:r>
          </a:p>
          <a:p>
            <a:pPr marL="457189" marR="0" lvl="0" indent="-457189" algn="l" defTabSz="609585" rtl="0" eaLnBrk="1" fontAlgn="auto" latinLnBrk="0" hangingPunct="1">
              <a:lnSpc>
                <a:spcPct val="100000"/>
              </a:lnSpc>
              <a:spcBef>
                <a:spcPct val="20000"/>
              </a:spcBef>
              <a:spcAft>
                <a:spcPts val="0"/>
              </a:spcAft>
              <a:buClr>
                <a:srgbClr val="0072BC"/>
              </a:buClr>
              <a:buSzTx/>
              <a:buFont typeface="Arial"/>
              <a:buChar char="•"/>
              <a:tabLst/>
              <a:defRPr/>
            </a:pPr>
            <a:endParaRPr kumimoji="0" lang="en-GB" sz="2133" b="0" i="0" u="none" strike="noStrike" kern="120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9E2236-CDA8-9246-992B-A010A9F6986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DRG Working Group 6</a:t>
            </a: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BB01102-D72B-5444-96C5-1127466817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138865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5FB2-75D2-4C11-825D-3EC6E326507A}"/>
              </a:ext>
            </a:extLst>
          </p:cNvPr>
          <p:cNvSpPr>
            <a:spLocks noGrp="1"/>
          </p:cNvSpPr>
          <p:nvPr>
            <p:ph type="title"/>
          </p:nvPr>
        </p:nvSpPr>
        <p:spPr>
          <a:xfrm>
            <a:off x="441657" y="306729"/>
            <a:ext cx="11672416" cy="722958"/>
          </a:xfrm>
        </p:spPr>
        <p:txBody>
          <a:bodyPr>
            <a:noAutofit/>
          </a:bodyPr>
          <a:lstStyle/>
          <a:p>
            <a:r>
              <a:rPr lang="fi-FI" sz="4000" b="1" dirty="0">
                <a:solidFill>
                  <a:srgbClr val="7030A0"/>
                </a:solidFill>
                <a:latin typeface="Calibri" panose="020F0502020204030204" pitchFamily="34" charset="0"/>
                <a:cs typeface="Calibri" panose="020F0502020204030204" pitchFamily="34" charset="0"/>
              </a:rPr>
              <a:t>Comparing the Cluster system and RCM</a:t>
            </a:r>
            <a:endParaRPr lang="en-GB" sz="4000" b="1" dirty="0">
              <a:solidFill>
                <a:srgbClr val="7030A0"/>
              </a:solidFill>
              <a:latin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F0A375ED-4781-4F75-BD0C-F15B6B1B4EC6}"/>
              </a:ext>
            </a:extLst>
          </p:cNvPr>
          <p:cNvGraphicFramePr>
            <a:graphicFrameLocks noGrp="1"/>
          </p:cNvGraphicFramePr>
          <p:nvPr>
            <p:ph idx="1"/>
          </p:nvPr>
        </p:nvGraphicFramePr>
        <p:xfrm>
          <a:off x="441657" y="1064871"/>
          <a:ext cx="11308685" cy="5120640"/>
        </p:xfrm>
        <a:graphic>
          <a:graphicData uri="http://schemas.openxmlformats.org/drawingml/2006/table">
            <a:tbl>
              <a:tblPr firstRow="1" bandRow="1">
                <a:tableStyleId>{793D81CF-94F2-401A-BA57-92F5A7B2D0C5}</a:tableStyleId>
              </a:tblPr>
              <a:tblGrid>
                <a:gridCol w="2196690">
                  <a:extLst>
                    <a:ext uri="{9D8B030D-6E8A-4147-A177-3AD203B41FA5}">
                      <a16:colId xmlns:a16="http://schemas.microsoft.com/office/drawing/2014/main" val="1629633146"/>
                    </a:ext>
                  </a:extLst>
                </a:gridCol>
                <a:gridCol w="3473100">
                  <a:extLst>
                    <a:ext uri="{9D8B030D-6E8A-4147-A177-3AD203B41FA5}">
                      <a16:colId xmlns:a16="http://schemas.microsoft.com/office/drawing/2014/main" val="3089254030"/>
                    </a:ext>
                  </a:extLst>
                </a:gridCol>
                <a:gridCol w="5638895">
                  <a:extLst>
                    <a:ext uri="{9D8B030D-6E8A-4147-A177-3AD203B41FA5}">
                      <a16:colId xmlns:a16="http://schemas.microsoft.com/office/drawing/2014/main" val="3907958961"/>
                    </a:ext>
                  </a:extLst>
                </a:gridCol>
              </a:tblGrid>
              <a:tr h="377799">
                <a:tc>
                  <a:txBody>
                    <a:bodyPr/>
                    <a:lstStyle/>
                    <a:p>
                      <a:r>
                        <a:rPr lang="en-GB" sz="2400"/>
                        <a:t>Item</a:t>
                      </a:r>
                      <a:endParaRPr lang="en-GB" sz="2400" b="0">
                        <a:latin typeface="Calibri" panose="020F0502020204030204" pitchFamily="34" charset="0"/>
                        <a:cs typeface="Calibri" panose="020F0502020204030204" pitchFamily="34" charset="0"/>
                      </a:endParaRPr>
                    </a:p>
                  </a:txBody>
                  <a:tcPr marL="121920" marR="121920" marT="60960" marB="60960"/>
                </a:tc>
                <a:tc>
                  <a:txBody>
                    <a:bodyPr/>
                    <a:lstStyle/>
                    <a:p>
                      <a:r>
                        <a:rPr lang="fi-FI" sz="2400"/>
                        <a:t>CLUSTER</a:t>
                      </a:r>
                      <a:endParaRPr lang="en-GB" sz="2400">
                        <a:solidFill>
                          <a:schemeClr val="tx1"/>
                        </a:solidFill>
                        <a:latin typeface="Calibri" panose="020F0502020204030204" pitchFamily="34" charset="0"/>
                        <a:cs typeface="Calibri" panose="020F0502020204030204" pitchFamily="34" charset="0"/>
                      </a:endParaRPr>
                    </a:p>
                  </a:txBody>
                  <a:tcPr marL="121920" marR="121920" marT="60960" marB="60960"/>
                </a:tc>
                <a:tc>
                  <a:txBody>
                    <a:bodyPr/>
                    <a:lstStyle/>
                    <a:p>
                      <a:r>
                        <a:rPr lang="fi-FI" sz="2400" dirty="0"/>
                        <a:t>REFUGEE</a:t>
                      </a:r>
                      <a:endParaRPr lang="en-GB" sz="2400" dirty="0">
                        <a:solidFill>
                          <a:schemeClr val="tx1"/>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1985879114"/>
                  </a:ext>
                </a:extLst>
              </a:tr>
              <a:tr h="809496">
                <a:tc>
                  <a:txBody>
                    <a:bodyPr/>
                    <a:lstStyle/>
                    <a:p>
                      <a:r>
                        <a:rPr lang="fi-FI" sz="2400" dirty="0"/>
                        <a:t>Accountability</a:t>
                      </a:r>
                      <a:endParaRPr lang="en-GB" sz="2400" dirty="0">
                        <a:latin typeface="Calibri" panose="020F0502020204030204" pitchFamily="34" charset="0"/>
                        <a:cs typeface="Calibri" panose="020F0502020204030204" pitchFamily="34" charset="0"/>
                      </a:endParaRPr>
                    </a:p>
                  </a:txBody>
                  <a:tcPr marL="121920" marR="121920" marT="60960" marB="60960"/>
                </a:tc>
                <a:tc>
                  <a:txBody>
                    <a:bodyPr/>
                    <a:lstStyle/>
                    <a:p>
                      <a:r>
                        <a:rPr lang="fi-FI" sz="2400"/>
                        <a:t>Emergency Relief Coordinator to SG</a:t>
                      </a:r>
                      <a:endParaRPr lang="en-GB" sz="2400">
                        <a:latin typeface="Calibri" panose="020F0502020204030204" pitchFamily="34" charset="0"/>
                        <a:cs typeface="Calibri" panose="020F0502020204030204" pitchFamily="34" charset="0"/>
                      </a:endParaRPr>
                    </a:p>
                  </a:txBody>
                  <a:tcPr marL="121920" marR="121920" marT="60960" marB="60960"/>
                </a:tc>
                <a:tc>
                  <a:txBody>
                    <a:bodyPr/>
                    <a:lstStyle/>
                    <a:p>
                      <a:r>
                        <a:rPr lang="fi-FI" sz="2400"/>
                        <a:t>High Commissioner to GA</a:t>
                      </a:r>
                      <a:endParaRPr lang="en-GB" sz="240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723645549"/>
                  </a:ext>
                </a:extLst>
              </a:tr>
              <a:tr h="639353">
                <a:tc>
                  <a:txBody>
                    <a:bodyPr/>
                    <a:lstStyle/>
                    <a:p>
                      <a:r>
                        <a:rPr lang="fi-FI" sz="2400" dirty="0"/>
                        <a:t>Leadership</a:t>
                      </a:r>
                      <a:endParaRPr lang="en-GB" sz="2400" dirty="0">
                        <a:latin typeface="Calibri" panose="020F0502020204030204" pitchFamily="34" charset="0"/>
                        <a:cs typeface="Calibri" panose="020F0502020204030204" pitchFamily="34" charset="0"/>
                      </a:endParaRPr>
                    </a:p>
                  </a:txBody>
                  <a:tcPr marL="121920" marR="121920" marT="60960" marB="60960"/>
                </a:tc>
                <a:tc>
                  <a:txBody>
                    <a:bodyPr/>
                    <a:lstStyle/>
                    <a:p>
                      <a:r>
                        <a:rPr lang="fi-FI" sz="2400"/>
                        <a:t>Humanitarian Coordinator</a:t>
                      </a:r>
                      <a:endParaRPr lang="en-GB" sz="2400">
                        <a:latin typeface="Calibri" panose="020F0502020204030204" pitchFamily="34" charset="0"/>
                        <a:cs typeface="Calibri" panose="020F0502020204030204" pitchFamily="34" charset="0"/>
                      </a:endParaRPr>
                    </a:p>
                  </a:txBody>
                  <a:tcPr marL="121920" marR="121920" marT="60960" marB="60960"/>
                </a:tc>
                <a:tc>
                  <a:txBody>
                    <a:bodyPr/>
                    <a:lstStyle/>
                    <a:p>
                      <a:r>
                        <a:rPr lang="fi-FI" sz="2400"/>
                        <a:t>UNHCR Representative</a:t>
                      </a:r>
                      <a:endParaRPr lang="en-GB" sz="240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3596804723"/>
                  </a:ext>
                </a:extLst>
              </a:tr>
              <a:tr h="1097272">
                <a:tc>
                  <a:txBody>
                    <a:bodyPr/>
                    <a:lstStyle/>
                    <a:p>
                      <a:r>
                        <a:rPr lang="fi-FI" sz="2400" dirty="0"/>
                        <a:t>Inter-Agency Plan</a:t>
                      </a:r>
                      <a:endParaRPr lang="en-GB" sz="2400" dirty="0">
                        <a:latin typeface="Calibri" panose="020F0502020204030204" pitchFamily="34" charset="0"/>
                        <a:cs typeface="Calibri" panose="020F0502020204030204" pitchFamily="34" charset="0"/>
                      </a:endParaRPr>
                    </a:p>
                  </a:txBody>
                  <a:tcPr marL="121920" marR="121920" marT="60960" marB="60960"/>
                </a:tc>
                <a:tc>
                  <a:txBody>
                    <a:bodyPr/>
                    <a:lstStyle/>
                    <a:p>
                      <a:r>
                        <a:rPr lang="fi-FI" sz="2400"/>
                        <a:t>Humanitarian Response Plan</a:t>
                      </a:r>
                      <a:endParaRPr lang="en-GB" sz="2400">
                        <a:latin typeface="Calibri" panose="020F0502020204030204" pitchFamily="34" charset="0"/>
                        <a:cs typeface="Calibri" panose="020F0502020204030204" pitchFamily="34" charset="0"/>
                      </a:endParaRPr>
                    </a:p>
                  </a:txBody>
                  <a:tcPr marL="121920" marR="121920" marT="60960" marB="60960"/>
                </a:tc>
                <a:tc>
                  <a:txBody>
                    <a:bodyPr/>
                    <a:lstStyle/>
                    <a:p>
                      <a:r>
                        <a:rPr lang="fi-FI" sz="2400" dirty="0"/>
                        <a:t>Refugee Response Plan</a:t>
                      </a:r>
                    </a:p>
                    <a:p>
                      <a:r>
                        <a:rPr lang="fi-FI" sz="2400" dirty="0"/>
                        <a:t>Inter-agency country operations plan, multi-year multi partner plan</a:t>
                      </a:r>
                      <a:endParaRPr lang="en-GB" sz="2400" dirty="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4031299723"/>
                  </a:ext>
                </a:extLst>
              </a:tr>
              <a:tr h="644577">
                <a:tc>
                  <a:txBody>
                    <a:bodyPr/>
                    <a:lstStyle/>
                    <a:p>
                      <a:r>
                        <a:rPr lang="fi-FI" sz="2400" dirty="0"/>
                        <a:t>Inter-Agency Coordination</a:t>
                      </a:r>
                      <a:endParaRPr lang="en-GB" sz="2400" dirty="0">
                        <a:latin typeface="Calibri" panose="020F0502020204030204" pitchFamily="34" charset="0"/>
                        <a:cs typeface="Calibri" panose="020F0502020204030204" pitchFamily="34" charset="0"/>
                      </a:endParaRPr>
                    </a:p>
                  </a:txBody>
                  <a:tcPr marL="121920" marR="121920" marT="60960" marB="60960"/>
                </a:tc>
                <a:tc>
                  <a:txBody>
                    <a:bodyPr/>
                    <a:lstStyle/>
                    <a:p>
                      <a:r>
                        <a:rPr lang="fi-FI" sz="2400"/>
                        <a:t>Inter-Cluster Coordination</a:t>
                      </a:r>
                    </a:p>
                    <a:p>
                      <a:r>
                        <a:rPr lang="fi-FI" sz="2400"/>
                        <a:t>Clusters</a:t>
                      </a:r>
                      <a:endParaRPr lang="en-GB" sz="2400">
                        <a:latin typeface="Calibri" panose="020F0502020204030204" pitchFamily="34" charset="0"/>
                        <a:cs typeface="Calibri" panose="020F0502020204030204" pitchFamily="34" charset="0"/>
                      </a:endParaRPr>
                    </a:p>
                  </a:txBody>
                  <a:tcPr marL="121920" marR="121920" marT="60960" marB="60960"/>
                </a:tc>
                <a:tc>
                  <a:txBody>
                    <a:bodyPr/>
                    <a:lstStyle/>
                    <a:p>
                      <a:r>
                        <a:rPr lang="fi-FI" sz="2400"/>
                        <a:t>Multi-sector coordinations, Sectors and Refugee Protection Group</a:t>
                      </a:r>
                      <a:endParaRPr lang="en-GB" sz="240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3572947866"/>
                  </a:ext>
                </a:extLst>
              </a:tr>
              <a:tr h="744825">
                <a:tc>
                  <a:txBody>
                    <a:bodyPr/>
                    <a:lstStyle/>
                    <a:p>
                      <a:r>
                        <a:rPr lang="en-GB" sz="2400" dirty="0"/>
                        <a:t>Resource mobilization</a:t>
                      </a:r>
                      <a:endParaRPr lang="en-GB" sz="2400" dirty="0">
                        <a:latin typeface="Calibri" panose="020F0502020204030204" pitchFamily="34" charset="0"/>
                        <a:cs typeface="Calibri" panose="020F0502020204030204" pitchFamily="34" charset="0"/>
                      </a:endParaRPr>
                    </a:p>
                  </a:txBody>
                  <a:tcPr marL="121920" marR="121920" marT="60960" marB="60960"/>
                </a:tc>
                <a:tc>
                  <a:txBody>
                    <a:bodyPr/>
                    <a:lstStyle/>
                    <a:p>
                      <a:r>
                        <a:rPr lang="fi-FI" sz="2400" dirty="0"/>
                        <a:t>CERF, Country Pooled Funds,</a:t>
                      </a:r>
                      <a:r>
                        <a:rPr lang="en-GB" sz="2400" dirty="0"/>
                        <a:t> Bilateral Funds</a:t>
                      </a:r>
                      <a:endParaRPr lang="fi-FI" sz="2400" dirty="0">
                        <a:latin typeface="Calibri" panose="020F0502020204030204" pitchFamily="34" charset="0"/>
                        <a:cs typeface="Calibri" panose="020F0502020204030204" pitchFamily="34" charset="0"/>
                      </a:endParaRPr>
                    </a:p>
                  </a:txBody>
                  <a:tcPr marL="121920" marR="121920" marT="60960" marB="60960"/>
                </a:tc>
                <a:tc>
                  <a:txBody>
                    <a:bodyPr/>
                    <a:lstStyle/>
                    <a:p>
                      <a:r>
                        <a:rPr lang="fi-FI" sz="2400" dirty="0"/>
                        <a:t>Bilater funds, UNHCR Funds, CERF, other MPTFs</a:t>
                      </a:r>
                      <a:endParaRPr lang="en-GB" sz="2400" dirty="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772184181"/>
                  </a:ext>
                </a:extLst>
              </a:tr>
            </a:tbl>
          </a:graphicData>
        </a:graphic>
      </p:graphicFrame>
      <p:sp>
        <p:nvSpPr>
          <p:cNvPr id="3" name="Date Placeholder 2">
            <a:extLst>
              <a:ext uri="{FF2B5EF4-FFF2-40B4-BE49-F238E27FC236}">
                <a16:creationId xmlns:a16="http://schemas.microsoft.com/office/drawing/2014/main" id="{B49843C4-E4A8-E6EF-9B01-584816F762D4}"/>
              </a:ext>
            </a:extLst>
          </p:cNvPr>
          <p:cNvSpPr>
            <a:spLocks noGrp="1"/>
          </p:cNvSpPr>
          <p:nvPr>
            <p:ph type="dt" sz="half" idx="10"/>
          </p:nvPr>
        </p:nvSpPr>
        <p:spPr/>
        <p:txBody>
          <a:bodyPr/>
          <a:lstStyle/>
          <a:p>
            <a:fld id="{8E5F0FFA-6065-A040-9123-7DAD197C8E50}" type="datetime1">
              <a:rPr lang="en-US" smtClean="0"/>
              <a:t>1/23/24</a:t>
            </a:fld>
            <a:endParaRPr lang="en-US"/>
          </a:p>
        </p:txBody>
      </p:sp>
      <p:sp>
        <p:nvSpPr>
          <p:cNvPr id="5" name="Footer Placeholder 4">
            <a:extLst>
              <a:ext uri="{FF2B5EF4-FFF2-40B4-BE49-F238E27FC236}">
                <a16:creationId xmlns:a16="http://schemas.microsoft.com/office/drawing/2014/main" id="{D0C09215-F7CA-A8E9-5C18-E6600A4FBB3E}"/>
              </a:ext>
            </a:extLst>
          </p:cNvPr>
          <p:cNvSpPr>
            <a:spLocks noGrp="1"/>
          </p:cNvSpPr>
          <p:nvPr>
            <p:ph type="ftr" sz="quarter" idx="11"/>
          </p:nvPr>
        </p:nvSpPr>
        <p:spPr/>
        <p:txBody>
          <a:bodyPr/>
          <a:lstStyle/>
          <a:p>
            <a:r>
              <a:rPr lang="en-US"/>
              <a:t>DRG Working Group 6</a:t>
            </a:r>
          </a:p>
        </p:txBody>
      </p:sp>
      <p:sp>
        <p:nvSpPr>
          <p:cNvPr id="6" name="Slide Number Placeholder 5">
            <a:extLst>
              <a:ext uri="{FF2B5EF4-FFF2-40B4-BE49-F238E27FC236}">
                <a16:creationId xmlns:a16="http://schemas.microsoft.com/office/drawing/2014/main" id="{5BD3002C-54A3-5F17-54BF-4E0B102940FE}"/>
              </a:ext>
            </a:extLst>
          </p:cNvPr>
          <p:cNvSpPr>
            <a:spLocks noGrp="1"/>
          </p:cNvSpPr>
          <p:nvPr>
            <p:ph type="sldNum" sz="quarter" idx="12"/>
          </p:nvPr>
        </p:nvSpPr>
        <p:spPr/>
        <p:txBody>
          <a:bodyPr/>
          <a:lstStyle/>
          <a:p>
            <a:fld id="{2066355A-084C-D24E-9AD2-7E4FC41EA627}" type="slidenum">
              <a:rPr lang="en-US" smtClean="0"/>
              <a:t>57</a:t>
            </a:fld>
            <a:endParaRPr lang="en-US"/>
          </a:p>
        </p:txBody>
      </p:sp>
    </p:spTree>
    <p:extLst>
      <p:ext uri="{BB962C8B-B14F-4D97-AF65-F5344CB8AC3E}">
        <p14:creationId xmlns:p14="http://schemas.microsoft.com/office/powerpoint/2010/main" val="743485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6746-2421-4CF8-80DB-290B13AD7EE2}"/>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The Humanitarian Programme Cycle</a:t>
            </a:r>
          </a:p>
        </p:txBody>
      </p:sp>
      <p:sp>
        <p:nvSpPr>
          <p:cNvPr id="5" name="Text Placeholder 4">
            <a:extLst>
              <a:ext uri="{FF2B5EF4-FFF2-40B4-BE49-F238E27FC236}">
                <a16:creationId xmlns:a16="http://schemas.microsoft.com/office/drawing/2014/main" id="{BDAF4B4F-7E35-49C6-9510-B58856E0DA2B}"/>
              </a:ext>
            </a:extLst>
          </p:cNvPr>
          <p:cNvSpPr>
            <a:spLocks noGrp="1"/>
          </p:cNvSpPr>
          <p:nvPr>
            <p:ph type="body" idx="1"/>
          </p:nvPr>
        </p:nvSpPr>
        <p:spPr/>
        <p:txBody>
          <a:bodyPr/>
          <a:lstStyle/>
          <a:p>
            <a:r>
              <a:rPr lang="en-GB" dirty="0"/>
              <a:t>Key stages and identifying entry points for OPDs</a:t>
            </a:r>
          </a:p>
        </p:txBody>
      </p:sp>
      <p:sp>
        <p:nvSpPr>
          <p:cNvPr id="3" name="Date Placeholder 2">
            <a:extLst>
              <a:ext uri="{FF2B5EF4-FFF2-40B4-BE49-F238E27FC236}">
                <a16:creationId xmlns:a16="http://schemas.microsoft.com/office/drawing/2014/main" id="{1A20431A-BB21-0824-7956-98176D9290AF}"/>
              </a:ext>
            </a:extLst>
          </p:cNvPr>
          <p:cNvSpPr>
            <a:spLocks noGrp="1"/>
          </p:cNvSpPr>
          <p:nvPr>
            <p:ph type="dt" sz="half" idx="10"/>
          </p:nvPr>
        </p:nvSpPr>
        <p:spPr/>
        <p:txBody>
          <a:bodyPr/>
          <a:lstStyle/>
          <a:p>
            <a:fld id="{724B5A7C-6356-8D46-B8A3-EB6CD2F100A3}" type="datetime1">
              <a:rPr lang="en-US" smtClean="0"/>
              <a:t>1/23/24</a:t>
            </a:fld>
            <a:endParaRPr lang="en-GB"/>
          </a:p>
        </p:txBody>
      </p:sp>
      <p:sp>
        <p:nvSpPr>
          <p:cNvPr id="4" name="Footer Placeholder 3">
            <a:extLst>
              <a:ext uri="{FF2B5EF4-FFF2-40B4-BE49-F238E27FC236}">
                <a16:creationId xmlns:a16="http://schemas.microsoft.com/office/drawing/2014/main" id="{BEBF0F72-C588-DB64-6E87-87DCF14D8C7E}"/>
              </a:ext>
            </a:extLst>
          </p:cNvPr>
          <p:cNvSpPr>
            <a:spLocks noGrp="1"/>
          </p:cNvSpPr>
          <p:nvPr>
            <p:ph type="ftr" sz="quarter" idx="11"/>
          </p:nvPr>
        </p:nvSpPr>
        <p:spPr/>
        <p:txBody>
          <a:bodyPr/>
          <a:lstStyle/>
          <a:p>
            <a:r>
              <a:rPr lang="en-GB"/>
              <a:t>DRG Working Group 6</a:t>
            </a:r>
            <a:endParaRPr lang="en-GB" dirty="0"/>
          </a:p>
        </p:txBody>
      </p:sp>
      <p:sp>
        <p:nvSpPr>
          <p:cNvPr id="6" name="Slide Number Placeholder 5">
            <a:extLst>
              <a:ext uri="{FF2B5EF4-FFF2-40B4-BE49-F238E27FC236}">
                <a16:creationId xmlns:a16="http://schemas.microsoft.com/office/drawing/2014/main" id="{29DAF270-59DC-216D-1848-4EF177615A6E}"/>
              </a:ext>
            </a:extLst>
          </p:cNvPr>
          <p:cNvSpPr>
            <a:spLocks noGrp="1"/>
          </p:cNvSpPr>
          <p:nvPr>
            <p:ph type="sldNum" sz="quarter" idx="12"/>
          </p:nvPr>
        </p:nvSpPr>
        <p:spPr/>
        <p:txBody>
          <a:bodyPr/>
          <a:lstStyle/>
          <a:p>
            <a:fld id="{566D8EC2-00B7-4DEC-8348-941BB5C1523A}" type="slidenum">
              <a:rPr lang="en-GB" smtClean="0"/>
              <a:t>58</a:t>
            </a:fld>
            <a:endParaRPr lang="en-GB"/>
          </a:p>
        </p:txBody>
      </p:sp>
      <p:pic>
        <p:nvPicPr>
          <p:cNvPr id="7" name="Picture 6">
            <a:extLst>
              <a:ext uri="{FF2B5EF4-FFF2-40B4-BE49-F238E27FC236}">
                <a16:creationId xmlns:a16="http://schemas.microsoft.com/office/drawing/2014/main" id="{615B52AC-3D29-C143-857C-47470D2FE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28795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title"/>
          </p:nvPr>
        </p:nvSpPr>
        <p:spPr>
          <a:xfrm>
            <a:off x="664027" y="473755"/>
            <a:ext cx="8077202" cy="9646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l" defTabSz="457200" rtl="0" eaLnBrk="1" fontAlgn="auto" latinLnBrk="0" hangingPunct="1">
              <a:lnSpc>
                <a:spcPct val="100000"/>
              </a:lnSpc>
              <a:spcBef>
                <a:spcPct val="0"/>
              </a:spcBef>
              <a:spcAft>
                <a:spcPts val="0"/>
              </a:spcAft>
              <a:buClrTx/>
              <a:buSzTx/>
              <a:buFontTx/>
              <a:buNone/>
              <a:tabLst/>
              <a:defRPr sz="3600" baseline="0">
                <a:solidFill>
                  <a:srgbClr val="66686B"/>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dirty="0">
                <a:ln>
                  <a:noFill/>
                </a:ln>
                <a:solidFill>
                  <a:srgbClr val="7030A0"/>
                </a:solidFill>
                <a:effectLst/>
                <a:uLnTx/>
                <a:uFillTx/>
                <a:latin typeface="Calibri" panose="020F0502020204030204" pitchFamily="34" charset="0"/>
                <a:ea typeface="+mn-ea"/>
                <a:cs typeface="Calibri" panose="020F0502020204030204" pitchFamily="34" charset="0"/>
              </a:rPr>
              <a:t>The Humanitarian Programme Cycle (HPC)</a:t>
            </a:r>
          </a:p>
        </p:txBody>
      </p:sp>
      <p:sp>
        <p:nvSpPr>
          <p:cNvPr id="10" name="Text Placeholder 2"/>
          <p:cNvSpPr>
            <a:spLocks noGrp="1"/>
          </p:cNvSpPr>
          <p:nvPr>
            <p:ph idx="1"/>
          </p:nvPr>
        </p:nvSpPr>
        <p:spPr>
          <a:xfrm rot="10800000" flipV="1">
            <a:off x="6839129" y="1873405"/>
            <a:ext cx="5118041" cy="4137169"/>
          </a:xfrm>
          <a:prstGeom prst="rect">
            <a:avLst/>
          </a:prstGeom>
          <a:noFill/>
          <a:ln>
            <a:noFill/>
          </a:ln>
        </p:spPr>
        <p:txBody>
          <a:bodyPr vert="horz" lIns="91440" tIns="45720" rIns="91440" bIns="45720" rtlCol="0">
            <a:noAutofit/>
          </a:bodyPr>
          <a:lstStyle>
            <a:lvl1pPr algn="l">
              <a:defRPr sz="2400">
                <a:solidFill>
                  <a:srgbClr val="66686B"/>
                </a:solidFill>
              </a:defRPr>
            </a:lvl1pPr>
          </a:lstStyle>
          <a:p>
            <a:r>
              <a:rPr lang="en-US" sz="2300" dirty="0">
                <a:solidFill>
                  <a:schemeClr val="tx1"/>
                </a:solidFill>
                <a:latin typeface="Calibri" panose="020F0502020204030204" pitchFamily="34" charset="0"/>
                <a:cs typeface="Calibri" panose="020F0502020204030204" pitchFamily="34" charset="0"/>
              </a:rPr>
              <a:t>The HPC is a series of actions to prepare for, manage and deliver humanitarian response </a:t>
            </a:r>
          </a:p>
          <a:p>
            <a:r>
              <a:rPr lang="en-US" sz="2300" dirty="0">
                <a:solidFill>
                  <a:schemeClr val="tx1"/>
                </a:solidFill>
                <a:latin typeface="Calibri" panose="020F0502020204030204" pitchFamily="34" charset="0"/>
                <a:cs typeface="Calibri" panose="020F0502020204030204" pitchFamily="34" charset="0"/>
              </a:rPr>
              <a:t>It provides a standardized way of looking at the process through which humanitarian action is implemented </a:t>
            </a:r>
          </a:p>
          <a:p>
            <a:r>
              <a:rPr lang="en-US" sz="2300" dirty="0">
                <a:solidFill>
                  <a:schemeClr val="tx1"/>
                </a:solidFill>
                <a:latin typeface="Calibri" panose="020F0502020204030204" pitchFamily="34" charset="0"/>
                <a:cs typeface="Calibri" panose="020F0502020204030204" pitchFamily="34" charset="0"/>
              </a:rPr>
              <a:t>The intention behind the HPC is to deliver a fast, coordinated, effective and protection-driven response to people affected by humanitarian crises</a:t>
            </a:r>
            <a:endParaRPr lang="en-US" sz="2300" b="1" i="0" dirty="0">
              <a:solidFill>
                <a:schemeClr val="tx1"/>
              </a:solidFill>
              <a:effectLst/>
              <a:latin typeface="Calibri" panose="020F0502020204030204" pitchFamily="34" charset="0"/>
              <a:cs typeface="Calibri" panose="020F0502020204030204" pitchFamily="34" charset="0"/>
            </a:endParaRPr>
          </a:p>
        </p:txBody>
      </p:sp>
      <p:pic>
        <p:nvPicPr>
          <p:cNvPr id="3074" name="Picture 2" descr="Circular graphic of the Humanitarian Programme Cycle known as (HPC). There  are five stages starting from the top of the circle: Needs Assessment &amp; Analysis; moving clockwise to Strategic Planning, then Resource Mobilization, followed by Implementation and Monitoring and finally Operational Peer Review and Evaluation- with an arrow back to the start again. At the centre of the circle is coordination and information management that are needed in every stage.">
            <a:extLst>
              <a:ext uri="{FF2B5EF4-FFF2-40B4-BE49-F238E27FC236}">
                <a16:creationId xmlns:a16="http://schemas.microsoft.com/office/drawing/2014/main" id="{D44771EA-AA69-4914-B450-C31AC6FB7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 t="4241" r="10106" b="4138"/>
          <a:stretch/>
        </p:blipFill>
        <p:spPr bwMode="auto">
          <a:xfrm>
            <a:off x="0" y="1676400"/>
            <a:ext cx="6747370" cy="450668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AC086AA7-872B-8F9C-FF13-A2F7C4F9BFB4}"/>
              </a:ext>
            </a:extLst>
          </p:cNvPr>
          <p:cNvSpPr>
            <a:spLocks noGrp="1"/>
          </p:cNvSpPr>
          <p:nvPr>
            <p:ph type="dt" sz="half" idx="10"/>
          </p:nvPr>
        </p:nvSpPr>
        <p:spPr/>
        <p:txBody>
          <a:bodyPr/>
          <a:lstStyle/>
          <a:p>
            <a:fld id="{74BBCF46-4564-D041-BD40-B887F2FDB5E9}" type="datetime1">
              <a:rPr lang="en-US" smtClean="0"/>
              <a:t>1/23/24</a:t>
            </a:fld>
            <a:endParaRPr lang="en-GB"/>
          </a:p>
        </p:txBody>
      </p:sp>
      <p:sp>
        <p:nvSpPr>
          <p:cNvPr id="3" name="Footer Placeholder 2">
            <a:extLst>
              <a:ext uri="{FF2B5EF4-FFF2-40B4-BE49-F238E27FC236}">
                <a16:creationId xmlns:a16="http://schemas.microsoft.com/office/drawing/2014/main" id="{EAF78D6D-8B05-E72A-F51D-DDD833422724}"/>
              </a:ext>
            </a:extLst>
          </p:cNvPr>
          <p:cNvSpPr>
            <a:spLocks noGrp="1"/>
          </p:cNvSpPr>
          <p:nvPr>
            <p:ph type="ftr" sz="quarter" idx="11"/>
          </p:nvPr>
        </p:nvSpPr>
        <p:spPr/>
        <p:txBody>
          <a:bodyPr/>
          <a:lstStyle/>
          <a:p>
            <a:r>
              <a:rPr lang="en-GB"/>
              <a:t>DRG Working Group 6</a:t>
            </a:r>
            <a:endParaRPr lang="en-GB" dirty="0"/>
          </a:p>
        </p:txBody>
      </p:sp>
      <p:sp>
        <p:nvSpPr>
          <p:cNvPr id="4" name="Slide Number Placeholder 3">
            <a:extLst>
              <a:ext uri="{FF2B5EF4-FFF2-40B4-BE49-F238E27FC236}">
                <a16:creationId xmlns:a16="http://schemas.microsoft.com/office/drawing/2014/main" id="{D18851B7-FD0E-8379-C47D-5A936E03D297}"/>
              </a:ext>
            </a:extLst>
          </p:cNvPr>
          <p:cNvSpPr>
            <a:spLocks noGrp="1"/>
          </p:cNvSpPr>
          <p:nvPr>
            <p:ph type="sldNum" sz="quarter" idx="12"/>
          </p:nvPr>
        </p:nvSpPr>
        <p:spPr/>
        <p:txBody>
          <a:bodyPr/>
          <a:lstStyle/>
          <a:p>
            <a:fld id="{566D8EC2-00B7-4DEC-8348-941BB5C1523A}" type="slidenum">
              <a:rPr lang="en-GB" smtClean="0"/>
              <a:t>59</a:t>
            </a:fld>
            <a:endParaRPr lang="en-GB"/>
          </a:p>
        </p:txBody>
      </p:sp>
      <p:pic>
        <p:nvPicPr>
          <p:cNvPr id="9" name="Picture 8">
            <a:extLst>
              <a:ext uri="{FF2B5EF4-FFF2-40B4-BE49-F238E27FC236}">
                <a16:creationId xmlns:a16="http://schemas.microsoft.com/office/drawing/2014/main" id="{0A8279BF-DD6E-644C-B756-A3CDBF0E9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77099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BB33-9F4E-9C8A-C9FC-8F97C0569FA9}"/>
              </a:ext>
            </a:extLst>
          </p:cNvPr>
          <p:cNvSpPr>
            <a:spLocks noGrp="1"/>
          </p:cNvSpPr>
          <p:nvPr>
            <p:ph type="title"/>
          </p:nvPr>
        </p:nvSpPr>
        <p:spPr/>
        <p:txBody>
          <a:bodyPr>
            <a:normAutofit/>
          </a:bodyPr>
          <a:lstStyle/>
          <a:p>
            <a:r>
              <a:rPr lang="en-GB" dirty="0">
                <a:latin typeface="Calibri" panose="020F0502020204030204" pitchFamily="34" charset="0"/>
                <a:cs typeface="Calibri" panose="020F0502020204030204" pitchFamily="34" charset="0"/>
              </a:rPr>
              <a:t>Guiding brief for facilitators (1)</a:t>
            </a:r>
          </a:p>
        </p:txBody>
      </p:sp>
      <p:sp>
        <p:nvSpPr>
          <p:cNvPr id="3" name="Content Placeholder 2">
            <a:extLst>
              <a:ext uri="{FF2B5EF4-FFF2-40B4-BE49-F238E27FC236}">
                <a16:creationId xmlns:a16="http://schemas.microsoft.com/office/drawing/2014/main" id="{EE189D1D-B7A1-5F10-4EE0-FCECD3647A92}"/>
              </a:ext>
            </a:extLst>
          </p:cNvPr>
          <p:cNvSpPr>
            <a:spLocks noGrp="1"/>
          </p:cNvSpPr>
          <p:nvPr>
            <p:ph idx="1"/>
          </p:nvPr>
        </p:nvSpPr>
        <p:spPr>
          <a:xfrm rot="10800000" flipV="1">
            <a:off x="838200" y="1540563"/>
            <a:ext cx="10808156" cy="4437156"/>
          </a:xfrm>
        </p:spPr>
        <p:txBody>
          <a:bodyPr>
            <a:noAutofit/>
          </a:bodyPr>
          <a:lstStyle/>
          <a:p>
            <a:pPr marL="0" indent="0">
              <a:spcBef>
                <a:spcPts val="600"/>
              </a:spcBef>
              <a:buNone/>
            </a:pPr>
            <a:r>
              <a:rPr lang="en-GB" sz="2200" b="1" dirty="0"/>
              <a:t>Ask participants what are the different types of crisis?</a:t>
            </a:r>
          </a:p>
          <a:p>
            <a:pPr>
              <a:spcBef>
                <a:spcPts val="600"/>
              </a:spcBef>
            </a:pPr>
            <a:r>
              <a:rPr lang="en-GB" sz="2200" dirty="0"/>
              <a:t>Information to be included in the pre-pack on what types of crisis, so should support participants with being prepared for short brainstorm</a:t>
            </a:r>
          </a:p>
          <a:p>
            <a:pPr>
              <a:spcBef>
                <a:spcPts val="600"/>
              </a:spcBef>
            </a:pPr>
            <a:r>
              <a:rPr lang="en-GB" sz="2200" dirty="0"/>
              <a:t>Use next two slides as summary on main types- as a recap for those that have not read the pre-reading.</a:t>
            </a:r>
          </a:p>
          <a:p>
            <a:pPr>
              <a:spcBef>
                <a:spcPts val="600"/>
              </a:spcBef>
            </a:pPr>
            <a:r>
              <a:rPr lang="en-GB" sz="2200" dirty="0"/>
              <a:t>Regional facilitation teams can also add slides with images of examples of different types of disaster</a:t>
            </a:r>
          </a:p>
          <a:p>
            <a:pPr>
              <a:spcBef>
                <a:spcPts val="600"/>
              </a:spcBef>
            </a:pPr>
            <a:r>
              <a:rPr lang="en-GB" sz="2200" dirty="0">
                <a:effectLst/>
                <a:ea typeface="Calibri" panose="020F0502020204030204" pitchFamily="34" charset="0"/>
              </a:rPr>
              <a:t>Use the wrap up slides (11-13) and make sure to reinforce key messages that: </a:t>
            </a:r>
          </a:p>
          <a:p>
            <a:pPr lvl="1">
              <a:spcBef>
                <a:spcPts val="600"/>
              </a:spcBef>
            </a:pPr>
            <a:r>
              <a:rPr lang="en-GB" sz="2200" dirty="0">
                <a:effectLst/>
                <a:latin typeface="+mn-lt"/>
                <a:ea typeface="Calibri" panose="020F0502020204030204" pitchFamily="34" charset="0"/>
              </a:rPr>
              <a:t>not every emergency is humanitarian, clarify when cluster is activated</a:t>
            </a:r>
          </a:p>
          <a:p>
            <a:pPr lvl="1">
              <a:spcBef>
                <a:spcPts val="600"/>
              </a:spcBef>
            </a:pPr>
            <a:r>
              <a:rPr lang="en-GB" sz="2200" dirty="0">
                <a:effectLst/>
                <a:latin typeface="+mn-lt"/>
                <a:ea typeface="Calibri" panose="020F0502020204030204" pitchFamily="34" charset="0"/>
                <a:cs typeface="Calibri" panose="020F0502020204030204" pitchFamily="34" charset="0"/>
              </a:rPr>
              <a:t>a crisis negatively impacts the whole population (displacement, loss of lives/ homes, access to services etc.) but all types of crisis will have disproportionate higher impact on people with disabilities due to additional barriers – with a higher risk of being left behind</a:t>
            </a:r>
            <a:endParaRPr lang="en-GB" sz="2200" dirty="0">
              <a:latin typeface="+mn-lt"/>
            </a:endParaRPr>
          </a:p>
        </p:txBody>
      </p:sp>
      <p:sp>
        <p:nvSpPr>
          <p:cNvPr id="4" name="Date Placeholder 3">
            <a:extLst>
              <a:ext uri="{FF2B5EF4-FFF2-40B4-BE49-F238E27FC236}">
                <a16:creationId xmlns:a16="http://schemas.microsoft.com/office/drawing/2014/main" id="{D5543BE6-FEC3-D56C-3DE4-717C2DF76D36}"/>
              </a:ext>
            </a:extLst>
          </p:cNvPr>
          <p:cNvSpPr>
            <a:spLocks noGrp="1"/>
          </p:cNvSpPr>
          <p:nvPr>
            <p:ph type="dt" sz="half" idx="10"/>
          </p:nvPr>
        </p:nvSpPr>
        <p:spPr/>
        <p:txBody>
          <a:bodyPr/>
          <a:lstStyle/>
          <a:p>
            <a:fld id="{6CC9FA5A-9A74-6041-AEA9-DC6C3BA917E3}" type="datetime1">
              <a:rPr lang="en-US" smtClean="0"/>
              <a:t>1/23/24</a:t>
            </a:fld>
            <a:endParaRPr lang="en-GB" dirty="0"/>
          </a:p>
        </p:txBody>
      </p:sp>
      <p:sp>
        <p:nvSpPr>
          <p:cNvPr id="5" name="Footer Placeholder 4">
            <a:extLst>
              <a:ext uri="{FF2B5EF4-FFF2-40B4-BE49-F238E27FC236}">
                <a16:creationId xmlns:a16="http://schemas.microsoft.com/office/drawing/2014/main" id="{2096FD59-AD96-7D34-8055-D05BA6BA0971}"/>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233888AF-7059-FE37-A8F3-39D6E4817B61}"/>
              </a:ext>
            </a:extLst>
          </p:cNvPr>
          <p:cNvSpPr>
            <a:spLocks noGrp="1"/>
          </p:cNvSpPr>
          <p:nvPr>
            <p:ph type="sldNum" sz="quarter" idx="12"/>
          </p:nvPr>
        </p:nvSpPr>
        <p:spPr/>
        <p:txBody>
          <a:bodyPr/>
          <a:lstStyle/>
          <a:p>
            <a:r>
              <a:rPr lang="en-GB" dirty="0"/>
              <a:t>Slide </a:t>
            </a:r>
            <a:fld id="{566D8EC2-00B7-4DEC-8348-941BB5C1523A}" type="slidenum">
              <a:rPr lang="en-GB" smtClean="0"/>
              <a:t>6</a:t>
            </a:fld>
            <a:endParaRPr lang="en-GB" dirty="0"/>
          </a:p>
        </p:txBody>
      </p:sp>
      <p:pic>
        <p:nvPicPr>
          <p:cNvPr id="7" name="Picture 6">
            <a:extLst>
              <a:ext uri="{FF2B5EF4-FFF2-40B4-BE49-F238E27FC236}">
                <a16:creationId xmlns:a16="http://schemas.microsoft.com/office/drawing/2014/main" id="{3D5F3D00-CD48-AF42-B085-4EBE96E3D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60355"/>
            <a:ext cx="6096000" cy="635000"/>
          </a:xfrm>
          <a:prstGeom prst="rect">
            <a:avLst/>
          </a:prstGeom>
        </p:spPr>
      </p:pic>
    </p:spTree>
    <p:extLst>
      <p:ext uri="{BB962C8B-B14F-4D97-AF65-F5344CB8AC3E}">
        <p14:creationId xmlns:p14="http://schemas.microsoft.com/office/powerpoint/2010/main" val="3438781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A6B864-3CBE-4A08-9A82-90F40154475F}"/>
              </a:ext>
            </a:extLst>
          </p:cNvPr>
          <p:cNvSpPr txBox="1"/>
          <p:nvPr/>
        </p:nvSpPr>
        <p:spPr>
          <a:xfrm>
            <a:off x="192505" y="5298104"/>
            <a:ext cx="11594432" cy="954107"/>
          </a:xfrm>
          <a:prstGeom prst="rect">
            <a:avLst/>
          </a:prstGeom>
          <a:noFill/>
        </p:spPr>
        <p:txBody>
          <a:bodyPr wrap="square" rtlCol="0">
            <a:spAutoFit/>
          </a:bodyPr>
          <a:lstStyle/>
          <a:p>
            <a:r>
              <a:rPr lang="en-US" sz="2800" b="1" dirty="0">
                <a:solidFill>
                  <a:srgbClr val="C00000"/>
                </a:solidFill>
              </a:rPr>
              <a:t>There are no separate steps, or processes to include persons with disabilities. It is important for OPDs to know and engage in the existing steps</a:t>
            </a:r>
          </a:p>
        </p:txBody>
      </p:sp>
      <p:graphicFrame>
        <p:nvGraphicFramePr>
          <p:cNvPr id="7" name="Content Placeholder 6" descr=". Agree on scope of the analysis&#10;2 Undertake secondary data review&#10;3. Collect primary data &#10;4. Conduct joint inter-sectoral analysis&#10;5. Define the scope of HRP &amp; identify &#10;initial objectives&#10;6.Conduct response analysis &amp;  prioritization&#10;7. Finalize strategic &amp; specific objectives and indicators&#10;8. Formulate projects/activities &amp; estimate cost&#10;9. Conduct After Action Review">
            <a:extLst>
              <a:ext uri="{FF2B5EF4-FFF2-40B4-BE49-F238E27FC236}">
                <a16:creationId xmlns:a16="http://schemas.microsoft.com/office/drawing/2014/main" id="{424302DF-83A6-4884-889C-D3C567273A35}"/>
              </a:ext>
            </a:extLst>
          </p:cNvPr>
          <p:cNvGraphicFramePr>
            <a:graphicFrameLocks noGrp="1"/>
          </p:cNvGraphicFramePr>
          <p:nvPr>
            <p:ph idx="1"/>
            <p:extLst>
              <p:ext uri="{D42A27DB-BD31-4B8C-83A1-F6EECF244321}">
                <p14:modId xmlns:p14="http://schemas.microsoft.com/office/powerpoint/2010/main" val="2466082851"/>
              </p:ext>
            </p:extLst>
          </p:nvPr>
        </p:nvGraphicFramePr>
        <p:xfrm>
          <a:off x="405063" y="1283367"/>
          <a:ext cx="11321716" cy="465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C84F67B6-89C5-429B-977B-80169403DA23}"/>
              </a:ext>
            </a:extLst>
          </p:cNvPr>
          <p:cNvSpPr>
            <a:spLocks noGrp="1"/>
          </p:cNvSpPr>
          <p:nvPr>
            <p:ph type="title"/>
          </p:nvPr>
        </p:nvSpPr>
        <p:spPr>
          <a:xfrm>
            <a:off x="838200" y="365125"/>
            <a:ext cx="10515600" cy="1325563"/>
          </a:xfrm>
        </p:spPr>
        <p:txBody>
          <a:bodyPr>
            <a:normAutofit fontScale="90000"/>
          </a:bodyPr>
          <a:lstStyle/>
          <a:p>
            <a:pPr algn="ctr"/>
            <a:r>
              <a:rPr lang="en-US" b="1" dirty="0">
                <a:solidFill>
                  <a:srgbClr val="7030A0"/>
                </a:solidFill>
                <a:latin typeface="+mn-lt"/>
              </a:rPr>
              <a:t>Key steps of the Humanitarian Needs Overview (HNO) and Humanitarian Response Plan (HRP)</a:t>
            </a:r>
          </a:p>
        </p:txBody>
      </p:sp>
      <p:sp>
        <p:nvSpPr>
          <p:cNvPr id="2" name="Date Placeholder 1">
            <a:extLst>
              <a:ext uri="{FF2B5EF4-FFF2-40B4-BE49-F238E27FC236}">
                <a16:creationId xmlns:a16="http://schemas.microsoft.com/office/drawing/2014/main" id="{0E19F5CA-1DD4-1533-9165-8FFDAF17AC29}"/>
              </a:ext>
            </a:extLst>
          </p:cNvPr>
          <p:cNvSpPr>
            <a:spLocks noGrp="1"/>
          </p:cNvSpPr>
          <p:nvPr>
            <p:ph type="dt" sz="half" idx="10"/>
          </p:nvPr>
        </p:nvSpPr>
        <p:spPr/>
        <p:txBody>
          <a:bodyPr/>
          <a:lstStyle/>
          <a:p>
            <a:fld id="{5D53E3A5-264E-E644-83F3-4300D9573007}" type="datetime1">
              <a:rPr lang="en-US" smtClean="0"/>
              <a:t>1/23/24</a:t>
            </a:fld>
            <a:endParaRPr lang="en-US"/>
          </a:p>
        </p:txBody>
      </p:sp>
      <p:sp>
        <p:nvSpPr>
          <p:cNvPr id="3" name="Footer Placeholder 2">
            <a:extLst>
              <a:ext uri="{FF2B5EF4-FFF2-40B4-BE49-F238E27FC236}">
                <a16:creationId xmlns:a16="http://schemas.microsoft.com/office/drawing/2014/main" id="{F5A7C6E2-4B07-FF79-7FB0-53E834AC16D6}"/>
              </a:ext>
            </a:extLst>
          </p:cNvPr>
          <p:cNvSpPr>
            <a:spLocks noGrp="1"/>
          </p:cNvSpPr>
          <p:nvPr>
            <p:ph type="ftr" sz="quarter" idx="11"/>
          </p:nvPr>
        </p:nvSpPr>
        <p:spPr/>
        <p:txBody>
          <a:bodyPr/>
          <a:lstStyle/>
          <a:p>
            <a:r>
              <a:rPr lang="en-US"/>
              <a:t>DRG Working Group 6</a:t>
            </a:r>
          </a:p>
        </p:txBody>
      </p:sp>
      <p:sp>
        <p:nvSpPr>
          <p:cNvPr id="4" name="Slide Number Placeholder 3">
            <a:extLst>
              <a:ext uri="{FF2B5EF4-FFF2-40B4-BE49-F238E27FC236}">
                <a16:creationId xmlns:a16="http://schemas.microsoft.com/office/drawing/2014/main" id="{ABED7999-2B10-072D-6BF8-E4D4A7B87670}"/>
              </a:ext>
            </a:extLst>
          </p:cNvPr>
          <p:cNvSpPr>
            <a:spLocks noGrp="1"/>
          </p:cNvSpPr>
          <p:nvPr>
            <p:ph type="sldNum" sz="quarter" idx="12"/>
          </p:nvPr>
        </p:nvSpPr>
        <p:spPr/>
        <p:txBody>
          <a:bodyPr/>
          <a:lstStyle/>
          <a:p>
            <a:fld id="{2066355A-084C-D24E-9AD2-7E4FC41EA627}" type="slidenum">
              <a:rPr lang="en-US" smtClean="0"/>
              <a:t>60</a:t>
            </a:fld>
            <a:endParaRPr lang="en-US"/>
          </a:p>
        </p:txBody>
      </p:sp>
    </p:spTree>
    <p:extLst>
      <p:ext uri="{BB962C8B-B14F-4D97-AF65-F5344CB8AC3E}">
        <p14:creationId xmlns:p14="http://schemas.microsoft.com/office/powerpoint/2010/main" val="337888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r>
              <a:rPr lang="en-GB" sz="3600" b="1" dirty="0">
                <a:solidFill>
                  <a:srgbClr val="7030A0"/>
                </a:solidFill>
                <a:latin typeface="Calibri" panose="020F0502020204030204" pitchFamily="34" charset="0"/>
                <a:cs typeface="Calibri" panose="020F0502020204030204" pitchFamily="34" charset="0"/>
              </a:rPr>
              <a:t>Group Work – 3</a:t>
            </a:r>
            <a:endParaRPr lang="en-US" sz="3600" dirty="0">
              <a:solidFill>
                <a:srgbClr val="7030A0"/>
              </a:solidFill>
            </a:endParaRPr>
          </a:p>
        </p:txBody>
      </p:sp>
      <p:sp>
        <p:nvSpPr>
          <p:cNvPr id="12" name="TextBox 11">
            <a:extLst>
              <a:ext uri="{FF2B5EF4-FFF2-40B4-BE49-F238E27FC236}">
                <a16:creationId xmlns:a16="http://schemas.microsoft.com/office/drawing/2014/main" id="{AB3DB747-85C2-E29C-9CA9-11D63201D1D3}"/>
              </a:ext>
            </a:extLst>
          </p:cNvPr>
          <p:cNvSpPr txBox="1"/>
          <p:nvPr/>
        </p:nvSpPr>
        <p:spPr>
          <a:xfrm>
            <a:off x="457917" y="1111120"/>
            <a:ext cx="8047256" cy="584775"/>
          </a:xfrm>
          <a:prstGeom prst="rect">
            <a:avLst/>
          </a:prstGeom>
          <a:noFill/>
        </p:spPr>
        <p:txBody>
          <a:bodyPr wrap="square">
            <a:spAutoFit/>
          </a:bodyPr>
          <a:lstStyle/>
          <a:p>
            <a:r>
              <a:rPr lang="en-GB" sz="3200" b="1" dirty="0">
                <a:solidFill>
                  <a:srgbClr val="C00000"/>
                </a:solidFill>
                <a:latin typeface="Calibri" panose="020F0502020204030204" pitchFamily="34" charset="0"/>
                <a:cs typeface="Calibri" panose="020F0502020204030204" pitchFamily="34" charset="0"/>
              </a:rPr>
              <a:t>What should OPDs do at each stage of HPC?</a:t>
            </a:r>
            <a:endParaRPr lang="en-US" sz="3200" dirty="0">
              <a:solidFill>
                <a:srgbClr val="C00000"/>
              </a:solidFill>
            </a:endParaRPr>
          </a:p>
        </p:txBody>
      </p:sp>
      <p:sp>
        <p:nvSpPr>
          <p:cNvPr id="9" name="Shape 79">
            <a:extLst>
              <a:ext uri="{FF2B5EF4-FFF2-40B4-BE49-F238E27FC236}">
                <a16:creationId xmlns:a16="http://schemas.microsoft.com/office/drawing/2014/main" id="{823F2F9C-9C02-46E5-AE07-5E23BA44D776}"/>
              </a:ext>
            </a:extLst>
          </p:cNvPr>
          <p:cNvSpPr/>
          <p:nvPr/>
        </p:nvSpPr>
        <p:spPr>
          <a:xfrm>
            <a:off x="5339274" y="1723659"/>
            <a:ext cx="6497822" cy="73866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r>
              <a:rPr lang="en-GB" sz="2400" b="1" dirty="0">
                <a:solidFill>
                  <a:srgbClr val="0070C0"/>
                </a:solidFill>
                <a:latin typeface="Calibri" panose="020F0502020204030204" pitchFamily="34" charset="0"/>
                <a:cs typeface="Calibri" panose="020F0502020204030204" pitchFamily="34" charset="0"/>
              </a:rPr>
              <a:t>In small groups, think about the role and responsibilities of OPDs at each stage of the HPC</a:t>
            </a:r>
          </a:p>
        </p:txBody>
      </p:sp>
      <p:sp>
        <p:nvSpPr>
          <p:cNvPr id="6" name="TextBox 5">
            <a:extLst>
              <a:ext uri="{FF2B5EF4-FFF2-40B4-BE49-F238E27FC236}">
                <a16:creationId xmlns:a16="http://schemas.microsoft.com/office/drawing/2014/main" id="{B11A6F81-CE5A-49D0-B71D-9389A2D6E80D}"/>
              </a:ext>
            </a:extLst>
          </p:cNvPr>
          <p:cNvSpPr txBox="1"/>
          <p:nvPr/>
        </p:nvSpPr>
        <p:spPr>
          <a:xfrm>
            <a:off x="5339274" y="2779528"/>
            <a:ext cx="665090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600"/>
              </a:spcBef>
              <a:buFont typeface="Arial" panose="020B0604020202020204" pitchFamily="34" charset="0"/>
              <a:buChar char="•"/>
            </a:pPr>
            <a:r>
              <a:rPr lang="en-GB" sz="2800" dirty="0">
                <a:latin typeface="Calibri" panose="020F0502020204030204" pitchFamily="34" charset="0"/>
                <a:cs typeface="Calibri" panose="020F0502020204030204" pitchFamily="34" charset="0"/>
              </a:rPr>
              <a:t>Needs Assessment &amp; Analyses</a:t>
            </a:r>
          </a:p>
          <a:p>
            <a:pPr marL="457200" indent="-457200">
              <a:spcBef>
                <a:spcPts val="600"/>
              </a:spcBef>
              <a:buFont typeface="Arial" panose="020B0604020202020204" pitchFamily="34" charset="0"/>
              <a:buChar char="•"/>
            </a:pPr>
            <a:r>
              <a:rPr lang="en-GB" sz="2800" dirty="0">
                <a:latin typeface="Calibri" panose="020F0502020204030204" pitchFamily="34" charset="0"/>
                <a:cs typeface="Calibri" panose="020F0502020204030204" pitchFamily="34" charset="0"/>
              </a:rPr>
              <a:t>Strategic Response Planning; </a:t>
            </a:r>
          </a:p>
          <a:p>
            <a:pPr marL="457200" indent="-457200">
              <a:spcBef>
                <a:spcPts val="600"/>
              </a:spcBef>
              <a:buFont typeface="Arial" panose="020B0604020202020204" pitchFamily="34" charset="0"/>
              <a:buChar char="•"/>
            </a:pPr>
            <a:r>
              <a:rPr lang="en-GB" sz="2800" dirty="0">
                <a:latin typeface="Calibri" panose="020F0502020204030204" pitchFamily="34" charset="0"/>
                <a:cs typeface="Calibri" panose="020F0502020204030204" pitchFamily="34" charset="0"/>
              </a:rPr>
              <a:t>Resource Mobilisation </a:t>
            </a:r>
          </a:p>
          <a:p>
            <a:pPr marL="457200" indent="-457200">
              <a:spcBef>
                <a:spcPts val="600"/>
              </a:spcBef>
              <a:buFont typeface="Arial" panose="020B0604020202020204" pitchFamily="34" charset="0"/>
              <a:buChar char="•"/>
            </a:pPr>
            <a:r>
              <a:rPr lang="en-GB" sz="2800" dirty="0">
                <a:latin typeface="Calibri" panose="020F0502020204030204" pitchFamily="34" charset="0"/>
                <a:cs typeface="Calibri" panose="020F0502020204030204" pitchFamily="34" charset="0"/>
              </a:rPr>
              <a:t>Implementation &amp; Monitoring; and  Evaluation</a:t>
            </a:r>
            <a:endParaRPr lang="en-GB" sz="2800" b="1" dirty="0">
              <a:latin typeface="Calibri" panose="020F0502020204030204" pitchFamily="34" charset="0"/>
              <a:cs typeface="Calibri" panose="020F0502020204030204" pitchFamily="34" charset="0"/>
            </a:endParaRPr>
          </a:p>
          <a:p>
            <a:pPr marL="457200" indent="-457200">
              <a:spcBef>
                <a:spcPts val="600"/>
              </a:spcBef>
              <a:buFont typeface="Arial" panose="020B0604020202020204" pitchFamily="34" charset="0"/>
              <a:buChar char="•"/>
            </a:pPr>
            <a:r>
              <a:rPr lang="en-GB" sz="2800" b="1" dirty="0">
                <a:latin typeface="Calibri" panose="020F0502020204030204" pitchFamily="34" charset="0"/>
                <a:cs typeface="Calibri" panose="020F0502020204030204" pitchFamily="34" charset="0"/>
              </a:rPr>
              <a:t>Nominate 1 person to report back for your group</a:t>
            </a:r>
          </a:p>
        </p:txBody>
      </p:sp>
      <p:pic>
        <p:nvPicPr>
          <p:cNvPr id="2" name="Picture 1">
            <a:extLst>
              <a:ext uri="{FF2B5EF4-FFF2-40B4-BE49-F238E27FC236}">
                <a16:creationId xmlns:a16="http://schemas.microsoft.com/office/drawing/2014/main" id="{12F4BB75-0E43-F0F0-69C2-2E5A830162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pic>
        <p:nvPicPr>
          <p:cNvPr id="13" name="Picture Placeholder 5">
            <a:extLst>
              <a:ext uri="{FF2B5EF4-FFF2-40B4-BE49-F238E27FC236}">
                <a16:creationId xmlns:a16="http://schemas.microsoft.com/office/drawing/2014/main" id="{6A9B17CA-7389-D140-D6AD-081FC839059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91" t="-1" r="1265" b="4"/>
          <a:stretch/>
        </p:blipFill>
        <p:spPr>
          <a:xfrm>
            <a:off x="107071" y="2559032"/>
            <a:ext cx="4737557" cy="4098152"/>
          </a:xfrm>
          <a:prstGeom prst="rect">
            <a:avLst/>
          </a:prstGeom>
          <a:noFill/>
        </p:spPr>
      </p:pic>
      <p:sp>
        <p:nvSpPr>
          <p:cNvPr id="17" name="Footer Placeholder 4">
            <a:extLst>
              <a:ext uri="{FF2B5EF4-FFF2-40B4-BE49-F238E27FC236}">
                <a16:creationId xmlns:a16="http://schemas.microsoft.com/office/drawing/2014/main" id="{46C26DA7-8945-41B8-3FC6-1AE68D44F7EC}"/>
              </a:ext>
              <a:ext uri="{C183D7F6-B498-43B3-948B-1728B52AA6E4}">
                <adec:decorative xmlns:adec="http://schemas.microsoft.com/office/drawing/2017/decorative" val="1"/>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dirty="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61</a:t>
            </a:fld>
            <a:endParaRPr lang="en-GB" sz="1200" dirty="0">
              <a:solidFill>
                <a:schemeClr val="tx1">
                  <a:lumMod val="50000"/>
                  <a:lumOff val="50000"/>
                </a:schemeClr>
              </a:solidFill>
            </a:endParaRPr>
          </a:p>
        </p:txBody>
      </p:sp>
    </p:spTree>
    <p:extLst>
      <p:ext uri="{BB962C8B-B14F-4D97-AF65-F5344CB8AC3E}">
        <p14:creationId xmlns:p14="http://schemas.microsoft.com/office/powerpoint/2010/main" val="3999056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en-GB" b="1" dirty="0">
                <a:solidFill>
                  <a:srgbClr val="7030A0"/>
                </a:solidFill>
                <a:latin typeface="Calibri" panose="020F0502020204030204" pitchFamily="34" charset="0"/>
                <a:cs typeface="Calibri" panose="020F0502020204030204" pitchFamily="34" charset="0"/>
              </a:rPr>
              <a:t>In summary </a:t>
            </a:r>
            <a:r>
              <a:rPr lang="en-GB" b="1" dirty="0">
                <a:solidFill>
                  <a:schemeClr val="bg1"/>
                </a:solidFill>
                <a:latin typeface="Calibri" panose="020F0502020204030204" pitchFamily="34" charset="0"/>
                <a:cs typeface="Calibri" panose="020F0502020204030204" pitchFamily="34" charset="0"/>
              </a:rPr>
              <a:t>3</a:t>
            </a: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465218" y="1902942"/>
            <a:ext cx="11436491" cy="3991231"/>
          </a:xfrm>
        </p:spPr>
        <p:txBody>
          <a:bodyPr>
            <a:noAutofit/>
          </a:bodyPr>
          <a:lstStyle/>
          <a:p>
            <a:r>
              <a:rPr lang="en-GB" dirty="0">
                <a:latin typeface="Calibri" panose="020F0502020204030204" pitchFamily="34" charset="0"/>
                <a:cs typeface="Calibri" panose="020F0502020204030204" pitchFamily="34" charset="0"/>
              </a:rPr>
              <a:t>Know your rights, don’t wait to be asked, invite yourself in and be persistent</a:t>
            </a:r>
          </a:p>
          <a:p>
            <a:r>
              <a:rPr lang="en-GB" dirty="0">
                <a:latin typeface="Calibri" panose="020F0502020204030204" pitchFamily="34" charset="0"/>
                <a:cs typeface="Calibri" panose="020F0502020204030204" pitchFamily="34" charset="0"/>
              </a:rPr>
              <a:t>Come equipped with the IASC guidelines offering practical help and advice</a:t>
            </a:r>
          </a:p>
          <a:p>
            <a:r>
              <a:rPr lang="en-GB" dirty="0">
                <a:latin typeface="Calibri" panose="020F0502020204030204" pitchFamily="34" charset="0"/>
                <a:cs typeface="Calibri" panose="020F0502020204030204" pitchFamily="34" charset="0"/>
              </a:rPr>
              <a:t>OPDs have valuable knowledge of local contexts and the diverse needs of different disability groups, be ready to share your data and expertise</a:t>
            </a:r>
          </a:p>
          <a:p>
            <a:r>
              <a:rPr lang="en-GB" dirty="0">
                <a:latin typeface="Calibri" panose="020F0502020204030204" pitchFamily="34" charset="0"/>
                <a:cs typeface="Calibri" panose="020F0502020204030204" pitchFamily="34" charset="0"/>
              </a:rPr>
              <a:t>Be quick, humanitarian action is fast paced and quickly changing, especially sudden onset disasters like earthquakes, floods, storms etc.</a:t>
            </a:r>
          </a:p>
          <a:p>
            <a:r>
              <a:rPr lang="en-GB" dirty="0">
                <a:latin typeface="Calibri" panose="020F0502020204030204" pitchFamily="34" charset="0"/>
                <a:cs typeface="Calibri" panose="020F0502020204030204" pitchFamily="34" charset="0"/>
              </a:rPr>
              <a:t>However, many disasters, especially seasonal related ones are expected, so use your time to prepare and build relationships and allies</a:t>
            </a: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1FDB89-7191-C349-ADDB-0E58456EA70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1/23/24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a:t>Slide </a:t>
            </a:r>
            <a:fld id="{566D8EC2-00B7-4DEC-8348-941BB5C152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4A3288B-627D-1F4A-B98B-8EFB2EC2A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37993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7" y="2182267"/>
            <a:ext cx="2743199" cy="1246734"/>
          </a:xfrm>
        </p:spPr>
        <p:txBody>
          <a:bodyPr anchor="b">
            <a:noAutofit/>
          </a:bodyPr>
          <a:lstStyle/>
          <a:p>
            <a:r>
              <a:rPr lang="en-US" sz="4800" b="1" dirty="0">
                <a:solidFill>
                  <a:srgbClr val="7030A0"/>
                </a:solidFill>
                <a:latin typeface="+mn-lt"/>
              </a:rPr>
              <a:t>Next Steps</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78508919"/>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63</a:t>
            </a:fld>
            <a:endParaRPr lang="en-GB" dirty="0"/>
          </a:p>
        </p:txBody>
      </p:sp>
      <p:pic>
        <p:nvPicPr>
          <p:cNvPr id="7" name="Picture 6">
            <a:extLst>
              <a:ext uri="{FF2B5EF4-FFF2-40B4-BE49-F238E27FC236}">
                <a16:creationId xmlns:a16="http://schemas.microsoft.com/office/drawing/2014/main" id="{73838156-3A6C-B545-AAA8-4854E81386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1465021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51C76-B4EB-442E-A3C2-FF47BD3DD47A}"/>
              </a:ext>
            </a:extLst>
          </p:cNvPr>
          <p:cNvSpPr>
            <a:spLocks noGrp="1"/>
          </p:cNvSpPr>
          <p:nvPr>
            <p:ph type="title" idx="4294967295"/>
          </p:nvPr>
        </p:nvSpPr>
        <p:spPr>
          <a:xfrm>
            <a:off x="457917" y="165219"/>
            <a:ext cx="9821709" cy="918137"/>
          </a:xfrm>
        </p:spPr>
        <p:txBody>
          <a:bodyPr>
            <a:normAutofit/>
          </a:bodyPr>
          <a:lstStyle/>
          <a:p>
            <a:r>
              <a:rPr lang="en-GB" sz="3600" b="1">
                <a:solidFill>
                  <a:srgbClr val="7030A0"/>
                </a:solidFill>
                <a:latin typeface="Calibri" panose="020F0502020204030204" pitchFamily="34" charset="0"/>
                <a:cs typeface="Calibri" panose="020F0502020204030204" pitchFamily="34" charset="0"/>
              </a:rPr>
              <a:t>Are you interested to join us?</a:t>
            </a:r>
            <a:endParaRPr lang="en-US" sz="3600">
              <a:solidFill>
                <a:srgbClr val="7030A0"/>
              </a:solidFill>
            </a:endParaRPr>
          </a:p>
        </p:txBody>
      </p:sp>
      <p:sp>
        <p:nvSpPr>
          <p:cNvPr id="12" name="TextBox 11">
            <a:extLst>
              <a:ext uri="{FF2B5EF4-FFF2-40B4-BE49-F238E27FC236}">
                <a16:creationId xmlns:a16="http://schemas.microsoft.com/office/drawing/2014/main" id="{AB3DB747-85C2-E29C-9CA9-11D63201D1D3}"/>
              </a:ext>
            </a:extLst>
          </p:cNvPr>
          <p:cNvSpPr txBox="1"/>
          <p:nvPr/>
        </p:nvSpPr>
        <p:spPr>
          <a:xfrm>
            <a:off x="457916" y="1111120"/>
            <a:ext cx="9110153" cy="1077218"/>
          </a:xfrm>
          <a:prstGeom prst="rect">
            <a:avLst/>
          </a:prstGeom>
          <a:noFill/>
        </p:spPr>
        <p:txBody>
          <a:bodyPr wrap="square">
            <a:spAutoFit/>
          </a:bodyPr>
          <a:lstStyle/>
          <a:p>
            <a:r>
              <a:rPr lang="en-GB" sz="3200" b="1" dirty="0">
                <a:solidFill>
                  <a:srgbClr val="C00000"/>
                </a:solidFill>
                <a:latin typeface="Calibri" panose="020F0502020204030204" pitchFamily="34" charset="0"/>
                <a:cs typeface="Calibri" panose="020F0502020204030204" pitchFamily="34" charset="0"/>
              </a:rPr>
              <a:t>If so, please use the link to join our </a:t>
            </a:r>
            <a:r>
              <a:rPr lang="en-GB" sz="3200" b="1" dirty="0">
                <a:solidFill>
                  <a:srgbClr val="C00000"/>
                </a:solidFill>
                <a:highlight>
                  <a:srgbClr val="FFFF00"/>
                </a:highlight>
                <a:latin typeface="Calibri" panose="020F0502020204030204" pitchFamily="34" charset="0"/>
                <a:cs typeface="Calibri" panose="020F0502020204030204" pitchFamily="34" charset="0"/>
              </a:rPr>
              <a:t>XXXX</a:t>
            </a:r>
            <a:r>
              <a:rPr lang="en-GB" sz="3200" b="1" dirty="0">
                <a:solidFill>
                  <a:srgbClr val="C00000"/>
                </a:solidFill>
                <a:latin typeface="Calibri" panose="020F0502020204030204" pitchFamily="34" charset="0"/>
                <a:cs typeface="Calibri" panose="020F0502020204030204" pitchFamily="34" charset="0"/>
              </a:rPr>
              <a:t> WhatsApp group?</a:t>
            </a:r>
            <a:endParaRPr lang="en-US" sz="3200" dirty="0">
              <a:solidFill>
                <a:srgbClr val="C00000"/>
              </a:solidFill>
            </a:endParaRPr>
          </a:p>
        </p:txBody>
      </p:sp>
      <p:sp>
        <p:nvSpPr>
          <p:cNvPr id="6" name="TextBox 5">
            <a:extLst>
              <a:ext uri="{FF2B5EF4-FFF2-40B4-BE49-F238E27FC236}">
                <a16:creationId xmlns:a16="http://schemas.microsoft.com/office/drawing/2014/main" id="{B11A6F81-CE5A-49D0-B71D-9389A2D6E80D}"/>
              </a:ext>
            </a:extLst>
          </p:cNvPr>
          <p:cNvSpPr txBox="1"/>
          <p:nvPr/>
        </p:nvSpPr>
        <p:spPr>
          <a:xfrm>
            <a:off x="5211258" y="2387938"/>
            <a:ext cx="665090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GB" sz="4000" b="1" dirty="0">
                <a:latin typeface="Calibri" panose="020F0502020204030204" pitchFamily="34" charset="0"/>
                <a:cs typeface="Calibri" panose="020F0502020204030204" pitchFamily="34" charset="0"/>
              </a:rPr>
              <a:t>Add link to the regional language group</a:t>
            </a:r>
          </a:p>
        </p:txBody>
      </p:sp>
      <p:pic>
        <p:nvPicPr>
          <p:cNvPr id="2" name="Picture 1">
            <a:extLst>
              <a:ext uri="{FF2B5EF4-FFF2-40B4-BE49-F238E27FC236}">
                <a16:creationId xmlns:a16="http://schemas.microsoft.com/office/drawing/2014/main" id="{12F4BB75-0E43-F0F0-69C2-2E5A830162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533" y="161485"/>
            <a:ext cx="2246647" cy="1171882"/>
          </a:xfrm>
          <a:prstGeom prst="rect">
            <a:avLst/>
          </a:prstGeom>
        </p:spPr>
      </p:pic>
      <p:pic>
        <p:nvPicPr>
          <p:cNvPr id="13" name="Picture Placeholder 5">
            <a:extLst>
              <a:ext uri="{FF2B5EF4-FFF2-40B4-BE49-F238E27FC236}">
                <a16:creationId xmlns:a16="http://schemas.microsoft.com/office/drawing/2014/main" id="{6A9B17CA-7389-D140-D6AD-081FC839059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1077" b="-4343"/>
          <a:stretch/>
        </p:blipFill>
        <p:spPr>
          <a:xfrm>
            <a:off x="597402" y="3061571"/>
            <a:ext cx="3444512" cy="3631210"/>
          </a:xfrm>
          <a:prstGeom prst="rect">
            <a:avLst/>
          </a:prstGeom>
          <a:noFill/>
        </p:spPr>
      </p:pic>
      <p:sp>
        <p:nvSpPr>
          <p:cNvPr id="17" name="Footer Placeholder 4">
            <a:extLst>
              <a:ext uri="{FF2B5EF4-FFF2-40B4-BE49-F238E27FC236}">
                <a16:creationId xmlns:a16="http://schemas.microsoft.com/office/drawing/2014/main" id="{46C26DA7-8945-41B8-3FC6-1AE68D44F7EC}"/>
              </a:ext>
              <a:ext uri="{C183D7F6-B498-43B3-948B-1728B52AA6E4}">
                <adec:decorative xmlns:adec="http://schemas.microsoft.com/office/drawing/2017/decorative" val="1"/>
              </a:ext>
            </a:extLst>
          </p:cNvPr>
          <p:cNvSpPr txBox="1">
            <a:spLocks/>
          </p:cNvSpPr>
          <p:nvPr/>
        </p:nvSpPr>
        <p:spPr>
          <a:xfrm>
            <a:off x="4512710" y="641634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tx1">
                    <a:lumMod val="50000"/>
                    <a:lumOff val="50000"/>
                  </a:schemeClr>
                </a:solidFill>
              </a:rPr>
              <a:t>DRG Working Group 6</a:t>
            </a:r>
          </a:p>
        </p:txBody>
      </p:sp>
      <p:sp>
        <p:nvSpPr>
          <p:cNvPr id="18" name="Slide Number Placeholder 5">
            <a:extLst>
              <a:ext uri="{FF2B5EF4-FFF2-40B4-BE49-F238E27FC236}">
                <a16:creationId xmlns:a16="http://schemas.microsoft.com/office/drawing/2014/main" id="{E130AEBE-44AF-0947-C17E-3B74F7DF941F}"/>
              </a:ext>
            </a:extLst>
          </p:cNvPr>
          <p:cNvSpPr txBox="1">
            <a:spLocks/>
          </p:cNvSpPr>
          <p:nvPr/>
        </p:nvSpPr>
        <p:spPr>
          <a:xfrm>
            <a:off x="8757837" y="6416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00">
                <a:solidFill>
                  <a:schemeClr val="tx1">
                    <a:lumMod val="50000"/>
                    <a:lumOff val="50000"/>
                  </a:schemeClr>
                </a:solidFill>
              </a:rPr>
              <a:t>Slide </a:t>
            </a:r>
            <a:fld id="{566D8EC2-00B7-4DEC-8348-941BB5C1523A}" type="slidenum">
              <a:rPr lang="en-GB" sz="1200" smtClean="0">
                <a:solidFill>
                  <a:schemeClr val="tx1">
                    <a:lumMod val="50000"/>
                    <a:lumOff val="50000"/>
                  </a:schemeClr>
                </a:solidFill>
              </a:rPr>
              <a:pPr algn="r"/>
              <a:t>64</a:t>
            </a:fld>
            <a:endParaRPr lang="en-GB" sz="1200">
              <a:solidFill>
                <a:schemeClr val="tx1">
                  <a:lumMod val="50000"/>
                  <a:lumOff val="50000"/>
                </a:schemeClr>
              </a:solidFill>
            </a:endParaRPr>
          </a:p>
        </p:txBody>
      </p:sp>
      <p:pic>
        <p:nvPicPr>
          <p:cNvPr id="9" name="Picture 8">
            <a:extLst>
              <a:ext uri="{FF2B5EF4-FFF2-40B4-BE49-F238E27FC236}">
                <a16:creationId xmlns:a16="http://schemas.microsoft.com/office/drawing/2014/main" id="{F12742DC-9718-D545-82E2-C5EBC006F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58" y="5561374"/>
            <a:ext cx="6096000" cy="635000"/>
          </a:xfrm>
          <a:prstGeom prst="rect">
            <a:avLst/>
          </a:prstGeom>
        </p:spPr>
      </p:pic>
    </p:spTree>
    <p:extLst>
      <p:ext uri="{BB962C8B-B14F-4D97-AF65-F5344CB8AC3E}">
        <p14:creationId xmlns:p14="http://schemas.microsoft.com/office/powerpoint/2010/main" val="1753902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en-US" sz="4400" b="1" dirty="0">
                <a:solidFill>
                  <a:srgbClr val="7030A0"/>
                </a:solidFill>
                <a:latin typeface="Calibri" panose="020F0502020204030204" pitchFamily="34" charset="0"/>
                <a:cs typeface="Calibri" panose="020F0502020204030204" pitchFamily="34" charset="0"/>
              </a:rPr>
              <a:t>Further reading: Sphere</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3682314" y="1750284"/>
            <a:ext cx="8251222" cy="3970750"/>
          </a:xfrm>
        </p:spPr>
        <p:txBody>
          <a:bodyPr>
            <a:noAutofit/>
          </a:bodyPr>
          <a:lstStyle/>
          <a:p>
            <a:pPr marL="0" indent="0">
              <a:spcBef>
                <a:spcPts val="600"/>
              </a:spcBef>
              <a:buNone/>
            </a:pPr>
            <a:r>
              <a:rPr lang="en-US" dirty="0"/>
              <a:t>The Sphere standards are the most comprehensive guidance on humanitarian action and widely recognized and translated. They are used as reference tools by humanitarian agencies, advocacy groups, governments, and donors.</a:t>
            </a:r>
          </a:p>
          <a:p>
            <a:pPr>
              <a:spcBef>
                <a:spcPts val="600"/>
              </a:spcBef>
            </a:pPr>
            <a:r>
              <a:rPr lang="en-US" dirty="0"/>
              <a:t>Link to the online Version: </a:t>
            </a:r>
            <a:r>
              <a:rPr lang="en-US" dirty="0">
                <a:hlinkClick r:id="rId3"/>
              </a:rPr>
              <a:t>https://handbook.spherestandards.org/en/</a:t>
            </a:r>
            <a:endParaRPr lang="en-US" dirty="0"/>
          </a:p>
          <a:p>
            <a:pPr>
              <a:spcBef>
                <a:spcPts val="600"/>
              </a:spcBef>
            </a:pPr>
            <a:r>
              <a:rPr lang="en-US" dirty="0"/>
              <a:t>Sphere: Language versions: </a:t>
            </a:r>
            <a:r>
              <a:rPr lang="en-US" dirty="0">
                <a:hlinkClick r:id="rId4"/>
              </a:rPr>
              <a:t>https://spherestandards.org/handbook/editions/</a:t>
            </a:r>
            <a:endParaRPr lang="en-US" dirty="0"/>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a:t>Slide </a:t>
            </a:r>
            <a:fld id="{566D8EC2-00B7-4DEC-8348-941BB5C1523A}" type="slidenum">
              <a:rPr lang="en-GB" smtClean="0"/>
              <a:t>65</a:t>
            </a:fld>
            <a:endParaRPr lang="en-GB"/>
          </a:p>
        </p:txBody>
      </p:sp>
      <p:pic>
        <p:nvPicPr>
          <p:cNvPr id="8" name="Picture 7">
            <a:extLst>
              <a:ext uri="{FF2B5EF4-FFF2-40B4-BE49-F238E27FC236}">
                <a16:creationId xmlns:a16="http://schemas.microsoft.com/office/drawing/2014/main" id="{6B44A317-05D7-95B7-2FFA-0114A1A380E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5220" y="1690688"/>
            <a:ext cx="2743200" cy="3910520"/>
          </a:xfrm>
          <a:prstGeom prst="rect">
            <a:avLst/>
          </a:prstGeom>
        </p:spPr>
      </p:pic>
      <p:pic>
        <p:nvPicPr>
          <p:cNvPr id="9" name="Picture 8">
            <a:extLst>
              <a:ext uri="{FF2B5EF4-FFF2-40B4-BE49-F238E27FC236}">
                <a16:creationId xmlns:a16="http://schemas.microsoft.com/office/drawing/2014/main" id="{C048BC8D-C2D9-F44C-811D-169DA8E36F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45791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en-US" sz="4400" b="1" dirty="0">
                <a:solidFill>
                  <a:srgbClr val="7030A0"/>
                </a:solidFill>
                <a:latin typeface="Calibri" panose="020F0502020204030204" pitchFamily="34" charset="0"/>
                <a:cs typeface="Calibri" panose="020F0502020204030204" pitchFamily="34" charset="0"/>
              </a:rPr>
              <a:t>Further reading: Localisation</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4448432" y="2035956"/>
            <a:ext cx="7401696" cy="3672866"/>
          </a:xfrm>
        </p:spPr>
        <p:txBody>
          <a:bodyPr>
            <a:noAutofit/>
          </a:bodyPr>
          <a:lstStyle/>
          <a:p>
            <a:pPr marL="0" indent="0">
              <a:spcBef>
                <a:spcPts val="600"/>
              </a:spcBef>
              <a:buNone/>
            </a:pPr>
            <a:r>
              <a:rPr lang="en-US" dirty="0"/>
              <a:t>This toolkit provides specific resources and tools to support local and national actors (including OPDs!) to strengthen their capacity to influence and engage across a range of clusters and humanitarian coordination structures: </a:t>
            </a:r>
          </a:p>
          <a:p>
            <a:pPr marL="0" indent="0">
              <a:spcBef>
                <a:spcPts val="600"/>
              </a:spcBef>
              <a:buNone/>
            </a:pPr>
            <a:r>
              <a:rPr lang="en-US" dirty="0">
                <a:hlinkClick r:id="rId3"/>
              </a:rPr>
              <a:t>Inter-Agency Toolkit on Localisation in Humanitarian Coordination | Save the Children’s Resource Centre</a:t>
            </a:r>
            <a:endParaRPr lang="en-US" dirty="0"/>
          </a:p>
        </p:txBody>
      </p:sp>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a:t>Slide </a:t>
            </a:r>
            <a:fld id="{566D8EC2-00B7-4DEC-8348-941BB5C1523A}" type="slidenum">
              <a:rPr lang="en-GB" smtClean="0"/>
              <a:t>66</a:t>
            </a:fld>
            <a:endParaRPr lang="en-GB"/>
          </a:p>
        </p:txBody>
      </p:sp>
      <p:pic>
        <p:nvPicPr>
          <p:cNvPr id="8" name="Picture 7">
            <a:extLst>
              <a:ext uri="{FF2B5EF4-FFF2-40B4-BE49-F238E27FC236}">
                <a16:creationId xmlns:a16="http://schemas.microsoft.com/office/drawing/2014/main" id="{9136B137-C2C1-9184-4EFC-6EF64EA114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90688"/>
            <a:ext cx="3107160" cy="4260044"/>
          </a:xfrm>
          <a:prstGeom prst="rect">
            <a:avLst/>
          </a:prstGeom>
        </p:spPr>
      </p:pic>
      <p:pic>
        <p:nvPicPr>
          <p:cNvPr id="9" name="Picture 8">
            <a:extLst>
              <a:ext uri="{FF2B5EF4-FFF2-40B4-BE49-F238E27FC236}">
                <a16:creationId xmlns:a16="http://schemas.microsoft.com/office/drawing/2014/main" id="{EFCE4F93-B9C7-9F4E-97EF-3993A762A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240254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en-US" sz="4400" b="1" dirty="0">
                <a:solidFill>
                  <a:srgbClr val="7030A0"/>
                </a:solidFill>
                <a:latin typeface="Calibri" panose="020F0502020204030204" pitchFamily="34" charset="0"/>
                <a:cs typeface="Calibri" panose="020F0502020204030204" pitchFamily="34" charset="0"/>
              </a:rPr>
              <a:t>Further reading: </a:t>
            </a:r>
            <a:r>
              <a:rPr lang="en-US" sz="4400" b="1" dirty="0" err="1">
                <a:solidFill>
                  <a:srgbClr val="7030A0"/>
                </a:solidFill>
                <a:latin typeface="Calibri" panose="020F0502020204030204" pitchFamily="34" charset="0"/>
                <a:cs typeface="Calibri" panose="020F0502020204030204" pitchFamily="34" charset="0"/>
              </a:rPr>
              <a:t>Elrha</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5745889" y="1964724"/>
            <a:ext cx="6187645" cy="3521676"/>
          </a:xfrm>
        </p:spPr>
        <p:txBody>
          <a:bodyPr>
            <a:noAutofit/>
          </a:bodyPr>
          <a:lstStyle/>
          <a:p>
            <a:pPr marL="0" indent="0">
              <a:spcBef>
                <a:spcPts val="600"/>
              </a:spcBef>
              <a:buNone/>
            </a:pPr>
            <a:r>
              <a:rPr lang="en-US" dirty="0" err="1"/>
              <a:t>Elrha’s</a:t>
            </a:r>
            <a:r>
              <a:rPr lang="en-US" dirty="0"/>
              <a:t> humanitarian innovation funds provides very simple learning materials on humanitarian action in very accessible language</a:t>
            </a:r>
          </a:p>
          <a:p>
            <a:pPr marL="0" indent="0">
              <a:spcBef>
                <a:spcPts val="600"/>
              </a:spcBef>
              <a:buNone/>
            </a:pPr>
            <a:r>
              <a:rPr lang="en-US" dirty="0">
                <a:hlinkClick r:id="rId3"/>
              </a:rPr>
              <a:t>https://higuide.elrha.org/humanitarian-parameters/humanitarian-architecture/</a:t>
            </a:r>
            <a:r>
              <a:rPr lang="en-US" dirty="0"/>
              <a:t> </a:t>
            </a:r>
          </a:p>
          <a:p>
            <a:pPr marL="0" indent="0">
              <a:spcBef>
                <a:spcPts val="600"/>
              </a:spcBef>
              <a:buNone/>
            </a:pPr>
            <a:r>
              <a:rPr lang="en-US" dirty="0"/>
              <a:t>They also have a helpful glossary to explain common terms used:</a:t>
            </a:r>
          </a:p>
          <a:p>
            <a:pPr marL="0" indent="0">
              <a:spcBef>
                <a:spcPts val="600"/>
              </a:spcBef>
              <a:buNone/>
            </a:pPr>
            <a:r>
              <a:rPr lang="en-US" dirty="0">
                <a:hlinkClick r:id="rId4"/>
              </a:rPr>
              <a:t>https://higuide.elrha.org/glossary/</a:t>
            </a:r>
            <a:r>
              <a:rPr lang="en-US" dirty="0"/>
              <a:t> </a:t>
            </a:r>
          </a:p>
        </p:txBody>
      </p:sp>
      <p:pic>
        <p:nvPicPr>
          <p:cNvPr id="8" name="Picture 7">
            <a:extLst>
              <a:ext uri="{FF2B5EF4-FFF2-40B4-BE49-F238E27FC236}">
                <a16:creationId xmlns:a16="http://schemas.microsoft.com/office/drawing/2014/main" id="{80B6ACF7-7A4B-1208-0DC1-A65C26B490E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008" y="2824162"/>
            <a:ext cx="4857887" cy="1550130"/>
          </a:xfrm>
          <a:prstGeom prst="rect">
            <a:avLst/>
          </a:prstGeom>
        </p:spPr>
      </p:pic>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a:t>Slide </a:t>
            </a:r>
            <a:fld id="{566D8EC2-00B7-4DEC-8348-941BB5C1523A}" type="slidenum">
              <a:rPr lang="en-GB" smtClean="0"/>
              <a:t>67</a:t>
            </a:fld>
            <a:endParaRPr lang="en-GB"/>
          </a:p>
        </p:txBody>
      </p:sp>
      <p:pic>
        <p:nvPicPr>
          <p:cNvPr id="9" name="Picture 8">
            <a:extLst>
              <a:ext uri="{FF2B5EF4-FFF2-40B4-BE49-F238E27FC236}">
                <a16:creationId xmlns:a16="http://schemas.microsoft.com/office/drawing/2014/main" id="{09A9B712-01E5-9846-BD6D-8781783673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88881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777634" cy="1325563"/>
          </a:xfrm>
        </p:spPr>
        <p:txBody>
          <a:bodyPr>
            <a:normAutofit/>
          </a:bodyPr>
          <a:lstStyle/>
          <a:p>
            <a:r>
              <a:rPr lang="en-US" sz="4400" b="1" dirty="0">
                <a:solidFill>
                  <a:srgbClr val="7030A0"/>
                </a:solidFill>
                <a:latin typeface="Calibri" panose="020F0502020204030204" pitchFamily="34" charset="0"/>
                <a:cs typeface="Calibri" panose="020F0502020204030204" pitchFamily="34" charset="0"/>
              </a:rPr>
              <a:t>Further reading: </a:t>
            </a:r>
            <a:r>
              <a:rPr lang="en-US" b="1" dirty="0">
                <a:solidFill>
                  <a:srgbClr val="7030A0"/>
                </a:solidFill>
                <a:latin typeface="Calibri" panose="020F0502020204030204" pitchFamily="34" charset="0"/>
                <a:cs typeface="Calibri" panose="020F0502020204030204" pitchFamily="34" charset="0"/>
              </a:rPr>
              <a:t>Data disaggregation</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2693770" y="2130340"/>
            <a:ext cx="9366421" cy="3825618"/>
          </a:xfrm>
        </p:spPr>
        <p:txBody>
          <a:bodyPr>
            <a:noAutofit/>
          </a:bodyPr>
          <a:lstStyle/>
          <a:p>
            <a:pPr>
              <a:lnSpc>
                <a:spcPct val="100000"/>
              </a:lnSpc>
              <a:spcBef>
                <a:spcPts val="300"/>
              </a:spcBef>
              <a:spcAft>
                <a:spcPts val="300"/>
              </a:spcAft>
              <a:buFont typeface="Wingdings" panose="05000000000000000000" pitchFamily="2" charset="2"/>
              <a:buChar char="§"/>
            </a:pPr>
            <a:r>
              <a:rPr lang="en-US" sz="2400" dirty="0">
                <a:hlinkClick r:id="rId3"/>
              </a:rPr>
              <a:t>Should you use the WG questions in your humanitarian programming? A tool to help you decide. The Washington Group on Disability Statistics</a:t>
            </a:r>
            <a:endParaRPr lang="en-US" sz="2400" dirty="0">
              <a:cs typeface="Helvetica" panose="020B0604020202020204" pitchFamily="34" charset="0"/>
            </a:endParaRPr>
          </a:p>
          <a:p>
            <a:pPr>
              <a:lnSpc>
                <a:spcPct val="100000"/>
              </a:lnSpc>
              <a:spcBef>
                <a:spcPts val="300"/>
              </a:spcBef>
              <a:spcAft>
                <a:spcPts val="300"/>
              </a:spcAft>
              <a:buFont typeface="Wingdings" panose="05000000000000000000" pitchFamily="2" charset="2"/>
              <a:buChar char="§"/>
            </a:pPr>
            <a:r>
              <a:rPr lang="en-AU" sz="2400" u="sng" kern="1800" dirty="0">
                <a:solidFill>
                  <a:srgbClr val="003C5C"/>
                </a:solidFill>
                <a:ea typeface="Times New Roman" panose="02020603050405020304" pitchFamily="18" charset="0"/>
                <a:cs typeface="Helvetica" panose="020B0604020202020204" pitchFamily="34" charset="0"/>
                <a:hlinkClick r:id="rId4"/>
              </a:rPr>
              <a:t>Training On How To Ask “Disability” Questions On Censuses And Surveys</a:t>
            </a:r>
            <a:endParaRPr lang="en-GB" sz="2400" dirty="0">
              <a:ea typeface="Verdana" panose="020B0604030504040204" pitchFamily="34" charset="0"/>
              <a:cs typeface="Helvetica" panose="020B0604020202020204" pitchFamily="34" charset="0"/>
            </a:endParaRPr>
          </a:p>
          <a:p>
            <a:pPr lvl="0">
              <a:lnSpc>
                <a:spcPct val="100000"/>
              </a:lnSpc>
              <a:spcBef>
                <a:spcPts val="300"/>
              </a:spcBef>
              <a:spcAft>
                <a:spcPts val="300"/>
              </a:spcAft>
              <a:buFont typeface="Wingdings" panose="05000000000000000000" pitchFamily="2" charset="2"/>
              <a:buChar char="§"/>
            </a:pPr>
            <a:r>
              <a:rPr lang="en-AU" sz="2400" u="sng" kern="0" spc="100" dirty="0">
                <a:solidFill>
                  <a:srgbClr val="3B3838"/>
                </a:solidFill>
                <a:ea typeface="Times New Roman" panose="02020603050405020304" pitchFamily="18" charset="0"/>
                <a:cs typeface="Helvetica" panose="020B0604020202020204" pitchFamily="34" charset="0"/>
                <a:hlinkClick r:id="rId5"/>
              </a:rPr>
              <a:t>How Can Administrative Data Be Used For Collecting Data On Disability?</a:t>
            </a:r>
            <a:endParaRPr lang="en-GB" sz="2400" b="1" kern="0" spc="100" dirty="0">
              <a:solidFill>
                <a:srgbClr val="3B3838"/>
              </a:solidFill>
              <a:ea typeface="Times New Roman" panose="02020603050405020304" pitchFamily="18" charset="0"/>
              <a:cs typeface="Helvetica" panose="020B0604020202020204" pitchFamily="34" charset="0"/>
            </a:endParaRPr>
          </a:p>
          <a:p>
            <a:pPr lvl="0">
              <a:lnSpc>
                <a:spcPct val="100000"/>
              </a:lnSpc>
              <a:spcBef>
                <a:spcPts val="300"/>
              </a:spcBef>
              <a:spcAft>
                <a:spcPts val="300"/>
              </a:spcAft>
              <a:buFont typeface="Wingdings" panose="05000000000000000000" pitchFamily="2" charset="2"/>
              <a:buChar char="§"/>
            </a:pPr>
            <a:r>
              <a:rPr lang="en-AU" sz="2400" u="sng" dirty="0">
                <a:solidFill>
                  <a:srgbClr val="003C5C"/>
                </a:solidFill>
                <a:ea typeface="Verdana" panose="020B0604030504040204" pitchFamily="34" charset="0"/>
                <a:cs typeface="Helvetica" panose="020B0604020202020204" pitchFamily="34" charset="0"/>
                <a:hlinkClick r:id="rId6"/>
              </a:rPr>
              <a:t>Resources for Data Users</a:t>
            </a:r>
            <a:endParaRPr lang="en-AU" sz="2400" u="sng" dirty="0">
              <a:solidFill>
                <a:srgbClr val="003C5C"/>
              </a:solidFill>
              <a:ea typeface="Verdana" panose="020B0604030504040204" pitchFamily="34" charset="0"/>
              <a:cs typeface="Helvetica" panose="020B0604020202020204" pitchFamily="34" charset="0"/>
            </a:endParaRPr>
          </a:p>
          <a:p>
            <a:pPr>
              <a:lnSpc>
                <a:spcPct val="100000"/>
              </a:lnSpc>
              <a:spcBef>
                <a:spcPts val="300"/>
              </a:spcBef>
              <a:spcAft>
                <a:spcPts val="300"/>
              </a:spcAft>
              <a:buFont typeface="Wingdings" panose="05000000000000000000" pitchFamily="2" charset="2"/>
              <a:buChar char="§"/>
            </a:pPr>
            <a:r>
              <a:rPr lang="en-US" sz="2400" dirty="0">
                <a:cs typeface="Helvetica" panose="020B0604020202020204" pitchFamily="34" charset="0"/>
                <a:hlinkClick r:id="rId7"/>
              </a:rPr>
              <a:t>www.washingtongroup-disability.com</a:t>
            </a:r>
            <a:endParaRPr lang="en-US" sz="2400" dirty="0">
              <a:cs typeface="Helvetica" panose="020B0604020202020204" pitchFamily="34" charset="0"/>
            </a:endParaRPr>
          </a:p>
          <a:p>
            <a:pPr>
              <a:lnSpc>
                <a:spcPct val="100000"/>
              </a:lnSpc>
              <a:spcBef>
                <a:spcPts val="300"/>
              </a:spcBef>
              <a:spcAft>
                <a:spcPts val="300"/>
              </a:spcAft>
              <a:buFont typeface="Wingdings" panose="05000000000000000000" pitchFamily="2" charset="2"/>
              <a:buChar char="§"/>
            </a:pPr>
            <a:r>
              <a:rPr lang="en-US" sz="2400" dirty="0">
                <a:cs typeface="Helvetica" panose="020B0604020202020204" pitchFamily="34" charset="0"/>
                <a:hlinkClick r:id="rId8"/>
              </a:rPr>
              <a:t>https://www.humanity-inclusion.org-data-on-persons-with-disabilities-in-humanitarian-action</a:t>
            </a:r>
            <a:endParaRPr lang="en-US" sz="2400" dirty="0">
              <a:cs typeface="Helvetica" panose="020B0604020202020204" pitchFamily="34" charset="0"/>
            </a:endParaRPr>
          </a:p>
        </p:txBody>
      </p:sp>
      <p:sp>
        <p:nvSpPr>
          <p:cNvPr id="4" name="Date Placeholder 3">
            <a:extLst>
              <a:ext uri="{FF2B5EF4-FFF2-40B4-BE49-F238E27FC236}">
                <a16:creationId xmlns:a16="http://schemas.microsoft.com/office/drawing/2014/main" id="{5FE0779C-BA1F-4D52-AA52-3797D0BE7EF5}"/>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dirty="0"/>
              <a:t>Slide </a:t>
            </a:r>
            <a:fld id="{566D8EC2-00B7-4DEC-8348-941BB5C1523A}" type="slidenum">
              <a:rPr lang="en-GB" smtClean="0"/>
              <a:t>68</a:t>
            </a:fld>
            <a:endParaRPr lang="en-GB" dirty="0"/>
          </a:p>
        </p:txBody>
      </p:sp>
      <p:pic>
        <p:nvPicPr>
          <p:cNvPr id="8" name="Picture 7">
            <a:extLst>
              <a:ext uri="{FF2B5EF4-FFF2-40B4-BE49-F238E27FC236}">
                <a16:creationId xmlns:a16="http://schemas.microsoft.com/office/drawing/2014/main" id="{80B6ACF7-7A4B-1208-0DC1-A65C26B490E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65220" y="2402789"/>
            <a:ext cx="2087290" cy="3089189"/>
          </a:xfrm>
          <a:prstGeom prst="rect">
            <a:avLst/>
          </a:prstGeom>
        </p:spPr>
      </p:pic>
      <p:pic>
        <p:nvPicPr>
          <p:cNvPr id="9" name="Picture 8">
            <a:extLst>
              <a:ext uri="{FF2B5EF4-FFF2-40B4-BE49-F238E27FC236}">
                <a16:creationId xmlns:a16="http://schemas.microsoft.com/office/drawing/2014/main" id="{0F2774B3-22C7-C84E-AE55-71886B0A8C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8000" y="5991883"/>
            <a:ext cx="6096000" cy="635000"/>
          </a:xfrm>
          <a:prstGeom prst="rect">
            <a:avLst/>
          </a:prstGeom>
        </p:spPr>
      </p:pic>
    </p:spTree>
    <p:extLst>
      <p:ext uri="{BB962C8B-B14F-4D97-AF65-F5344CB8AC3E}">
        <p14:creationId xmlns:p14="http://schemas.microsoft.com/office/powerpoint/2010/main" val="301184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p:txBody>
          <a:bodyPr>
            <a:normAutofit/>
          </a:bodyPr>
          <a:lstStyle/>
          <a:p>
            <a:r>
              <a:rPr lang="en-US" sz="4400" b="1" dirty="0">
                <a:solidFill>
                  <a:srgbClr val="7030A0"/>
                </a:solidFill>
                <a:latin typeface="Calibri" panose="020F0502020204030204" pitchFamily="34" charset="0"/>
                <a:cs typeface="Calibri" panose="020F0502020204030204" pitchFamily="34" charset="0"/>
              </a:rPr>
              <a:t>If you would like to do further individual online learning:</a:t>
            </a:r>
            <a:endParaRPr lang="en-GB" b="1" dirty="0">
              <a:solidFill>
                <a:srgbClr val="7030A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DB4C364-3472-08A6-D19B-FDAB7B6C59E3}"/>
              </a:ext>
            </a:extLst>
          </p:cNvPr>
          <p:cNvSpPr txBox="1"/>
          <p:nvPr/>
        </p:nvSpPr>
        <p:spPr>
          <a:xfrm>
            <a:off x="842159" y="1761091"/>
            <a:ext cx="6940138" cy="523220"/>
          </a:xfrm>
          <a:prstGeom prst="rect">
            <a:avLst/>
          </a:prstGeom>
          <a:noFill/>
        </p:spPr>
        <p:txBody>
          <a:bodyPr wrap="square" rtlCol="0">
            <a:spAutoFit/>
          </a:bodyPr>
          <a:lstStyle/>
          <a:p>
            <a:r>
              <a:rPr lang="en-GB" sz="2800" b="1" dirty="0"/>
              <a:t>Check out these free online courses</a:t>
            </a:r>
          </a:p>
        </p:txBody>
      </p:sp>
      <p:sp>
        <p:nvSpPr>
          <p:cNvPr id="7" name="Text Placeholder 6">
            <a:extLst>
              <a:ext uri="{FF2B5EF4-FFF2-40B4-BE49-F238E27FC236}">
                <a16:creationId xmlns:a16="http://schemas.microsoft.com/office/drawing/2014/main" id="{86910B36-E3D2-7465-B855-38F5C5A79C1E}"/>
              </a:ext>
            </a:extLst>
          </p:cNvPr>
          <p:cNvSpPr>
            <a:spLocks noGrp="1"/>
          </p:cNvSpPr>
          <p:nvPr>
            <p:ph type="body" idx="1"/>
          </p:nvPr>
        </p:nvSpPr>
        <p:spPr>
          <a:xfrm>
            <a:off x="838200" y="5161096"/>
            <a:ext cx="5157787" cy="823912"/>
          </a:xfrm>
        </p:spPr>
        <p:txBody>
          <a:bodyPr>
            <a:normAutofit fontScale="92500"/>
          </a:bodyPr>
          <a:lstStyle/>
          <a:p>
            <a:r>
              <a:rPr lang="en-GB" dirty="0"/>
              <a:t>Kaya humanitarian leadership academy:</a:t>
            </a:r>
          </a:p>
          <a:p>
            <a:r>
              <a:rPr lang="en-GB" dirty="0"/>
              <a:t> </a:t>
            </a:r>
            <a:r>
              <a:rPr lang="en-US" dirty="0">
                <a:hlinkClick r:id="rId3"/>
              </a:rPr>
              <a:t>https://kayaconnect.org/</a:t>
            </a:r>
            <a:r>
              <a:rPr lang="en-US" dirty="0"/>
              <a:t> </a:t>
            </a:r>
          </a:p>
        </p:txBody>
      </p:sp>
      <p:sp>
        <p:nvSpPr>
          <p:cNvPr id="8" name="Text Placeholder 7">
            <a:extLst>
              <a:ext uri="{FF2B5EF4-FFF2-40B4-BE49-F238E27FC236}">
                <a16:creationId xmlns:a16="http://schemas.microsoft.com/office/drawing/2014/main" id="{A0062F7B-F46A-92A6-6097-5A52630FAE03}"/>
              </a:ext>
            </a:extLst>
          </p:cNvPr>
          <p:cNvSpPr>
            <a:spLocks noGrp="1"/>
          </p:cNvSpPr>
          <p:nvPr>
            <p:ph type="body" sz="quarter" idx="3"/>
          </p:nvPr>
        </p:nvSpPr>
        <p:spPr>
          <a:xfrm>
            <a:off x="6340106" y="5214011"/>
            <a:ext cx="5183188" cy="823912"/>
          </a:xfrm>
        </p:spPr>
        <p:txBody>
          <a:bodyPr>
            <a:normAutofit fontScale="92500"/>
          </a:bodyPr>
          <a:lstStyle/>
          <a:p>
            <a:r>
              <a:rPr lang="en-GB" dirty="0"/>
              <a:t>Disaster Ready </a:t>
            </a:r>
            <a:r>
              <a:rPr lang="en-US" dirty="0">
                <a:hlinkClick r:id="rId4"/>
              </a:rPr>
              <a:t>https://www.disasterready.org/</a:t>
            </a:r>
            <a:r>
              <a:rPr lang="en-US" dirty="0"/>
              <a:t> </a:t>
            </a:r>
          </a:p>
        </p:txBody>
      </p:sp>
      <p:pic>
        <p:nvPicPr>
          <p:cNvPr id="11" name="Content Placeholder 10">
            <a:extLst>
              <a:ext uri="{FF2B5EF4-FFF2-40B4-BE49-F238E27FC236}">
                <a16:creationId xmlns:a16="http://schemas.microsoft.com/office/drawing/2014/main" id="{99E9A695-2F62-A573-BF80-4BD4EFE86E0A}"/>
              </a:ext>
              <a:ext uri="{C183D7F6-B498-43B3-948B-1728B52AA6E4}">
                <adec:decorative xmlns:adec="http://schemas.microsoft.com/office/drawing/2017/decorative" val="1"/>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38200" y="2465196"/>
            <a:ext cx="4149436" cy="2345333"/>
          </a:xfrm>
        </p:spPr>
      </p:pic>
      <p:pic>
        <p:nvPicPr>
          <p:cNvPr id="13" name="Content Placeholder 12">
            <a:extLst>
              <a:ext uri="{FF2B5EF4-FFF2-40B4-BE49-F238E27FC236}">
                <a16:creationId xmlns:a16="http://schemas.microsoft.com/office/drawing/2014/main" id="{A80865D6-772F-EE26-61BE-086A936741E8}"/>
              </a:ext>
              <a:ext uri="{C183D7F6-B498-43B3-948B-1728B52AA6E4}">
                <adec:decorative xmlns:adec="http://schemas.microsoft.com/office/drawing/2017/decorative" val="1"/>
              </a:ext>
            </a:extLst>
          </p:cNvPr>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6340106" y="3356542"/>
            <a:ext cx="5565569" cy="1193442"/>
          </a:xfrm>
        </p:spPr>
      </p:pic>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a:t>Slide </a:t>
            </a:r>
            <a:fld id="{566D8EC2-00B7-4DEC-8348-941BB5C1523A}" type="slidenum">
              <a:rPr lang="en-GB" smtClean="0"/>
              <a:t>69</a:t>
            </a:fld>
            <a:endParaRPr lang="en-GB"/>
          </a:p>
        </p:txBody>
      </p:sp>
      <p:pic>
        <p:nvPicPr>
          <p:cNvPr id="12" name="Picture 11">
            <a:extLst>
              <a:ext uri="{FF2B5EF4-FFF2-40B4-BE49-F238E27FC236}">
                <a16:creationId xmlns:a16="http://schemas.microsoft.com/office/drawing/2014/main" id="{56C917E9-E24E-C442-90ED-DF14ADF3A3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0" y="6065454"/>
            <a:ext cx="6096000" cy="635000"/>
          </a:xfrm>
          <a:prstGeom prst="rect">
            <a:avLst/>
          </a:prstGeom>
        </p:spPr>
      </p:pic>
    </p:spTree>
    <p:extLst>
      <p:ext uri="{BB962C8B-B14F-4D97-AF65-F5344CB8AC3E}">
        <p14:creationId xmlns:p14="http://schemas.microsoft.com/office/powerpoint/2010/main" val="171210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E604-4670-4362-A130-CDF0B1319A36}"/>
              </a:ext>
            </a:extLst>
          </p:cNvPr>
          <p:cNvSpPr>
            <a:spLocks noGrp="1"/>
          </p:cNvSpPr>
          <p:nvPr>
            <p:ph type="title"/>
          </p:nvPr>
        </p:nvSpPr>
        <p:spPr>
          <a:xfrm>
            <a:off x="361323" y="344352"/>
            <a:ext cx="7354554" cy="1325563"/>
          </a:xfrm>
        </p:spPr>
        <p:txBody>
          <a:bodyPr>
            <a:normAutofit/>
          </a:bodyPr>
          <a:lstStyle/>
          <a:p>
            <a:r>
              <a:rPr lang="en-GB" b="1" dirty="0">
                <a:solidFill>
                  <a:srgbClr val="7030A0"/>
                </a:solidFill>
                <a:latin typeface="Calibri" panose="020F0502020204030204" pitchFamily="34" charset="0"/>
                <a:cs typeface="Calibri" panose="020F0502020204030204" pitchFamily="34" charset="0"/>
              </a:rPr>
              <a:t>Categories of Hazards</a:t>
            </a:r>
          </a:p>
        </p:txBody>
      </p:sp>
      <p:sp>
        <p:nvSpPr>
          <p:cNvPr id="12" name="TextBox 11">
            <a:extLst>
              <a:ext uri="{FF2B5EF4-FFF2-40B4-BE49-F238E27FC236}">
                <a16:creationId xmlns:a16="http://schemas.microsoft.com/office/drawing/2014/main" id="{BEF39FBC-E0F9-6BB2-93EA-4A07393C7563}"/>
              </a:ext>
            </a:extLst>
          </p:cNvPr>
          <p:cNvSpPr txBox="1"/>
          <p:nvPr/>
        </p:nvSpPr>
        <p:spPr>
          <a:xfrm>
            <a:off x="361323" y="1822315"/>
            <a:ext cx="10291437" cy="3862205"/>
          </a:xfrm>
          <a:prstGeom prst="rect">
            <a:avLst/>
          </a:prstGeom>
          <a:noFill/>
        </p:spPr>
        <p:txBody>
          <a:bodyPr wrap="square">
            <a:spAutoFit/>
          </a:bodyPr>
          <a:lstStyle/>
          <a:p>
            <a:pPr marL="342900" indent="-342900">
              <a:lnSpc>
                <a:spcPct val="107000"/>
              </a:lnSpc>
              <a:buFont typeface="Symbol" panose="05050102010706020507" pitchFamily="18" charset="2"/>
              <a:buChar char=""/>
              <a:tabLst>
                <a:tab pos="228600" algn="l"/>
              </a:tabLst>
            </a:pPr>
            <a:r>
              <a:rPr lang="en-GB" sz="2800" b="1" dirty="0">
                <a:solidFill>
                  <a:srgbClr val="0070C0"/>
                </a:solidFill>
                <a:latin typeface="Calibri" panose="020F0502020204030204" pitchFamily="34" charset="0"/>
                <a:cs typeface="Calibri" panose="020F0502020204030204" pitchFamily="34" charset="0"/>
              </a:rPr>
              <a:t>Seasonal hazards</a:t>
            </a:r>
            <a:r>
              <a:rPr lang="en-GB" sz="2800" dirty="0">
                <a:latin typeface="Calibri" panose="020F0502020204030204" pitchFamily="34" charset="0"/>
                <a:cs typeface="Calibri" panose="020F0502020204030204" pitchFamily="34" charset="0"/>
              </a:rPr>
              <a:t>, such as floods, cyclones, and drought, which pose a risk at regular, predictable times of the year</a:t>
            </a:r>
          </a:p>
          <a:p>
            <a:pPr marL="342900" indent="-342900">
              <a:lnSpc>
                <a:spcPct val="107000"/>
              </a:lnSpc>
              <a:buFont typeface="Symbol" panose="05050102010706020507" pitchFamily="18" charset="2"/>
              <a:buChar char=""/>
              <a:tabLst>
                <a:tab pos="228600" algn="l"/>
              </a:tabLst>
            </a:pPr>
            <a:r>
              <a:rPr lang="en-GB" sz="2800" b="1" dirty="0">
                <a:solidFill>
                  <a:srgbClr val="0070C0"/>
                </a:solidFill>
                <a:latin typeface="Calibri" panose="020F0502020204030204" pitchFamily="34" charset="0"/>
                <a:cs typeface="Calibri" panose="020F0502020204030204" pitchFamily="34" charset="0"/>
              </a:rPr>
              <a:t>Evolving hazards</a:t>
            </a:r>
            <a:r>
              <a:rPr lang="en-GB" sz="2800" dirty="0">
                <a:latin typeface="Calibri" panose="020F0502020204030204" pitchFamily="34" charset="0"/>
                <a:cs typeface="Calibri" panose="020F0502020204030204" pitchFamily="34" charset="0"/>
              </a:rPr>
              <a:t>, such as armed conflict, serious human rights violations, economic hazards, and pandemics. The risk that these hazards pose changes irregularly over time</a:t>
            </a:r>
          </a:p>
          <a:p>
            <a:pPr marL="342900" indent="-342900">
              <a:lnSpc>
                <a:spcPct val="107000"/>
              </a:lnSpc>
              <a:buFont typeface="Symbol" panose="05050102010706020507" pitchFamily="18" charset="2"/>
              <a:buChar char=""/>
              <a:tabLst>
                <a:tab pos="228600" algn="l"/>
              </a:tabLst>
            </a:pPr>
            <a:r>
              <a:rPr lang="en-GB" sz="2800" b="1" dirty="0">
                <a:solidFill>
                  <a:srgbClr val="0070C0"/>
                </a:solidFill>
                <a:latin typeface="Calibri" panose="020F0502020204030204" pitchFamily="34" charset="0"/>
                <a:cs typeface="Calibri" panose="020F0502020204030204" pitchFamily="34" charset="0"/>
              </a:rPr>
              <a:t>Static hazards</a:t>
            </a:r>
            <a:r>
              <a:rPr lang="en-GB" sz="2800" dirty="0">
                <a:latin typeface="Calibri" panose="020F0502020204030204" pitchFamily="34" charset="0"/>
                <a:cs typeface="Calibri" panose="020F0502020204030204" pitchFamily="34" charset="0"/>
              </a:rPr>
              <a:t>, such as earthquakes, volcanoes and tsunamis, pose</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the same level of risk all the time. Static hazards are unique in that</a:t>
            </a: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the time of their occurrence is impossible to predict.</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D5470B71-BDC5-41DF-A536-5407FF98434D}"/>
              </a:ext>
              <a:ext uri="{C183D7F6-B498-43B3-948B-1728B52AA6E4}">
                <adec:decorative xmlns:adec="http://schemas.microsoft.com/office/drawing/2017/decorative" val="1"/>
              </a:ext>
            </a:extLst>
          </p:cNvPr>
          <p:cNvSpPr>
            <a:spLocks noGrp="1"/>
          </p:cNvSpPr>
          <p:nvPr>
            <p:ph type="dt" sz="half" idx="10"/>
          </p:nvPr>
        </p:nvSpPr>
        <p:spPr/>
        <p:txBody>
          <a:bodyPr/>
          <a:lstStyle/>
          <a:p>
            <a:fld id="{F8870BDD-1078-3042-BFF8-A77E08F8C860}" type="datetime1">
              <a:rPr lang="en-US" smtClean="0"/>
              <a:t>1/23/24</a:t>
            </a:fld>
            <a:endParaRPr lang="en-GB" dirty="0"/>
          </a:p>
        </p:txBody>
      </p:sp>
      <p:sp>
        <p:nvSpPr>
          <p:cNvPr id="5" name="Footer Placeholder 4">
            <a:extLst>
              <a:ext uri="{FF2B5EF4-FFF2-40B4-BE49-F238E27FC236}">
                <a16:creationId xmlns:a16="http://schemas.microsoft.com/office/drawing/2014/main" id="{D4F51E1A-0218-4A65-8C87-0DCF2BC5FB15}"/>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DRG Working Group 6</a:t>
            </a:r>
          </a:p>
        </p:txBody>
      </p:sp>
      <p:sp>
        <p:nvSpPr>
          <p:cNvPr id="6" name="Slide Number Placeholder 5">
            <a:extLst>
              <a:ext uri="{FF2B5EF4-FFF2-40B4-BE49-F238E27FC236}">
                <a16:creationId xmlns:a16="http://schemas.microsoft.com/office/drawing/2014/main" id="{620ECD9D-E8D8-4EF7-A74E-B430CEDFEBD1}"/>
              </a:ext>
            </a:extLst>
          </p:cNvPr>
          <p:cNvSpPr>
            <a:spLocks noGrp="1"/>
          </p:cNvSpPr>
          <p:nvPr>
            <p:ph type="sldNum" sz="quarter" idx="12"/>
          </p:nvPr>
        </p:nvSpPr>
        <p:spPr>
          <a:xfrm>
            <a:off x="8610600" y="6356350"/>
            <a:ext cx="2743200" cy="365125"/>
          </a:xfrm>
        </p:spPr>
        <p:txBody>
          <a:bodyPr/>
          <a:lstStyle/>
          <a:p>
            <a:r>
              <a:rPr lang="en-GB" dirty="0"/>
              <a:t>Slide 7 </a:t>
            </a:r>
          </a:p>
        </p:txBody>
      </p:sp>
      <p:pic>
        <p:nvPicPr>
          <p:cNvPr id="7" name="Picture 6">
            <a:extLst>
              <a:ext uri="{FF2B5EF4-FFF2-40B4-BE49-F238E27FC236}">
                <a16:creationId xmlns:a16="http://schemas.microsoft.com/office/drawing/2014/main" id="{98B12025-0BD3-7B4E-82D7-C271E4903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6086475"/>
            <a:ext cx="6096000" cy="635000"/>
          </a:xfrm>
          <a:prstGeom prst="rect">
            <a:avLst/>
          </a:prstGeom>
        </p:spPr>
      </p:pic>
    </p:spTree>
    <p:extLst>
      <p:ext uri="{BB962C8B-B14F-4D97-AF65-F5344CB8AC3E}">
        <p14:creationId xmlns:p14="http://schemas.microsoft.com/office/powerpoint/2010/main" val="9512588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7BCA-9DFE-4614-AD90-BA712BFBDB17}"/>
              </a:ext>
            </a:extLst>
          </p:cNvPr>
          <p:cNvSpPr>
            <a:spLocks noGrp="1"/>
          </p:cNvSpPr>
          <p:nvPr>
            <p:ph type="title"/>
          </p:nvPr>
        </p:nvSpPr>
        <p:spPr>
          <a:xfrm>
            <a:off x="465220" y="365125"/>
            <a:ext cx="8668506" cy="1325563"/>
          </a:xfrm>
        </p:spPr>
        <p:txBody>
          <a:bodyPr>
            <a:normAutofit/>
          </a:bodyPr>
          <a:lstStyle/>
          <a:p>
            <a:r>
              <a:rPr lang="en-US" sz="4400" b="1" dirty="0">
                <a:solidFill>
                  <a:srgbClr val="7030A0"/>
                </a:solidFill>
                <a:latin typeface="Calibri" panose="020F0502020204030204" pitchFamily="34" charset="0"/>
                <a:cs typeface="Calibri" panose="020F0502020204030204" pitchFamily="34" charset="0"/>
              </a:rPr>
              <a:t>Thank you</a:t>
            </a:r>
            <a:endParaRPr lang="en-GB"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6B92F0-E46F-4FE2-AAC4-1C60EB3C7214}"/>
              </a:ext>
            </a:extLst>
          </p:cNvPr>
          <p:cNvSpPr>
            <a:spLocks noGrp="1"/>
          </p:cNvSpPr>
          <p:nvPr>
            <p:ph idx="1"/>
          </p:nvPr>
        </p:nvSpPr>
        <p:spPr>
          <a:xfrm rot="10800000" flipV="1">
            <a:off x="4905632" y="1964724"/>
            <a:ext cx="7027902" cy="3521676"/>
          </a:xfrm>
        </p:spPr>
        <p:txBody>
          <a:bodyPr>
            <a:noAutofit/>
          </a:bodyPr>
          <a:lstStyle/>
          <a:p>
            <a:pPr marL="0" indent="0">
              <a:spcBef>
                <a:spcPts val="600"/>
              </a:spcBef>
              <a:buNone/>
            </a:pPr>
            <a:r>
              <a:rPr lang="en-US" sz="3200" dirty="0"/>
              <a:t>Please take a few minutes to complete our survey. </a:t>
            </a:r>
            <a:r>
              <a:rPr lang="en-US" sz="3200" b="1" dirty="0">
                <a:highlight>
                  <a:srgbClr val="FFFF00"/>
                </a:highlight>
              </a:rPr>
              <a:t>Click on this survey link</a:t>
            </a:r>
          </a:p>
          <a:p>
            <a:pPr marL="0" indent="0">
              <a:spcBef>
                <a:spcPts val="600"/>
              </a:spcBef>
              <a:buNone/>
            </a:pPr>
            <a:r>
              <a:rPr lang="en-US" sz="3200" dirty="0"/>
              <a:t>It is anonymous and will really help us improve our work.</a:t>
            </a:r>
          </a:p>
          <a:p>
            <a:pPr marL="0" indent="0">
              <a:spcBef>
                <a:spcPts val="600"/>
              </a:spcBef>
              <a:buNone/>
            </a:pPr>
            <a:endParaRPr lang="en-US" sz="3200" dirty="0"/>
          </a:p>
          <a:p>
            <a:pPr marL="0" indent="0">
              <a:spcBef>
                <a:spcPts val="600"/>
              </a:spcBef>
              <a:buNone/>
            </a:pPr>
            <a:r>
              <a:rPr lang="en-US" sz="3200" b="1" dirty="0"/>
              <a:t>Thank you!</a:t>
            </a:r>
          </a:p>
        </p:txBody>
      </p:sp>
      <p:pic>
        <p:nvPicPr>
          <p:cNvPr id="8" name="Picture 7">
            <a:extLst>
              <a:ext uri="{FF2B5EF4-FFF2-40B4-BE49-F238E27FC236}">
                <a16:creationId xmlns:a16="http://schemas.microsoft.com/office/drawing/2014/main" id="{80B6ACF7-7A4B-1208-0DC1-A65C26B490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2093355"/>
            <a:ext cx="3428439" cy="3108839"/>
          </a:xfrm>
          <a:prstGeom prst="rect">
            <a:avLst/>
          </a:prstGeom>
        </p:spPr>
      </p:pic>
      <p:sp>
        <p:nvSpPr>
          <p:cNvPr id="4" name="Date Placeholder 3">
            <a:extLst>
              <a:ext uri="{FF2B5EF4-FFF2-40B4-BE49-F238E27FC236}">
                <a16:creationId xmlns:a16="http://schemas.microsoft.com/office/drawing/2014/main" id="{5FE0779C-BA1F-4D52-AA52-3797D0BE7EF5}"/>
              </a:ext>
              <a:ext uri="{C183D7F6-B498-43B3-948B-1728B52AA6E4}">
                <adec:decorative xmlns:adec="http://schemas.microsoft.com/office/drawing/2017/decorative" val="1"/>
              </a:ext>
            </a:extLst>
          </p:cNvPr>
          <p:cNvSpPr>
            <a:spLocks noGrp="1"/>
          </p:cNvSpPr>
          <p:nvPr>
            <p:ph type="dt" sz="half" idx="10"/>
          </p:nvPr>
        </p:nvSpPr>
        <p:spPr/>
        <p:txBody>
          <a:bodyPr/>
          <a:lstStyle/>
          <a:p>
            <a:fld id="{3B9EDBFD-3397-7047-9962-103E23FECEEB}" type="datetime1">
              <a:rPr lang="en-US" smtClean="0"/>
              <a:t>1/23/24</a:t>
            </a:fld>
            <a:endParaRPr lang="en-GB"/>
          </a:p>
        </p:txBody>
      </p:sp>
      <p:sp>
        <p:nvSpPr>
          <p:cNvPr id="5" name="Footer Placeholder 4">
            <a:extLst>
              <a:ext uri="{FF2B5EF4-FFF2-40B4-BE49-F238E27FC236}">
                <a16:creationId xmlns:a16="http://schemas.microsoft.com/office/drawing/2014/main" id="{5B3316DB-6AED-4207-91A4-A8CA0E96793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DRG Working Group 6</a:t>
            </a:r>
          </a:p>
        </p:txBody>
      </p:sp>
      <p:sp>
        <p:nvSpPr>
          <p:cNvPr id="6" name="Slide Number Placeholder 5">
            <a:extLst>
              <a:ext uri="{FF2B5EF4-FFF2-40B4-BE49-F238E27FC236}">
                <a16:creationId xmlns:a16="http://schemas.microsoft.com/office/drawing/2014/main" id="{4C03A2F1-7810-41C1-B6B5-FBE7918D70E3}"/>
              </a:ext>
            </a:extLst>
          </p:cNvPr>
          <p:cNvSpPr>
            <a:spLocks noGrp="1"/>
          </p:cNvSpPr>
          <p:nvPr>
            <p:ph type="sldNum" sz="quarter" idx="12"/>
          </p:nvPr>
        </p:nvSpPr>
        <p:spPr/>
        <p:txBody>
          <a:bodyPr/>
          <a:lstStyle/>
          <a:p>
            <a:r>
              <a:rPr lang="en-GB"/>
              <a:t>Slide </a:t>
            </a:r>
            <a:fld id="{566D8EC2-00B7-4DEC-8348-941BB5C1523A}" type="slidenum">
              <a:rPr lang="en-GB" smtClean="0"/>
              <a:t>70</a:t>
            </a:fld>
            <a:endParaRPr lang="en-GB"/>
          </a:p>
        </p:txBody>
      </p:sp>
    </p:spTree>
    <p:extLst>
      <p:ext uri="{BB962C8B-B14F-4D97-AF65-F5344CB8AC3E}">
        <p14:creationId xmlns:p14="http://schemas.microsoft.com/office/powerpoint/2010/main" val="16352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8" y="2182266"/>
            <a:ext cx="2599304" cy="1947281"/>
          </a:xfrm>
        </p:spPr>
        <p:txBody>
          <a:bodyPr anchor="b">
            <a:normAutofit/>
          </a:bodyPr>
          <a:lstStyle/>
          <a:p>
            <a:r>
              <a:rPr lang="en-US" b="1" dirty="0">
                <a:solidFill>
                  <a:srgbClr val="7030A0"/>
                </a:solidFill>
                <a:latin typeface="+mn-lt"/>
              </a:rPr>
              <a:t>Impacts of humanitarian crises</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52814584"/>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8</a:t>
            </a:fld>
            <a:endParaRPr lang="en-GB" dirty="0"/>
          </a:p>
        </p:txBody>
      </p:sp>
      <p:pic>
        <p:nvPicPr>
          <p:cNvPr id="7" name="Picture 6">
            <a:extLst>
              <a:ext uri="{FF2B5EF4-FFF2-40B4-BE49-F238E27FC236}">
                <a16:creationId xmlns:a16="http://schemas.microsoft.com/office/drawing/2014/main" id="{13B473BA-FED9-9547-928F-82C7761471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6086475"/>
            <a:ext cx="6096000" cy="635000"/>
          </a:xfrm>
          <a:prstGeom prst="rect">
            <a:avLst/>
          </a:prstGeom>
        </p:spPr>
      </p:pic>
    </p:spTree>
    <p:extLst>
      <p:ext uri="{BB962C8B-B14F-4D97-AF65-F5344CB8AC3E}">
        <p14:creationId xmlns:p14="http://schemas.microsoft.com/office/powerpoint/2010/main" val="311297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B0A10-6C9B-487D-8C1F-5B1E7E39E774}"/>
              </a:ext>
            </a:extLst>
          </p:cNvPr>
          <p:cNvSpPr>
            <a:spLocks noGrp="1"/>
          </p:cNvSpPr>
          <p:nvPr>
            <p:ph type="title"/>
          </p:nvPr>
        </p:nvSpPr>
        <p:spPr>
          <a:xfrm>
            <a:off x="306128" y="2182266"/>
            <a:ext cx="2599304" cy="1947281"/>
          </a:xfrm>
        </p:spPr>
        <p:txBody>
          <a:bodyPr anchor="b">
            <a:noAutofit/>
          </a:bodyPr>
          <a:lstStyle/>
          <a:p>
            <a:br>
              <a:rPr lang="en-US" b="1" dirty="0">
                <a:solidFill>
                  <a:srgbClr val="7030A0"/>
                </a:solidFill>
                <a:latin typeface="+mn-lt"/>
              </a:rPr>
            </a:br>
            <a:r>
              <a:rPr lang="en-US" b="1" dirty="0">
                <a:solidFill>
                  <a:srgbClr val="7030A0"/>
                </a:solidFill>
                <a:latin typeface="+mn-lt"/>
              </a:rPr>
              <a:t>Continued - </a:t>
            </a:r>
            <a:br>
              <a:rPr lang="en-US" b="1" dirty="0">
                <a:solidFill>
                  <a:srgbClr val="7030A0"/>
                </a:solidFill>
                <a:latin typeface="+mn-lt"/>
              </a:rPr>
            </a:br>
            <a:r>
              <a:rPr lang="en-US" b="1" dirty="0">
                <a:solidFill>
                  <a:srgbClr val="7030A0"/>
                </a:solidFill>
                <a:latin typeface="+mn-lt"/>
              </a:rPr>
              <a:t>Impacts of humanitarian crises </a:t>
            </a:r>
          </a:p>
        </p:txBody>
      </p:sp>
      <p:graphicFrame>
        <p:nvGraphicFramePr>
          <p:cNvPr id="6" name="Content Placeholder 3">
            <a:extLst>
              <a:ext uri="{FF2B5EF4-FFF2-40B4-BE49-F238E27FC236}">
                <a16:creationId xmlns:a16="http://schemas.microsoft.com/office/drawing/2014/main" id="{BDD0648F-7F33-44D9-2EBB-D8483E878E7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63973788"/>
              </p:ext>
            </p:extLst>
          </p:nvPr>
        </p:nvGraphicFramePr>
        <p:xfrm>
          <a:off x="3510116" y="442452"/>
          <a:ext cx="8025746" cy="599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3">
            <a:extLst>
              <a:ext uri="{FF2B5EF4-FFF2-40B4-BE49-F238E27FC236}">
                <a16:creationId xmlns:a16="http://schemas.microsoft.com/office/drawing/2014/main" id="{66919985-2366-F545-E96C-8E1F4D3C45C7}"/>
              </a:ext>
            </a:extLst>
          </p:cNvPr>
          <p:cNvSpPr>
            <a:spLocks noGrp="1"/>
          </p:cNvSpPr>
          <p:nvPr>
            <p:ph type="dt" sz="half" idx="10"/>
          </p:nvPr>
        </p:nvSpPr>
        <p:spPr>
          <a:xfrm>
            <a:off x="838200" y="6356350"/>
            <a:ext cx="2743200" cy="365125"/>
          </a:xfrm>
        </p:spPr>
        <p:txBody>
          <a:bodyPr/>
          <a:lstStyle/>
          <a:p>
            <a:fld id="{1AF1697C-DBF2-2649-B9D9-9E6BBEE1B29C}" type="datetime1">
              <a:rPr lang="en-US" smtClean="0"/>
              <a:t>1/23/24</a:t>
            </a:fld>
            <a:endParaRPr lang="en-GB" dirty="0"/>
          </a:p>
        </p:txBody>
      </p:sp>
      <p:sp>
        <p:nvSpPr>
          <p:cNvPr id="4" name="Footer Placeholder 4">
            <a:extLst>
              <a:ext uri="{FF2B5EF4-FFF2-40B4-BE49-F238E27FC236}">
                <a16:creationId xmlns:a16="http://schemas.microsoft.com/office/drawing/2014/main" id="{D8AB9649-0288-5A5C-FCD5-2EE815F107BA}"/>
              </a:ext>
            </a:extLst>
          </p:cNvPr>
          <p:cNvSpPr>
            <a:spLocks noGrp="1"/>
          </p:cNvSpPr>
          <p:nvPr>
            <p:ph type="ftr" sz="quarter" idx="11"/>
          </p:nvPr>
        </p:nvSpPr>
        <p:spPr>
          <a:xfrm>
            <a:off x="4038600" y="6356350"/>
            <a:ext cx="4114800" cy="365125"/>
          </a:xfrm>
        </p:spPr>
        <p:txBody>
          <a:bodyPr/>
          <a:lstStyle/>
          <a:p>
            <a:r>
              <a:rPr lang="en-GB"/>
              <a:t>DRG Working Group 6</a:t>
            </a:r>
            <a:endParaRPr lang="en-GB" dirty="0"/>
          </a:p>
        </p:txBody>
      </p:sp>
      <p:sp>
        <p:nvSpPr>
          <p:cNvPr id="5" name="Slide Number Placeholder 5">
            <a:extLst>
              <a:ext uri="{FF2B5EF4-FFF2-40B4-BE49-F238E27FC236}">
                <a16:creationId xmlns:a16="http://schemas.microsoft.com/office/drawing/2014/main" id="{9D3ED328-7D8D-C722-CAF5-FCA5B3010D58}"/>
              </a:ext>
            </a:extLst>
          </p:cNvPr>
          <p:cNvSpPr>
            <a:spLocks noGrp="1"/>
          </p:cNvSpPr>
          <p:nvPr>
            <p:ph type="sldNum" sz="quarter" idx="12"/>
          </p:nvPr>
        </p:nvSpPr>
        <p:spPr>
          <a:xfrm>
            <a:off x="8610600" y="6356350"/>
            <a:ext cx="2743200" cy="365125"/>
          </a:xfrm>
        </p:spPr>
        <p:txBody>
          <a:bodyPr/>
          <a:lstStyle/>
          <a:p>
            <a:r>
              <a:rPr lang="en-GB" dirty="0"/>
              <a:t>Slide </a:t>
            </a:r>
            <a:fld id="{566D8EC2-00B7-4DEC-8348-941BB5C1523A}" type="slidenum">
              <a:rPr lang="en-GB" smtClean="0"/>
              <a:t>9</a:t>
            </a:fld>
            <a:endParaRPr lang="en-GB" dirty="0"/>
          </a:p>
        </p:txBody>
      </p:sp>
      <p:pic>
        <p:nvPicPr>
          <p:cNvPr id="7" name="Picture 6">
            <a:extLst>
              <a:ext uri="{FF2B5EF4-FFF2-40B4-BE49-F238E27FC236}">
                <a16:creationId xmlns:a16="http://schemas.microsoft.com/office/drawing/2014/main" id="{03818A59-968E-6B4D-AC3D-483B6AADEE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6086475"/>
            <a:ext cx="6096000" cy="635000"/>
          </a:xfrm>
          <a:prstGeom prst="rect">
            <a:avLst/>
          </a:prstGeom>
        </p:spPr>
      </p:pic>
    </p:spTree>
    <p:extLst>
      <p:ext uri="{BB962C8B-B14F-4D97-AF65-F5344CB8AC3E}">
        <p14:creationId xmlns:p14="http://schemas.microsoft.com/office/powerpoint/2010/main" val="2988987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G combined awareness raising materals for OPDs" id="{D7E58BE0-5027-4DE6-BE47-2FFC265A4789}" vid="{057B3267-1858-4E6F-BE68-A1AC1B2D229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G combined awareness raising materals for OPDs" id="{D7E58BE0-5027-4DE6-BE47-2FFC265A4789}" vid="{23C1053B-BFA0-4549-89AA-EDCC9C0DE5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09533E2B86224489563DDB823FA3D3" ma:contentTypeVersion="4" ma:contentTypeDescription="Create a new document." ma:contentTypeScope="" ma:versionID="2a54b22c3df7e3819bbd81dacc978867">
  <xsd:schema xmlns:xsd="http://www.w3.org/2001/XMLSchema" xmlns:xs="http://www.w3.org/2001/XMLSchema" xmlns:p="http://schemas.microsoft.com/office/2006/metadata/properties" xmlns:ns2="e013fd42-e2af-4c68-a789-1743d6432c9f" targetNamespace="http://schemas.microsoft.com/office/2006/metadata/properties" ma:root="true" ma:fieldsID="4973457467f9f2057b798204f8cb98a5" ns2:_="">
    <xsd:import namespace="e013fd42-e2af-4c68-a789-1743d6432c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3fd42-e2af-4c68-a789-1743d6432c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1F27D5-FC6B-4F20-8EF8-0BDFA8967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13fd42-e2af-4c68-a789-1743d643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72189F-8E23-4AED-B11E-28D9648994F0}">
  <ds:schemaRefs>
    <ds:schemaRef ds:uri="http://schemas.microsoft.com/sharepoint/v3/contenttype/forms"/>
  </ds:schemaRefs>
</ds:datastoreItem>
</file>

<file path=customXml/itemProps3.xml><?xml version="1.0" encoding="utf-8"?>
<ds:datastoreItem xmlns:ds="http://schemas.openxmlformats.org/officeDocument/2006/customXml" ds:itemID="{BBDF9DCF-83C0-4D7E-93A8-0967B986456F}">
  <ds:schemaRefs>
    <ds:schemaRef ds:uri="http://purl.org/dc/elements/1.1/"/>
    <ds:schemaRef ds:uri="e013fd42-e2af-4c68-a789-1743d6432c9f"/>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DRG combined awareness raising materals for OPDs_with EDF preview video links- not to be shared before launch</Template>
  <TotalTime>127</TotalTime>
  <Words>11654</Words>
  <Application>Microsoft Macintosh PowerPoint</Application>
  <PresentationFormat>Widescreen</PresentationFormat>
  <Paragraphs>890</Paragraphs>
  <Slides>70</Slides>
  <Notes>69</Notes>
  <HiddenSlides>5</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70</vt:i4>
      </vt:variant>
    </vt:vector>
  </HeadingPairs>
  <TitlesOfParts>
    <vt:vector size="86" baseType="lpstr">
      <vt:lpstr>Arial</vt:lpstr>
      <vt:lpstr>Arial</vt:lpstr>
      <vt:lpstr>Calibri</vt:lpstr>
      <vt:lpstr>Calibri Light</vt:lpstr>
      <vt:lpstr>GillSansInfant</vt:lpstr>
      <vt:lpstr>Helvetica</vt:lpstr>
      <vt:lpstr>Helvetica 55 Roman</vt:lpstr>
      <vt:lpstr>proxima-nova</vt:lpstr>
      <vt:lpstr>Roboto</vt:lpstr>
      <vt:lpstr>Roboto Slab</vt:lpstr>
      <vt:lpstr>Symbol</vt:lpstr>
      <vt:lpstr>Times New Roman</vt:lpstr>
      <vt:lpstr>Verdana</vt:lpstr>
      <vt:lpstr>Wingdings</vt:lpstr>
      <vt:lpstr>Office Theme</vt:lpstr>
      <vt:lpstr>1_Office Theme</vt:lpstr>
      <vt:lpstr>DRG reference group on inclusion of persons with disabilities in humanitarian action</vt:lpstr>
      <vt:lpstr>Session 1: Introduction to Humanitarian Action Date: XXXX Facilitators: XXX DRG OPD fellows, IDA XXX Humanitarian WG6 members, XXX agency</vt:lpstr>
      <vt:lpstr>Session 1 Objectives</vt:lpstr>
      <vt:lpstr>Session 1 Introduction to Humanitarian Action</vt:lpstr>
      <vt:lpstr>What do we need to participate and be included?</vt:lpstr>
      <vt:lpstr>Guiding brief for facilitators (1)</vt:lpstr>
      <vt:lpstr>Categories of Hazards</vt:lpstr>
      <vt:lpstr>Impacts of humanitarian crises</vt:lpstr>
      <vt:lpstr> Continued -  Impacts of humanitarian crises </vt:lpstr>
      <vt:lpstr>Group Work – 1</vt:lpstr>
      <vt:lpstr>Barriers faced by persons with disabilities (1)</vt:lpstr>
      <vt:lpstr>Barriers faced by persons with disabilities (2)</vt:lpstr>
      <vt:lpstr>Continued - Barriers faced by persons with disabilities (3)</vt:lpstr>
      <vt:lpstr>Key Legal instruments/ policy frameworks: </vt:lpstr>
      <vt:lpstr>1. International Human Rights Law</vt:lpstr>
      <vt:lpstr>2. International Humanitarian Law (IHL)</vt:lpstr>
      <vt:lpstr>3. International Refugee Law (IRL)</vt:lpstr>
      <vt:lpstr>4. Sendai Framework for Disaster Risk Reduction (DRR) 2015-2030</vt:lpstr>
      <vt:lpstr>5. Regional treaties and domestic legislation </vt:lpstr>
      <vt:lpstr>Armed conflict (Optional) </vt:lpstr>
      <vt:lpstr>In summary</vt:lpstr>
      <vt:lpstr>Introduction to the IASC guidelines</vt:lpstr>
      <vt:lpstr>Chapter 3: The 4 must dos</vt:lpstr>
      <vt:lpstr>Some of the key obligations for humanitarian actors /organisations</vt:lpstr>
      <vt:lpstr>Obligations of humanitarian actors /organisations continued</vt:lpstr>
      <vt:lpstr>Group Work – 2</vt:lpstr>
      <vt:lpstr>Homework: find out about humanitarian coordination in your country and region</vt:lpstr>
      <vt:lpstr>Reading</vt:lpstr>
      <vt:lpstr>Coming up next in Session 2</vt:lpstr>
      <vt:lpstr>Session 2: Understanding entry points for OPDs in humanitarian action  Date: XXXX Facilitators: XXX DRG OPD fellows XXX Humanitarian WG6 members</vt:lpstr>
      <vt:lpstr>Session 2 Objectives</vt:lpstr>
      <vt:lpstr>Session 2 Understanding entry points for OPDs</vt:lpstr>
      <vt:lpstr>What do we need to participate and be included? 2</vt:lpstr>
      <vt:lpstr>Guiding brief for facilitators (2)</vt:lpstr>
      <vt:lpstr>National Coordination </vt:lpstr>
      <vt:lpstr>The importance of OPDs role in humanitarian action</vt:lpstr>
      <vt:lpstr>International Humanitarian Coordination System </vt:lpstr>
      <vt:lpstr>Briefing points for facilitator to introduce formal presentations on Cluster System and RCM</vt:lpstr>
      <vt:lpstr> The Cluster System</vt:lpstr>
      <vt:lpstr>Does every country have a cluster?</vt:lpstr>
      <vt:lpstr>Where do clusters exist?</vt:lpstr>
      <vt:lpstr>Can OPDs participate as part of the cluster system?</vt:lpstr>
      <vt:lpstr>Know Your Rights!  Local/national actors in partnerships for humanitarian coordination </vt:lpstr>
      <vt:lpstr>Continued - Know Your Rights!  Local/national actors in partnerships for humanitarian coordination </vt:lpstr>
      <vt:lpstr>What is the function of a cluster?</vt:lpstr>
      <vt:lpstr>The function of a cluster at national level:</vt:lpstr>
      <vt:lpstr>The function of a cluster at national level continued</vt:lpstr>
      <vt:lpstr>The main reason for OPDs to engage in a cluster is to get funding</vt:lpstr>
      <vt:lpstr>Why should OPDs engage with clusters?</vt:lpstr>
      <vt:lpstr>The humanitarian sector is committed to localization</vt:lpstr>
      <vt:lpstr>The best entry point for OPDs to get engaged in the cluster system is through:</vt:lpstr>
      <vt:lpstr> Practical tips on how OPDs can approach clusters?</vt:lpstr>
      <vt:lpstr>In summary 2</vt:lpstr>
      <vt:lpstr>Refugee Coordination Model</vt:lpstr>
      <vt:lpstr>Refugee Coordination Model – what and why?</vt:lpstr>
      <vt:lpstr>Refugee Response Plans</vt:lpstr>
      <vt:lpstr>Comparing the Cluster system and RCM</vt:lpstr>
      <vt:lpstr>The Humanitarian Programme Cycle</vt:lpstr>
      <vt:lpstr>The Humanitarian Programme Cycle (HPC)</vt:lpstr>
      <vt:lpstr>Key steps of the Humanitarian Needs Overview (HNO) and Humanitarian Response Plan (HRP)</vt:lpstr>
      <vt:lpstr>Group Work – 3</vt:lpstr>
      <vt:lpstr>In summary 3</vt:lpstr>
      <vt:lpstr>Next Steps</vt:lpstr>
      <vt:lpstr>Are you interested to join us?</vt:lpstr>
      <vt:lpstr>Further reading: Sphere</vt:lpstr>
      <vt:lpstr>Further reading: Localisation</vt:lpstr>
      <vt:lpstr>Further reading: Elrha</vt:lpstr>
      <vt:lpstr>Further reading: Data disaggregation</vt:lpstr>
      <vt:lpstr>If you would like to do further individual online learning:</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Divider slide</dc:title>
  <dc:creator>Kathy Al Ju'beh</dc:creator>
  <cp:lastModifiedBy>Microsoft Office User</cp:lastModifiedBy>
  <cp:revision>82</cp:revision>
  <cp:lastPrinted>2022-09-14T08:05:40Z</cp:lastPrinted>
  <dcterms:created xsi:type="dcterms:W3CDTF">2022-04-14T15:33:47Z</dcterms:created>
  <dcterms:modified xsi:type="dcterms:W3CDTF">2024-01-22T18:59:10Z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0x0101001209533E2B86224489563DDB823FA3D3</vt:lpwstr>
  </property>
</Properties>
</file>