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1.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4"/>
  </p:sldMasterIdLst>
  <p:notesMasterIdLst>
    <p:notesMasterId r:id="rId77"/>
  </p:notesMasterIdLst>
  <p:sldIdLst>
    <p:sldId id="1991" r:id="rId5"/>
    <p:sldId id="1804" r:id="rId6"/>
    <p:sldId id="1854" r:id="rId7"/>
    <p:sldId id="1956" r:id="rId8"/>
    <p:sldId id="1946" r:id="rId9"/>
    <p:sldId id="1916" r:id="rId10"/>
    <p:sldId id="1869" r:id="rId11"/>
    <p:sldId id="809" r:id="rId12"/>
    <p:sldId id="1949" r:id="rId13"/>
    <p:sldId id="640" r:id="rId14"/>
    <p:sldId id="1942" r:id="rId15"/>
    <p:sldId id="1950" r:id="rId16"/>
    <p:sldId id="1951" r:id="rId17"/>
    <p:sldId id="813" r:id="rId18"/>
    <p:sldId id="1866" r:id="rId19"/>
    <p:sldId id="1877" r:id="rId20"/>
    <p:sldId id="1926" r:id="rId21"/>
    <p:sldId id="1919" r:id="rId22"/>
    <p:sldId id="1935" r:id="rId23"/>
    <p:sldId id="1937" r:id="rId24"/>
    <p:sldId id="1952" r:id="rId25"/>
    <p:sldId id="1953" r:id="rId26"/>
    <p:sldId id="1927" r:id="rId27"/>
    <p:sldId id="1885" r:id="rId28"/>
    <p:sldId id="1928" r:id="rId29"/>
    <p:sldId id="1929" r:id="rId30"/>
    <p:sldId id="1930" r:id="rId31"/>
    <p:sldId id="1954" r:id="rId32"/>
    <p:sldId id="1887" r:id="rId33"/>
    <p:sldId id="1931" r:id="rId34"/>
    <p:sldId id="1955" r:id="rId35"/>
    <p:sldId id="1890" r:id="rId36"/>
    <p:sldId id="1891" r:id="rId37"/>
    <p:sldId id="1957" r:id="rId38"/>
    <p:sldId id="1958" r:id="rId39"/>
    <p:sldId id="1922" r:id="rId40"/>
    <p:sldId id="1960" r:id="rId41"/>
    <p:sldId id="1893" r:id="rId42"/>
    <p:sldId id="1829" r:id="rId43"/>
    <p:sldId id="1894" r:id="rId44"/>
    <p:sldId id="1961" r:id="rId45"/>
    <p:sldId id="1970" r:id="rId46"/>
    <p:sldId id="1972" r:id="rId47"/>
    <p:sldId id="1974" r:id="rId48"/>
    <p:sldId id="1967" r:id="rId49"/>
    <p:sldId id="1968" r:id="rId50"/>
    <p:sldId id="1975" r:id="rId51"/>
    <p:sldId id="1896" r:id="rId52"/>
    <p:sldId id="1977" r:id="rId53"/>
    <p:sldId id="1899" r:id="rId54"/>
    <p:sldId id="1978" r:id="rId55"/>
    <p:sldId id="1979" r:id="rId56"/>
    <p:sldId id="1963" r:id="rId57"/>
    <p:sldId id="1964" r:id="rId58"/>
    <p:sldId id="1932" r:id="rId59"/>
    <p:sldId id="1933" r:id="rId60"/>
    <p:sldId id="1934" r:id="rId61"/>
    <p:sldId id="1905" r:id="rId62"/>
    <p:sldId id="1907" r:id="rId63"/>
    <p:sldId id="1835" r:id="rId64"/>
    <p:sldId id="1939" r:id="rId65"/>
    <p:sldId id="1965" r:id="rId66"/>
    <p:sldId id="1989" r:id="rId67"/>
    <p:sldId id="1966" r:id="rId68"/>
    <p:sldId id="1990" r:id="rId69"/>
    <p:sldId id="1981" r:id="rId70"/>
    <p:sldId id="1982" r:id="rId71"/>
    <p:sldId id="1983" r:id="rId72"/>
    <p:sldId id="1984" r:id="rId73"/>
    <p:sldId id="1985" r:id="rId74"/>
    <p:sldId id="1986" r:id="rId75"/>
    <p:sldId id="1987"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y Al Ju'beh" initials="KA" lastIdx="9" clrIdx="6">
    <p:extLst>
      <p:ext uri="{19B8F6BF-5375-455C-9EA6-DF929625EA0E}">
        <p15:presenceInfo xmlns:p15="http://schemas.microsoft.com/office/powerpoint/2012/main" userId="Kathy Al Ju'beh" providerId="None"/>
      </p:ext>
    </p:extLst>
  </p:cmAuthor>
  <p:cmAuthor id="1" name="Mariana MARTINEZ" initials="MM" lastIdx="1" clrIdx="0">
    <p:extLst>
      <p:ext uri="{19B8F6BF-5375-455C-9EA6-DF929625EA0E}">
        <p15:presenceInfo xmlns:p15="http://schemas.microsoft.com/office/powerpoint/2012/main" userId="S-1-5-21-4182522199-1786631446-4107362916-17278" providerId="AD"/>
      </p:ext>
    </p:extLst>
  </p:cmAuthor>
  <p:cmAuthor id="2" name="Kirstin Lange" initials="KL" lastIdx="165" clrIdx="1">
    <p:extLst>
      <p:ext uri="{19B8F6BF-5375-455C-9EA6-DF929625EA0E}">
        <p15:presenceInfo xmlns:p15="http://schemas.microsoft.com/office/powerpoint/2012/main" userId="S::klange@unicef.org::d2a5a725-169a-41b6-a23a-1eb853c6aab9" providerId="AD"/>
      </p:ext>
    </p:extLst>
  </p:cmAuthor>
  <p:cmAuthor id="3" name="Rahma Mustafa" initials="RM" lastIdx="3" clrIdx="2">
    <p:extLst>
      <p:ext uri="{19B8F6BF-5375-455C-9EA6-DF929625EA0E}">
        <p15:presenceInfo xmlns:p15="http://schemas.microsoft.com/office/powerpoint/2012/main" userId="a8e9ffe238e9ed53" providerId="Windows Live"/>
      </p:ext>
    </p:extLst>
  </p:cmAuthor>
  <p:cmAuthor id="4" name="Christian Modino Hok" initials="CMH" lastIdx="14" clrIdx="3">
    <p:extLst>
      <p:ext uri="{19B8F6BF-5375-455C-9EA6-DF929625EA0E}">
        <p15:presenceInfo xmlns:p15="http://schemas.microsoft.com/office/powerpoint/2012/main" userId="S::Christian.Modinohok@cbm-global.org::bb16a086-3be8-4d62-a6f8-4d93f3926fd8" providerId="AD"/>
      </p:ext>
    </p:extLst>
  </p:cmAuthor>
  <p:cmAuthor id="5" name="Amba Salelkar" initials="AS" lastIdx="62" clrIdx="4">
    <p:extLst>
      <p:ext uri="{19B8F6BF-5375-455C-9EA6-DF929625EA0E}">
        <p15:presenceInfo xmlns:p15="http://schemas.microsoft.com/office/powerpoint/2012/main" userId="64b9bbccd65c388c" providerId="Windows Live"/>
      </p:ext>
    </p:extLst>
  </p:cmAuthor>
  <p:cmAuthor id="6" name="Priyanka Narahari" initials="PN" lastIdx="22" clrIdx="5">
    <p:extLst>
      <p:ext uri="{19B8F6BF-5375-455C-9EA6-DF929625EA0E}">
        <p15:presenceInfo xmlns:p15="http://schemas.microsoft.com/office/powerpoint/2012/main" userId="S::pnarahari@unicef.org::c32b447f-77d7-457a-ab96-4326410a82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FF"/>
    <a:srgbClr val="BB53BD"/>
    <a:srgbClr val="D04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1" autoAdjust="0"/>
    <p:restoredTop sz="90346" autoAdjust="0"/>
  </p:normalViewPr>
  <p:slideViewPr>
    <p:cSldViewPr snapToGrid="0">
      <p:cViewPr varScale="1">
        <p:scale>
          <a:sx n="118" d="100"/>
          <a:sy n="118" d="100"/>
        </p:scale>
        <p:origin x="113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1" d="100"/>
          <a:sy n="91" d="100"/>
        </p:scale>
        <p:origin x="4408"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9-19T11:14:33.131" idx="164">
    <p:pos x="4845" y="706"/>
    <p:text>I just slightly changed the question- is this OK?</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9-19T11:21:04.848" idx="165">
    <p:pos x="5328" y="1400"/>
    <p:text>I just made a small edit to a</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fr"/>
        </a:p>
      </dgm:t>
    </dgm:pt>
    <dgm:pt modelId="{8D624B82-715A-4628-88C9-B823B353CD59}">
      <dgm:prSet custT="1"/>
      <dgm:spPr/>
      <dgm:t>
        <a:bodyPr/>
        <a:lstStyle/>
        <a:p>
          <a:pPr algn="l" rtl="0"/>
          <a:r>
            <a:rPr lang="fr" sz="2400" b="0" i="0" u="none" baseline="0" dirty="0"/>
            <a:t>Créer un espace sûr pour un dialogue ouvert</a:t>
          </a:r>
          <a:endParaRPr lang="fr" sz="2400" b="0" dirty="0"/>
        </a:p>
      </dgm:t>
    </dgm:pt>
    <dgm:pt modelId="{7B282C0D-6F56-4FDA-8A7B-1AA33F54CB10}" type="parTrans" cxnId="{F92519CD-6485-4B0B-BDC4-E5361B04425F}">
      <dgm:prSet/>
      <dgm:spPr/>
      <dgm:t>
        <a:bodyPr/>
        <a:lstStyle/>
        <a:p>
          <a:endParaRPr lang="fr"/>
        </a:p>
      </dgm:t>
    </dgm:pt>
    <dgm:pt modelId="{2E19D6D0-A5C6-4659-B7FB-CF5628F141D3}" type="sibTrans" cxnId="{F92519CD-6485-4B0B-BDC4-E5361B04425F}">
      <dgm:prSet/>
      <dgm:spPr/>
      <dgm:t>
        <a:bodyPr/>
        <a:lstStyle/>
        <a:p>
          <a:pPr algn="ctr" rtl="0">
            <a:lnSpc>
              <a:spcPct val="100000"/>
            </a:lnSpc>
          </a:pPr>
          <a:endParaRPr lang="fr"/>
        </a:p>
      </dgm:t>
    </dgm:pt>
    <dgm:pt modelId="{0006CB28-1463-4923-B70D-D3E678801C20}">
      <dgm:prSet custT="1"/>
      <dgm:spPr/>
      <dgm:t>
        <a:bodyPr/>
        <a:lstStyle/>
        <a:p>
          <a:pPr algn="l" rtl="0">
            <a:lnSpc>
              <a:spcPct val="100000"/>
            </a:lnSpc>
          </a:pPr>
          <a:r>
            <a:rPr lang="fr" sz="2400" b="0" i="0" u="none" baseline="0" dirty="0"/>
            <a:t>Une introduction interactive à l'action humanitaire: une occasion de partager des réflexions et de poser des questions</a:t>
          </a:r>
          <a:endParaRPr lang="fr" sz="2400" b="0" dirty="0"/>
        </a:p>
      </dgm:t>
    </dgm:pt>
    <dgm:pt modelId="{F010B3A2-004D-46FE-91CD-EFB573EB3254}" type="parTrans" cxnId="{71E91C07-3868-4D57-A970-0BCE28C3645A}">
      <dgm:prSet/>
      <dgm:spPr/>
      <dgm:t>
        <a:bodyPr/>
        <a:lstStyle/>
        <a:p>
          <a:endParaRPr lang="fr"/>
        </a:p>
      </dgm:t>
    </dgm:pt>
    <dgm:pt modelId="{4B0FD575-827A-46FE-97D5-B4AF78389AD5}" type="sibTrans" cxnId="{71E91C07-3868-4D57-A970-0BCE28C3645A}">
      <dgm:prSet/>
      <dgm:spPr/>
      <dgm:t>
        <a:bodyPr/>
        <a:lstStyle/>
        <a:p>
          <a:pPr algn="ctr" rtl="0">
            <a:lnSpc>
              <a:spcPct val="100000"/>
            </a:lnSpc>
          </a:pPr>
          <a:endParaRPr lang="fr"/>
        </a:p>
      </dgm:t>
    </dgm:pt>
    <dgm:pt modelId="{8B33E2D7-E6F5-42C3-BCFD-EEDFD05D2BE0}">
      <dgm:prSet custT="1"/>
      <dgm:spPr/>
      <dgm:t>
        <a:bodyPr/>
        <a:lstStyle/>
        <a:p>
          <a:pPr algn="l" rtl="0"/>
          <a:r>
            <a:rPr lang="fr" sz="2400" b="0" i="0" u="none" baseline="0" dirty="0"/>
            <a:t>Comprendre les différents types de crises et les obstacles auxquels les personnes handicapées sont confrontées </a:t>
          </a:r>
          <a:endParaRPr lang="fr" sz="2400" b="0" dirty="0"/>
        </a:p>
      </dgm:t>
    </dgm:pt>
    <dgm:pt modelId="{D2FA2F87-445D-4635-8603-66B2F8D0F3B8}" type="parTrans" cxnId="{24C7110C-BA64-4F3D-8C0F-1FB587DD9F09}">
      <dgm:prSet/>
      <dgm:spPr/>
      <dgm:t>
        <a:bodyPr/>
        <a:lstStyle/>
        <a:p>
          <a:endParaRPr lang="fr"/>
        </a:p>
      </dgm:t>
    </dgm:pt>
    <dgm:pt modelId="{AB4083EF-4F9E-418F-868D-9C3D70652010}" type="sibTrans" cxnId="{24C7110C-BA64-4F3D-8C0F-1FB587DD9F09}">
      <dgm:prSet/>
      <dgm:spPr/>
      <dgm:t>
        <a:bodyPr/>
        <a:lstStyle/>
        <a:p>
          <a:pPr algn="ctr" rtl="0">
            <a:lnSpc>
              <a:spcPct val="100000"/>
            </a:lnSpc>
          </a:pPr>
          <a:endParaRPr lang="fr"/>
        </a:p>
      </dgm:t>
    </dgm:pt>
    <dgm:pt modelId="{861BA1B8-6AB5-4D76-B868-5DB5DAD9F47F}">
      <dgm:prSet custT="1"/>
      <dgm:spPr/>
      <dgm:t>
        <a:bodyPr/>
        <a:lstStyle/>
        <a:p>
          <a:pPr algn="l" rtl="0">
            <a:lnSpc>
              <a:spcPct val="100000"/>
            </a:lnSpc>
          </a:pPr>
          <a:r>
            <a:rPr lang="fr" sz="2400" b="0" i="0" u="none" baseline="0" dirty="0"/>
            <a:t>Avoir la certitude de connaître les 4 actions "à entreprendre" - comme point de départ pour que les OPD s'engagent dans l'action humanitaire</a:t>
          </a:r>
          <a:endParaRPr lang="fr" sz="2400" dirty="0"/>
        </a:p>
      </dgm:t>
    </dgm:pt>
    <dgm:pt modelId="{1E4940BD-57E6-4ED7-A3D1-BA5B8545AFA8}" type="parTrans" cxnId="{B32FDAC6-28BA-4354-998B-7720E6540A44}">
      <dgm:prSet/>
      <dgm:spPr/>
      <dgm:t>
        <a:bodyPr/>
        <a:lstStyle/>
        <a:p>
          <a:endParaRPr lang="fr"/>
        </a:p>
      </dgm:t>
    </dgm:pt>
    <dgm:pt modelId="{2528BCFF-A6E3-4695-9AE5-316B42689062}" type="sibTrans" cxnId="{B32FDAC6-28BA-4354-998B-7720E6540A44}">
      <dgm:prSet/>
      <dgm:spPr/>
      <dgm:t>
        <a:bodyPr/>
        <a:lstStyle/>
        <a:p>
          <a:endParaRPr lang="fr"/>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18163"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35721" custLinFactNeighborX="17398" custLinFactNeighborY="1713">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12B1E6-95D1-457E-AC7F-B6FBA57D1979}" type="doc">
      <dgm:prSet loTypeId="urn:microsoft.com/office/officeart/2016/7/layout/LinearArrowProcessNumbered" loCatId="process" qsTypeId="urn:microsoft.com/office/officeart/2005/8/quickstyle/simple1" qsCatId="simple" csTypeId="urn:microsoft.com/office/officeart/2005/8/colors/accent0_3" csCatId="mainScheme" phldr="1"/>
      <dgm:spPr/>
      <dgm:t>
        <a:bodyPr/>
        <a:lstStyle/>
        <a:p>
          <a:endParaRPr lang="fr"/>
        </a:p>
      </dgm:t>
    </dgm:pt>
    <dgm:pt modelId="{59E776BC-EF29-48C6-B489-D6CCA396B2D9}">
      <dgm:prSet phldrT="[Text]" custT="1"/>
      <dgm:spPr/>
      <dgm:t>
        <a:bodyPr/>
        <a:lstStyle/>
        <a:p>
          <a:pPr algn="ctr" rtl="0"/>
          <a:r>
            <a:rPr lang="fr" sz="1600" b="0" i="0" u="none" baseline="0" dirty="0"/>
            <a:t>Convenir de la portée de l'analyse</a:t>
          </a:r>
        </a:p>
      </dgm:t>
    </dgm:pt>
    <dgm:pt modelId="{8CEF032F-E361-4D0F-9F11-ACC1A2C34DDD}" type="parTrans" cxnId="{B164CC94-2D9A-4E5F-BCC3-F8E214D97702}">
      <dgm:prSet/>
      <dgm:spPr/>
      <dgm:t>
        <a:bodyPr/>
        <a:lstStyle/>
        <a:p>
          <a:endParaRPr lang="fr"/>
        </a:p>
      </dgm:t>
    </dgm:pt>
    <dgm:pt modelId="{F424965E-431F-48EB-89DD-B044348230F3}" type="sibTrans" cxnId="{B164CC94-2D9A-4E5F-BCC3-F8E214D97702}">
      <dgm:prSet phldrT="1" phldr="0"/>
      <dgm:spPr/>
      <dgm:t>
        <a:bodyPr/>
        <a:lstStyle/>
        <a:p>
          <a:pPr algn="ctr" rtl="0"/>
          <a:r>
            <a:rPr lang="fr" b="0" i="0" u="none" baseline="0"/>
            <a:t>1</a:t>
          </a:r>
          <a:endParaRPr lang="fr" dirty="0"/>
        </a:p>
      </dgm:t>
    </dgm:pt>
    <dgm:pt modelId="{F5297CFD-F2F4-41CC-9BD7-993103EC8D8A}">
      <dgm:prSet custT="1"/>
      <dgm:spPr/>
      <dgm:t>
        <a:bodyPr/>
        <a:lstStyle/>
        <a:p>
          <a:pPr algn="ctr" rtl="0"/>
          <a:r>
            <a:rPr lang="fr" sz="1600" b="0" i="0" u="none" baseline="0" dirty="0"/>
            <a:t>Entreprendre l'examen des données secondaires</a:t>
          </a:r>
        </a:p>
      </dgm:t>
    </dgm:pt>
    <dgm:pt modelId="{D68553A3-BA63-48B6-B5EF-7DC4A7A3D531}" type="parTrans" cxnId="{02D21ED4-35C4-4DAE-8A53-7B3637FF8FA1}">
      <dgm:prSet/>
      <dgm:spPr/>
      <dgm:t>
        <a:bodyPr/>
        <a:lstStyle/>
        <a:p>
          <a:endParaRPr lang="fr"/>
        </a:p>
      </dgm:t>
    </dgm:pt>
    <dgm:pt modelId="{03BA7E93-5791-47FA-AEF2-8ED08F35AE14}" type="sibTrans" cxnId="{02D21ED4-35C4-4DAE-8A53-7B3637FF8FA1}">
      <dgm:prSet phldrT="2" phldr="0"/>
      <dgm:spPr/>
      <dgm:t>
        <a:bodyPr/>
        <a:lstStyle/>
        <a:p>
          <a:pPr algn="ctr" rtl="0"/>
          <a:r>
            <a:rPr lang="fr" b="0" i="0" u="none" baseline="0"/>
            <a:t>2</a:t>
          </a:r>
        </a:p>
      </dgm:t>
    </dgm:pt>
    <dgm:pt modelId="{56641044-4FF4-4D2E-B698-70748EB0B283}">
      <dgm:prSet custT="1"/>
      <dgm:spPr/>
      <dgm:t>
        <a:bodyPr/>
        <a:lstStyle/>
        <a:p>
          <a:pPr algn="ctr" rtl="0"/>
          <a:r>
            <a:rPr lang="fr" sz="1600" b="0" i="0" u="none" baseline="0" dirty="0"/>
            <a:t>Recueillir des données primaires </a:t>
          </a:r>
        </a:p>
      </dgm:t>
    </dgm:pt>
    <dgm:pt modelId="{4E1EB8EE-F5F8-4476-9EF7-EAB71BFF2E4D}" type="parTrans" cxnId="{1249645E-1D2A-4100-B474-1BC65E5BC31B}">
      <dgm:prSet/>
      <dgm:spPr/>
      <dgm:t>
        <a:bodyPr/>
        <a:lstStyle/>
        <a:p>
          <a:endParaRPr lang="fr"/>
        </a:p>
      </dgm:t>
    </dgm:pt>
    <dgm:pt modelId="{436DB5E6-4A2A-46AB-BDFA-B112404125F1}" type="sibTrans" cxnId="{1249645E-1D2A-4100-B474-1BC65E5BC31B}">
      <dgm:prSet phldrT="3" phldr="0"/>
      <dgm:spPr/>
      <dgm:t>
        <a:bodyPr/>
        <a:lstStyle/>
        <a:p>
          <a:pPr algn="ctr" rtl="0"/>
          <a:r>
            <a:rPr lang="fr" b="0" i="0" u="none" baseline="0"/>
            <a:t>3</a:t>
          </a:r>
        </a:p>
      </dgm:t>
    </dgm:pt>
    <dgm:pt modelId="{064304C4-2078-4606-92BA-D245C7FE519A}">
      <dgm:prSet custT="1"/>
      <dgm:spPr/>
      <dgm:t>
        <a:bodyPr/>
        <a:lstStyle/>
        <a:p>
          <a:pPr algn="ctr" rtl="0"/>
          <a:r>
            <a:rPr lang="fr" sz="1600" b="0" i="0" u="none" baseline="0" dirty="0"/>
            <a:t>Mener une analyse intersectorielle conjointe</a:t>
          </a:r>
        </a:p>
      </dgm:t>
    </dgm:pt>
    <dgm:pt modelId="{1C6C2257-9818-47EC-8AD1-F1FB6B1FC388}" type="parTrans" cxnId="{DCC4802D-FEF9-4371-ACED-D00105A941AB}">
      <dgm:prSet/>
      <dgm:spPr/>
      <dgm:t>
        <a:bodyPr/>
        <a:lstStyle/>
        <a:p>
          <a:endParaRPr lang="fr"/>
        </a:p>
      </dgm:t>
    </dgm:pt>
    <dgm:pt modelId="{9F016F38-A2D7-48EB-99FF-989DCD4DFC22}" type="sibTrans" cxnId="{DCC4802D-FEF9-4371-ACED-D00105A941AB}">
      <dgm:prSet phldrT="4" phldr="0"/>
      <dgm:spPr/>
      <dgm:t>
        <a:bodyPr/>
        <a:lstStyle/>
        <a:p>
          <a:pPr algn="ctr" rtl="0"/>
          <a:r>
            <a:rPr lang="fr" b="0" i="0" u="none" baseline="0"/>
            <a:t>4</a:t>
          </a:r>
        </a:p>
      </dgm:t>
    </dgm:pt>
    <dgm:pt modelId="{31D4C183-6BCF-4276-94E7-21A29D25D4F7}">
      <dgm:prSet custT="1"/>
      <dgm:spPr/>
      <dgm:t>
        <a:bodyPr/>
        <a:lstStyle/>
        <a:p>
          <a:pPr algn="ctr" rtl="0"/>
          <a:r>
            <a:rPr lang="fr" sz="1600" b="0" i="0" u="none" baseline="0" dirty="0"/>
            <a:t>Définir la portée du PRH et identifier les objectifs initiaux</a:t>
          </a:r>
        </a:p>
      </dgm:t>
    </dgm:pt>
    <dgm:pt modelId="{9F8467FA-9C64-4A67-9E97-35899F59F11B}" type="parTrans" cxnId="{63B65E2F-35F0-49CE-9985-3280F2C3D8D4}">
      <dgm:prSet/>
      <dgm:spPr/>
      <dgm:t>
        <a:bodyPr/>
        <a:lstStyle/>
        <a:p>
          <a:endParaRPr lang="fr"/>
        </a:p>
      </dgm:t>
    </dgm:pt>
    <dgm:pt modelId="{94A0E096-D977-45EC-BE46-E30B700D6EFF}" type="sibTrans" cxnId="{63B65E2F-35F0-49CE-9985-3280F2C3D8D4}">
      <dgm:prSet phldrT="5" phldr="0"/>
      <dgm:spPr/>
      <dgm:t>
        <a:bodyPr/>
        <a:lstStyle/>
        <a:p>
          <a:pPr algn="ctr" rtl="0"/>
          <a:r>
            <a:rPr lang="fr" b="0" i="0" u="none" baseline="0"/>
            <a:t>5</a:t>
          </a:r>
          <a:endParaRPr lang="fr" dirty="0"/>
        </a:p>
      </dgm:t>
    </dgm:pt>
    <dgm:pt modelId="{829DDBB9-4DCD-4FCA-A7FF-D6E90D5C7EC2}">
      <dgm:prSet custT="1"/>
      <dgm:spPr/>
      <dgm:t>
        <a:bodyPr/>
        <a:lstStyle/>
        <a:p>
          <a:pPr algn="ctr" rtl="0"/>
          <a:r>
            <a:rPr lang="fr" sz="1600" b="0" i="0" u="none" baseline="0" dirty="0"/>
            <a:t>Effectuer une analyse des réponses et établir les priorités</a:t>
          </a:r>
        </a:p>
      </dgm:t>
    </dgm:pt>
    <dgm:pt modelId="{7949089E-E3FE-4429-BCF9-DD7241BF1DE2}" type="parTrans" cxnId="{A4728C53-5474-4A02-9666-2E25AA58AD6A}">
      <dgm:prSet/>
      <dgm:spPr/>
      <dgm:t>
        <a:bodyPr/>
        <a:lstStyle/>
        <a:p>
          <a:endParaRPr lang="fr"/>
        </a:p>
      </dgm:t>
    </dgm:pt>
    <dgm:pt modelId="{31DF6D12-33F9-4746-B61E-56E13A2C9FDF}" type="sibTrans" cxnId="{A4728C53-5474-4A02-9666-2E25AA58AD6A}">
      <dgm:prSet phldrT="6" phldr="0"/>
      <dgm:spPr/>
      <dgm:t>
        <a:bodyPr/>
        <a:lstStyle/>
        <a:p>
          <a:pPr algn="ctr" rtl="0"/>
          <a:r>
            <a:rPr lang="fr" b="0" i="0" u="none" baseline="0"/>
            <a:t>6</a:t>
          </a:r>
        </a:p>
      </dgm:t>
    </dgm:pt>
    <dgm:pt modelId="{D48CC20D-59A5-4774-B295-1DB363FCBCCE}">
      <dgm:prSet custT="1"/>
      <dgm:spPr/>
      <dgm:t>
        <a:bodyPr/>
        <a:lstStyle/>
        <a:p>
          <a:pPr algn="ctr" rtl="0"/>
          <a:r>
            <a:rPr lang="fr" sz="1600" b="0" i="0" u="none" baseline="0" dirty="0"/>
            <a:t>Finaliser les objectifs stratégiques et spécifiques et les indicateurs</a:t>
          </a:r>
        </a:p>
      </dgm:t>
    </dgm:pt>
    <dgm:pt modelId="{2A2B5EA0-2264-4F82-A905-55B9710BF90E}" type="parTrans" cxnId="{6EE6E70F-CA0E-4094-B10E-60B77E151B7F}">
      <dgm:prSet/>
      <dgm:spPr/>
      <dgm:t>
        <a:bodyPr/>
        <a:lstStyle/>
        <a:p>
          <a:endParaRPr lang="fr"/>
        </a:p>
      </dgm:t>
    </dgm:pt>
    <dgm:pt modelId="{FF19B1F0-D68D-4CE6-9C22-D43BD9388959}" type="sibTrans" cxnId="{6EE6E70F-CA0E-4094-B10E-60B77E151B7F}">
      <dgm:prSet phldrT="7" phldr="0"/>
      <dgm:spPr/>
      <dgm:t>
        <a:bodyPr/>
        <a:lstStyle/>
        <a:p>
          <a:pPr algn="ctr" rtl="0"/>
          <a:r>
            <a:rPr lang="fr" b="0" i="0" u="none" baseline="0"/>
            <a:t>7</a:t>
          </a:r>
        </a:p>
      </dgm:t>
    </dgm:pt>
    <dgm:pt modelId="{1216FFE4-F293-4207-9134-4B13E45D3AFA}">
      <dgm:prSet custT="1"/>
      <dgm:spPr/>
      <dgm:t>
        <a:bodyPr/>
        <a:lstStyle/>
        <a:p>
          <a:pPr algn="ctr" rtl="0"/>
          <a:r>
            <a:rPr lang="fr" sz="1600" b="0" i="0" u="none" baseline="0" dirty="0"/>
            <a:t>Formuler des projets/activités et en estimer le coût</a:t>
          </a:r>
        </a:p>
      </dgm:t>
    </dgm:pt>
    <dgm:pt modelId="{D1A5C1DF-EEEA-4E56-9500-57370A86071F}" type="parTrans" cxnId="{AEC0D044-4BF1-4BA7-9DDA-42AC675CD343}">
      <dgm:prSet/>
      <dgm:spPr/>
      <dgm:t>
        <a:bodyPr/>
        <a:lstStyle/>
        <a:p>
          <a:endParaRPr lang="fr"/>
        </a:p>
      </dgm:t>
    </dgm:pt>
    <dgm:pt modelId="{7D005FC4-DEE7-4011-92EE-017E91D302F7}" type="sibTrans" cxnId="{AEC0D044-4BF1-4BA7-9DDA-42AC675CD343}">
      <dgm:prSet phldrT="8" phldr="0"/>
      <dgm:spPr/>
      <dgm:t>
        <a:bodyPr/>
        <a:lstStyle/>
        <a:p>
          <a:pPr algn="ctr" rtl="0"/>
          <a:r>
            <a:rPr lang="fr" b="0" i="0" u="none" baseline="0"/>
            <a:t>8</a:t>
          </a:r>
        </a:p>
      </dgm:t>
    </dgm:pt>
    <dgm:pt modelId="{4C6C58D0-DB6D-4A1C-BDAA-BB1219AC3A28}">
      <dgm:prSet custT="1"/>
      <dgm:spPr/>
      <dgm:t>
        <a:bodyPr/>
        <a:lstStyle/>
        <a:p>
          <a:pPr algn="ctr" rtl="0"/>
          <a:r>
            <a:rPr lang="fr" sz="1600" b="0" i="0" u="none" baseline="0" dirty="0"/>
            <a:t>Réaliser un examen après action</a:t>
          </a:r>
        </a:p>
      </dgm:t>
    </dgm:pt>
    <dgm:pt modelId="{27A4227A-296E-49A7-9E1C-B6ADEAB408A9}" type="parTrans" cxnId="{5045E5D6-FAD9-4A1A-AD5D-251FF099667B}">
      <dgm:prSet/>
      <dgm:spPr/>
      <dgm:t>
        <a:bodyPr/>
        <a:lstStyle/>
        <a:p>
          <a:endParaRPr lang="fr"/>
        </a:p>
      </dgm:t>
    </dgm:pt>
    <dgm:pt modelId="{ACBDE198-1811-4FC2-A149-D9BD4C39973C}" type="sibTrans" cxnId="{5045E5D6-FAD9-4A1A-AD5D-251FF099667B}">
      <dgm:prSet phldrT="9" phldr="0"/>
      <dgm:spPr/>
      <dgm:t>
        <a:bodyPr/>
        <a:lstStyle/>
        <a:p>
          <a:pPr algn="ctr" rtl="0"/>
          <a:r>
            <a:rPr lang="fr" b="0" i="0" u="none" baseline="0"/>
            <a:t>9</a:t>
          </a:r>
        </a:p>
      </dgm:t>
    </dgm:pt>
    <dgm:pt modelId="{55B50EF8-D7CC-4DB3-9A13-12A236144876}" type="pres">
      <dgm:prSet presAssocID="{8F12B1E6-95D1-457E-AC7F-B6FBA57D1979}" presName="linearFlow" presStyleCnt="0">
        <dgm:presLayoutVars>
          <dgm:dir/>
          <dgm:animLvl val="lvl"/>
          <dgm:resizeHandles val="exact"/>
        </dgm:presLayoutVars>
      </dgm:prSet>
      <dgm:spPr/>
    </dgm:pt>
    <dgm:pt modelId="{E41A92F3-C38E-46B0-A8FB-F510555A71F5}" type="pres">
      <dgm:prSet presAssocID="{59E776BC-EF29-48C6-B489-D6CCA396B2D9}" presName="compositeNode" presStyleCnt="0"/>
      <dgm:spPr/>
    </dgm:pt>
    <dgm:pt modelId="{BF33E13A-E4B4-484E-9EB0-D560135438E7}" type="pres">
      <dgm:prSet presAssocID="{59E776BC-EF29-48C6-B489-D6CCA396B2D9}" presName="parTx" presStyleLbl="node1" presStyleIdx="0" presStyleCnt="0">
        <dgm:presLayoutVars>
          <dgm:chMax val="0"/>
          <dgm:chPref val="0"/>
          <dgm:bulletEnabled val="1"/>
        </dgm:presLayoutVars>
      </dgm:prSet>
      <dgm:spPr/>
    </dgm:pt>
    <dgm:pt modelId="{B74748F5-70E9-4C50-9AE4-66A9B5F29086}" type="pres">
      <dgm:prSet presAssocID="{59E776BC-EF29-48C6-B489-D6CCA396B2D9}" presName="parSh" presStyleCnt="0"/>
      <dgm:spPr/>
    </dgm:pt>
    <dgm:pt modelId="{53CF0405-E574-438B-AED3-25885B295CD7}" type="pres">
      <dgm:prSet presAssocID="{59E776BC-EF29-48C6-B489-D6CCA396B2D9}" presName="lineNode" presStyleLbl="alignAccFollowNode1" presStyleIdx="0" presStyleCnt="27"/>
      <dgm:spPr/>
    </dgm:pt>
    <dgm:pt modelId="{B9AE3C51-0E94-46B0-9893-4047287176DB}" type="pres">
      <dgm:prSet presAssocID="{59E776BC-EF29-48C6-B489-D6CCA396B2D9}" presName="lineArrowNode" presStyleLbl="alignAccFollowNode1" presStyleIdx="1" presStyleCnt="27"/>
      <dgm:spPr/>
    </dgm:pt>
    <dgm:pt modelId="{44C99879-95DC-400E-A42C-9178BD9ADB13}" type="pres">
      <dgm:prSet presAssocID="{F424965E-431F-48EB-89DD-B044348230F3}" presName="sibTransNodeCircle" presStyleLbl="alignNode1" presStyleIdx="0" presStyleCnt="9">
        <dgm:presLayoutVars>
          <dgm:chMax val="0"/>
          <dgm:bulletEnabled/>
        </dgm:presLayoutVars>
      </dgm:prSet>
      <dgm:spPr/>
    </dgm:pt>
    <dgm:pt modelId="{FE48EC17-CE5C-4182-AA33-0BADF0227EA0}" type="pres">
      <dgm:prSet presAssocID="{F424965E-431F-48EB-89DD-B044348230F3}" presName="spacerBetweenCircleAndCallout" presStyleCnt="0">
        <dgm:presLayoutVars/>
      </dgm:prSet>
      <dgm:spPr/>
    </dgm:pt>
    <dgm:pt modelId="{D3708DC6-BD98-48A5-B570-7F00355CE0E0}" type="pres">
      <dgm:prSet presAssocID="{59E776BC-EF29-48C6-B489-D6CCA396B2D9}" presName="nodeText" presStyleLbl="alignAccFollowNode1" presStyleIdx="2" presStyleCnt="27" custScaleY="100000" custLinFactNeighborX="1419">
        <dgm:presLayoutVars>
          <dgm:bulletEnabled val="1"/>
        </dgm:presLayoutVars>
      </dgm:prSet>
      <dgm:spPr/>
    </dgm:pt>
    <dgm:pt modelId="{9EC804E4-A6DF-4699-8950-D13DD1EB96FC}" type="pres">
      <dgm:prSet presAssocID="{F424965E-431F-48EB-89DD-B044348230F3}" presName="sibTransComposite" presStyleCnt="0"/>
      <dgm:spPr/>
    </dgm:pt>
    <dgm:pt modelId="{1B00B3D6-1494-4EAC-BC1F-091288852734}" type="pres">
      <dgm:prSet presAssocID="{F5297CFD-F2F4-41CC-9BD7-993103EC8D8A}" presName="compositeNode" presStyleCnt="0"/>
      <dgm:spPr/>
    </dgm:pt>
    <dgm:pt modelId="{0FAF9E3B-953C-4AD6-AB7E-3CF81ACE9512}" type="pres">
      <dgm:prSet presAssocID="{F5297CFD-F2F4-41CC-9BD7-993103EC8D8A}" presName="parTx" presStyleLbl="node1" presStyleIdx="0" presStyleCnt="0">
        <dgm:presLayoutVars>
          <dgm:chMax val="0"/>
          <dgm:chPref val="0"/>
          <dgm:bulletEnabled val="1"/>
        </dgm:presLayoutVars>
      </dgm:prSet>
      <dgm:spPr/>
    </dgm:pt>
    <dgm:pt modelId="{C15BF63F-E63B-48D2-8C37-A65AFFFDEC7E}" type="pres">
      <dgm:prSet presAssocID="{F5297CFD-F2F4-41CC-9BD7-993103EC8D8A}" presName="parSh" presStyleCnt="0"/>
      <dgm:spPr/>
    </dgm:pt>
    <dgm:pt modelId="{B24EC361-EAE0-4F1D-AC3B-34353F8A23E4}" type="pres">
      <dgm:prSet presAssocID="{F5297CFD-F2F4-41CC-9BD7-993103EC8D8A}" presName="lineNode" presStyleLbl="alignAccFollowNode1" presStyleIdx="3" presStyleCnt="27"/>
      <dgm:spPr/>
    </dgm:pt>
    <dgm:pt modelId="{DA25059C-E4E3-4138-879D-65A818374577}" type="pres">
      <dgm:prSet presAssocID="{F5297CFD-F2F4-41CC-9BD7-993103EC8D8A}" presName="lineArrowNode" presStyleLbl="alignAccFollowNode1" presStyleIdx="4" presStyleCnt="27"/>
      <dgm:spPr/>
    </dgm:pt>
    <dgm:pt modelId="{F940F0AA-7343-4C9E-A759-9F8B743E64B2}" type="pres">
      <dgm:prSet presAssocID="{03BA7E93-5791-47FA-AEF2-8ED08F35AE14}" presName="sibTransNodeCircle" presStyleLbl="alignNode1" presStyleIdx="1" presStyleCnt="9">
        <dgm:presLayoutVars>
          <dgm:chMax val="0"/>
          <dgm:bulletEnabled/>
        </dgm:presLayoutVars>
      </dgm:prSet>
      <dgm:spPr/>
    </dgm:pt>
    <dgm:pt modelId="{6B7DF074-9290-4E12-B885-7625C16298A5}" type="pres">
      <dgm:prSet presAssocID="{03BA7E93-5791-47FA-AEF2-8ED08F35AE14}" presName="spacerBetweenCircleAndCallout" presStyleCnt="0">
        <dgm:presLayoutVars/>
      </dgm:prSet>
      <dgm:spPr/>
    </dgm:pt>
    <dgm:pt modelId="{16E7E228-EAAD-4308-8A74-4D9FFC5DE09F}" type="pres">
      <dgm:prSet presAssocID="{F5297CFD-F2F4-41CC-9BD7-993103EC8D8A}" presName="nodeText" presStyleLbl="alignAccFollowNode1" presStyleIdx="5" presStyleCnt="27" custScaleX="104859" custScaleY="100000">
        <dgm:presLayoutVars>
          <dgm:bulletEnabled val="1"/>
        </dgm:presLayoutVars>
      </dgm:prSet>
      <dgm:spPr/>
    </dgm:pt>
    <dgm:pt modelId="{18694BCA-99C7-412A-8BF0-0D86E7816C45}" type="pres">
      <dgm:prSet presAssocID="{03BA7E93-5791-47FA-AEF2-8ED08F35AE14}" presName="sibTransComposite" presStyleCnt="0"/>
      <dgm:spPr/>
    </dgm:pt>
    <dgm:pt modelId="{598569FE-F11C-48C7-A74D-9E636EFD2476}" type="pres">
      <dgm:prSet presAssocID="{56641044-4FF4-4D2E-B698-70748EB0B283}" presName="compositeNode" presStyleCnt="0"/>
      <dgm:spPr/>
    </dgm:pt>
    <dgm:pt modelId="{600AD0DC-F3C6-42A4-BBEB-070F2A2EB4D5}" type="pres">
      <dgm:prSet presAssocID="{56641044-4FF4-4D2E-B698-70748EB0B283}" presName="parTx" presStyleLbl="node1" presStyleIdx="0" presStyleCnt="0">
        <dgm:presLayoutVars>
          <dgm:chMax val="0"/>
          <dgm:chPref val="0"/>
          <dgm:bulletEnabled val="1"/>
        </dgm:presLayoutVars>
      </dgm:prSet>
      <dgm:spPr/>
    </dgm:pt>
    <dgm:pt modelId="{3B714714-1FB4-4874-8214-34C2CF6FBA53}" type="pres">
      <dgm:prSet presAssocID="{56641044-4FF4-4D2E-B698-70748EB0B283}" presName="parSh" presStyleCnt="0"/>
      <dgm:spPr/>
    </dgm:pt>
    <dgm:pt modelId="{A495AEBB-2E4A-4054-855C-A8458F865FB6}" type="pres">
      <dgm:prSet presAssocID="{56641044-4FF4-4D2E-B698-70748EB0B283}" presName="lineNode" presStyleLbl="alignAccFollowNode1" presStyleIdx="6" presStyleCnt="27"/>
      <dgm:spPr/>
    </dgm:pt>
    <dgm:pt modelId="{6052FA59-296B-478A-93F7-87114641CF74}" type="pres">
      <dgm:prSet presAssocID="{56641044-4FF4-4D2E-B698-70748EB0B283}" presName="lineArrowNode" presStyleLbl="alignAccFollowNode1" presStyleIdx="7" presStyleCnt="27"/>
      <dgm:spPr/>
    </dgm:pt>
    <dgm:pt modelId="{576A47B2-C1E7-44DF-B7EE-D00CA5B5CB6D}" type="pres">
      <dgm:prSet presAssocID="{436DB5E6-4A2A-46AB-BDFA-B112404125F1}" presName="sibTransNodeCircle" presStyleLbl="alignNode1" presStyleIdx="2" presStyleCnt="9">
        <dgm:presLayoutVars>
          <dgm:chMax val="0"/>
          <dgm:bulletEnabled/>
        </dgm:presLayoutVars>
      </dgm:prSet>
      <dgm:spPr/>
    </dgm:pt>
    <dgm:pt modelId="{5668D844-5BC6-4534-82A6-BC61F2CB099E}" type="pres">
      <dgm:prSet presAssocID="{436DB5E6-4A2A-46AB-BDFA-B112404125F1}" presName="spacerBetweenCircleAndCallout" presStyleCnt="0">
        <dgm:presLayoutVars/>
      </dgm:prSet>
      <dgm:spPr/>
    </dgm:pt>
    <dgm:pt modelId="{E3525D5B-A147-447B-9975-EAE713D49D52}" type="pres">
      <dgm:prSet presAssocID="{56641044-4FF4-4D2E-B698-70748EB0B283}" presName="nodeText" presStyleLbl="alignAccFollowNode1" presStyleIdx="8" presStyleCnt="27" custScaleY="100000">
        <dgm:presLayoutVars>
          <dgm:bulletEnabled val="1"/>
        </dgm:presLayoutVars>
      </dgm:prSet>
      <dgm:spPr/>
    </dgm:pt>
    <dgm:pt modelId="{8CD57A0B-8B67-4BF2-95ED-4BBF0978A8F2}" type="pres">
      <dgm:prSet presAssocID="{436DB5E6-4A2A-46AB-BDFA-B112404125F1}" presName="sibTransComposite" presStyleCnt="0"/>
      <dgm:spPr/>
    </dgm:pt>
    <dgm:pt modelId="{3725B3CA-F661-4695-A2C8-02B59D054904}" type="pres">
      <dgm:prSet presAssocID="{064304C4-2078-4606-92BA-D245C7FE519A}" presName="compositeNode" presStyleCnt="0"/>
      <dgm:spPr/>
    </dgm:pt>
    <dgm:pt modelId="{9F6BB1B3-FC02-4B6F-829F-5219BCFDBB54}" type="pres">
      <dgm:prSet presAssocID="{064304C4-2078-4606-92BA-D245C7FE519A}" presName="parTx" presStyleLbl="node1" presStyleIdx="0" presStyleCnt="0">
        <dgm:presLayoutVars>
          <dgm:chMax val="0"/>
          <dgm:chPref val="0"/>
          <dgm:bulletEnabled val="1"/>
        </dgm:presLayoutVars>
      </dgm:prSet>
      <dgm:spPr/>
    </dgm:pt>
    <dgm:pt modelId="{2EA6C41F-621E-4170-9800-C5FB4CC474B8}" type="pres">
      <dgm:prSet presAssocID="{064304C4-2078-4606-92BA-D245C7FE519A}" presName="parSh" presStyleCnt="0"/>
      <dgm:spPr/>
    </dgm:pt>
    <dgm:pt modelId="{B8A91458-7EEC-4167-8D03-79A0DDA58638}" type="pres">
      <dgm:prSet presAssocID="{064304C4-2078-4606-92BA-D245C7FE519A}" presName="lineNode" presStyleLbl="alignAccFollowNode1" presStyleIdx="9" presStyleCnt="27"/>
      <dgm:spPr/>
    </dgm:pt>
    <dgm:pt modelId="{7D8EFEBB-3904-418E-9DE5-D87BD7F9EE91}" type="pres">
      <dgm:prSet presAssocID="{064304C4-2078-4606-92BA-D245C7FE519A}" presName="lineArrowNode" presStyleLbl="alignAccFollowNode1" presStyleIdx="10" presStyleCnt="27"/>
      <dgm:spPr/>
    </dgm:pt>
    <dgm:pt modelId="{F562BBDE-C1CA-4FC6-9206-C95BB08FBE29}" type="pres">
      <dgm:prSet presAssocID="{9F016F38-A2D7-48EB-99FF-989DCD4DFC22}" presName="sibTransNodeCircle" presStyleLbl="alignNode1" presStyleIdx="3" presStyleCnt="9">
        <dgm:presLayoutVars>
          <dgm:chMax val="0"/>
          <dgm:bulletEnabled/>
        </dgm:presLayoutVars>
      </dgm:prSet>
      <dgm:spPr/>
    </dgm:pt>
    <dgm:pt modelId="{96338B55-AF3B-40FB-896D-F67B97DF03FC}" type="pres">
      <dgm:prSet presAssocID="{9F016F38-A2D7-48EB-99FF-989DCD4DFC22}" presName="spacerBetweenCircleAndCallout" presStyleCnt="0">
        <dgm:presLayoutVars/>
      </dgm:prSet>
      <dgm:spPr/>
    </dgm:pt>
    <dgm:pt modelId="{40E996CA-29C6-41D9-95B5-04F66B4C7269}" type="pres">
      <dgm:prSet presAssocID="{064304C4-2078-4606-92BA-D245C7FE519A}" presName="nodeText" presStyleLbl="alignAccFollowNode1" presStyleIdx="11" presStyleCnt="27" custScaleY="100000">
        <dgm:presLayoutVars>
          <dgm:bulletEnabled val="1"/>
        </dgm:presLayoutVars>
      </dgm:prSet>
      <dgm:spPr/>
    </dgm:pt>
    <dgm:pt modelId="{90C33558-BBB6-48C5-B4BC-445AC9A4C6F0}" type="pres">
      <dgm:prSet presAssocID="{9F016F38-A2D7-48EB-99FF-989DCD4DFC22}" presName="sibTransComposite" presStyleCnt="0"/>
      <dgm:spPr/>
    </dgm:pt>
    <dgm:pt modelId="{3612B21B-2C6A-4FCA-B9BC-998A9129FCA2}" type="pres">
      <dgm:prSet presAssocID="{31D4C183-6BCF-4276-94E7-21A29D25D4F7}" presName="compositeNode" presStyleCnt="0"/>
      <dgm:spPr/>
    </dgm:pt>
    <dgm:pt modelId="{1CA43AB5-CDBF-49DC-A32B-72FED9E1179C}" type="pres">
      <dgm:prSet presAssocID="{31D4C183-6BCF-4276-94E7-21A29D25D4F7}" presName="parTx" presStyleLbl="node1" presStyleIdx="0" presStyleCnt="0">
        <dgm:presLayoutVars>
          <dgm:chMax val="0"/>
          <dgm:chPref val="0"/>
          <dgm:bulletEnabled val="1"/>
        </dgm:presLayoutVars>
      </dgm:prSet>
      <dgm:spPr/>
    </dgm:pt>
    <dgm:pt modelId="{01173DE8-3976-428B-B765-D63143D2D314}" type="pres">
      <dgm:prSet presAssocID="{31D4C183-6BCF-4276-94E7-21A29D25D4F7}" presName="parSh" presStyleCnt="0"/>
      <dgm:spPr/>
    </dgm:pt>
    <dgm:pt modelId="{220708F3-D24C-43E6-A6F2-5DA3A7479652}" type="pres">
      <dgm:prSet presAssocID="{31D4C183-6BCF-4276-94E7-21A29D25D4F7}" presName="lineNode" presStyleLbl="alignAccFollowNode1" presStyleIdx="12" presStyleCnt="27"/>
      <dgm:spPr/>
    </dgm:pt>
    <dgm:pt modelId="{00466F3A-0AA9-4802-A11F-7F54D7D96BE9}" type="pres">
      <dgm:prSet presAssocID="{31D4C183-6BCF-4276-94E7-21A29D25D4F7}" presName="lineArrowNode" presStyleLbl="alignAccFollowNode1" presStyleIdx="13" presStyleCnt="27"/>
      <dgm:spPr/>
    </dgm:pt>
    <dgm:pt modelId="{FD8FC57A-91A0-47BE-A021-81B789C3A32D}" type="pres">
      <dgm:prSet presAssocID="{94A0E096-D977-45EC-BE46-E30B700D6EFF}" presName="sibTransNodeCircle" presStyleLbl="alignNode1" presStyleIdx="4" presStyleCnt="9">
        <dgm:presLayoutVars>
          <dgm:chMax val="0"/>
          <dgm:bulletEnabled/>
        </dgm:presLayoutVars>
      </dgm:prSet>
      <dgm:spPr/>
    </dgm:pt>
    <dgm:pt modelId="{F9FF0292-1F75-4759-8BBC-5782D8AC5DB4}" type="pres">
      <dgm:prSet presAssocID="{94A0E096-D977-45EC-BE46-E30B700D6EFF}" presName="spacerBetweenCircleAndCallout" presStyleCnt="0">
        <dgm:presLayoutVars/>
      </dgm:prSet>
      <dgm:spPr/>
    </dgm:pt>
    <dgm:pt modelId="{E4B22611-DDB3-45B7-B1A0-F54DDF1538FF}" type="pres">
      <dgm:prSet presAssocID="{31D4C183-6BCF-4276-94E7-21A29D25D4F7}" presName="nodeText" presStyleLbl="alignAccFollowNode1" presStyleIdx="14" presStyleCnt="27" custScaleY="100000">
        <dgm:presLayoutVars>
          <dgm:bulletEnabled val="1"/>
        </dgm:presLayoutVars>
      </dgm:prSet>
      <dgm:spPr/>
    </dgm:pt>
    <dgm:pt modelId="{D4F9931C-5675-4301-BB5B-CCEAB8B7C76D}" type="pres">
      <dgm:prSet presAssocID="{94A0E096-D977-45EC-BE46-E30B700D6EFF}" presName="sibTransComposite" presStyleCnt="0"/>
      <dgm:spPr/>
    </dgm:pt>
    <dgm:pt modelId="{394DFA84-C8EF-42E4-B70D-A070EF323071}" type="pres">
      <dgm:prSet presAssocID="{829DDBB9-4DCD-4FCA-A7FF-D6E90D5C7EC2}" presName="compositeNode" presStyleCnt="0"/>
      <dgm:spPr/>
    </dgm:pt>
    <dgm:pt modelId="{8E050A51-4AAF-4D1A-885D-5D05F85B017C}" type="pres">
      <dgm:prSet presAssocID="{829DDBB9-4DCD-4FCA-A7FF-D6E90D5C7EC2}" presName="parTx" presStyleLbl="node1" presStyleIdx="0" presStyleCnt="0">
        <dgm:presLayoutVars>
          <dgm:chMax val="0"/>
          <dgm:chPref val="0"/>
          <dgm:bulletEnabled val="1"/>
        </dgm:presLayoutVars>
      </dgm:prSet>
      <dgm:spPr/>
    </dgm:pt>
    <dgm:pt modelId="{E176DB31-6784-4884-8305-824CD22D9FBF}" type="pres">
      <dgm:prSet presAssocID="{829DDBB9-4DCD-4FCA-A7FF-D6E90D5C7EC2}" presName="parSh" presStyleCnt="0"/>
      <dgm:spPr/>
    </dgm:pt>
    <dgm:pt modelId="{BA4AD69C-0752-4395-A43A-E1CC825003A7}" type="pres">
      <dgm:prSet presAssocID="{829DDBB9-4DCD-4FCA-A7FF-D6E90D5C7EC2}" presName="lineNode" presStyleLbl="alignAccFollowNode1" presStyleIdx="15" presStyleCnt="27"/>
      <dgm:spPr/>
    </dgm:pt>
    <dgm:pt modelId="{8EC68414-E728-4161-A033-3FC579CBE647}" type="pres">
      <dgm:prSet presAssocID="{829DDBB9-4DCD-4FCA-A7FF-D6E90D5C7EC2}" presName="lineArrowNode" presStyleLbl="alignAccFollowNode1" presStyleIdx="16" presStyleCnt="27"/>
      <dgm:spPr/>
    </dgm:pt>
    <dgm:pt modelId="{079E75FA-FF8A-4BBF-A431-3667150C1488}" type="pres">
      <dgm:prSet presAssocID="{31DF6D12-33F9-4746-B61E-56E13A2C9FDF}" presName="sibTransNodeCircle" presStyleLbl="alignNode1" presStyleIdx="5" presStyleCnt="9">
        <dgm:presLayoutVars>
          <dgm:chMax val="0"/>
          <dgm:bulletEnabled/>
        </dgm:presLayoutVars>
      </dgm:prSet>
      <dgm:spPr/>
    </dgm:pt>
    <dgm:pt modelId="{2C52FC1E-4F8E-487A-BC80-5D16731F0793}" type="pres">
      <dgm:prSet presAssocID="{31DF6D12-33F9-4746-B61E-56E13A2C9FDF}" presName="spacerBetweenCircleAndCallout" presStyleCnt="0">
        <dgm:presLayoutVars/>
      </dgm:prSet>
      <dgm:spPr/>
    </dgm:pt>
    <dgm:pt modelId="{88F818A1-9395-47BF-8DDE-4D344CF60CBB}" type="pres">
      <dgm:prSet presAssocID="{829DDBB9-4DCD-4FCA-A7FF-D6E90D5C7EC2}" presName="nodeText" presStyleLbl="alignAccFollowNode1" presStyleIdx="17" presStyleCnt="27" custScaleY="100000">
        <dgm:presLayoutVars>
          <dgm:bulletEnabled val="1"/>
        </dgm:presLayoutVars>
      </dgm:prSet>
      <dgm:spPr/>
    </dgm:pt>
    <dgm:pt modelId="{19E5410B-EABD-439F-B2AD-BB6466B427BC}" type="pres">
      <dgm:prSet presAssocID="{31DF6D12-33F9-4746-B61E-56E13A2C9FDF}" presName="sibTransComposite" presStyleCnt="0"/>
      <dgm:spPr/>
    </dgm:pt>
    <dgm:pt modelId="{1AFFA45C-E6C5-4DBE-968A-45E2C31383BC}" type="pres">
      <dgm:prSet presAssocID="{D48CC20D-59A5-4774-B295-1DB363FCBCCE}" presName="compositeNode" presStyleCnt="0"/>
      <dgm:spPr/>
    </dgm:pt>
    <dgm:pt modelId="{9A47E3FE-0761-4239-B10D-0DA3FC84F9FC}" type="pres">
      <dgm:prSet presAssocID="{D48CC20D-59A5-4774-B295-1DB363FCBCCE}" presName="parTx" presStyleLbl="node1" presStyleIdx="0" presStyleCnt="0">
        <dgm:presLayoutVars>
          <dgm:chMax val="0"/>
          <dgm:chPref val="0"/>
          <dgm:bulletEnabled val="1"/>
        </dgm:presLayoutVars>
      </dgm:prSet>
      <dgm:spPr/>
    </dgm:pt>
    <dgm:pt modelId="{B594B866-39AC-43AB-9E00-06ED59E2E7BF}" type="pres">
      <dgm:prSet presAssocID="{D48CC20D-59A5-4774-B295-1DB363FCBCCE}" presName="parSh" presStyleCnt="0"/>
      <dgm:spPr/>
    </dgm:pt>
    <dgm:pt modelId="{ED868D65-C782-4236-9D60-D52AEEE7D598}" type="pres">
      <dgm:prSet presAssocID="{D48CC20D-59A5-4774-B295-1DB363FCBCCE}" presName="lineNode" presStyleLbl="alignAccFollowNode1" presStyleIdx="18" presStyleCnt="27"/>
      <dgm:spPr/>
    </dgm:pt>
    <dgm:pt modelId="{050A69C3-CE10-4712-962B-376433E228B9}" type="pres">
      <dgm:prSet presAssocID="{D48CC20D-59A5-4774-B295-1DB363FCBCCE}" presName="lineArrowNode" presStyleLbl="alignAccFollowNode1" presStyleIdx="19" presStyleCnt="27"/>
      <dgm:spPr/>
    </dgm:pt>
    <dgm:pt modelId="{971D8608-BB03-4465-BC1C-FAE578E22916}" type="pres">
      <dgm:prSet presAssocID="{FF19B1F0-D68D-4CE6-9C22-D43BD9388959}" presName="sibTransNodeCircle" presStyleLbl="alignNode1" presStyleIdx="6" presStyleCnt="9">
        <dgm:presLayoutVars>
          <dgm:chMax val="0"/>
          <dgm:bulletEnabled/>
        </dgm:presLayoutVars>
      </dgm:prSet>
      <dgm:spPr/>
    </dgm:pt>
    <dgm:pt modelId="{F16FA40C-D68B-4DF7-B53C-7BCF1DF3498B}" type="pres">
      <dgm:prSet presAssocID="{FF19B1F0-D68D-4CE6-9C22-D43BD9388959}" presName="spacerBetweenCircleAndCallout" presStyleCnt="0">
        <dgm:presLayoutVars/>
      </dgm:prSet>
      <dgm:spPr/>
    </dgm:pt>
    <dgm:pt modelId="{4B209477-2904-480D-9A24-E42B758044D7}" type="pres">
      <dgm:prSet presAssocID="{D48CC20D-59A5-4774-B295-1DB363FCBCCE}" presName="nodeText" presStyleLbl="alignAccFollowNode1" presStyleIdx="20" presStyleCnt="27" custScaleY="100000">
        <dgm:presLayoutVars>
          <dgm:bulletEnabled val="1"/>
        </dgm:presLayoutVars>
      </dgm:prSet>
      <dgm:spPr/>
    </dgm:pt>
    <dgm:pt modelId="{7C93AEFE-9F0D-4E42-8A90-65E3CADEBEB5}" type="pres">
      <dgm:prSet presAssocID="{FF19B1F0-D68D-4CE6-9C22-D43BD9388959}" presName="sibTransComposite" presStyleCnt="0"/>
      <dgm:spPr/>
    </dgm:pt>
    <dgm:pt modelId="{B8407A78-6A98-4772-8F62-CE8A1917A50C}" type="pres">
      <dgm:prSet presAssocID="{1216FFE4-F293-4207-9134-4B13E45D3AFA}" presName="compositeNode" presStyleCnt="0"/>
      <dgm:spPr/>
    </dgm:pt>
    <dgm:pt modelId="{C3E94300-E89F-4033-B41C-44201C7BAD63}" type="pres">
      <dgm:prSet presAssocID="{1216FFE4-F293-4207-9134-4B13E45D3AFA}" presName="parTx" presStyleLbl="node1" presStyleIdx="0" presStyleCnt="0">
        <dgm:presLayoutVars>
          <dgm:chMax val="0"/>
          <dgm:chPref val="0"/>
          <dgm:bulletEnabled val="1"/>
        </dgm:presLayoutVars>
      </dgm:prSet>
      <dgm:spPr/>
    </dgm:pt>
    <dgm:pt modelId="{77FDB471-8E83-4B59-9D32-88CBA70D439E}" type="pres">
      <dgm:prSet presAssocID="{1216FFE4-F293-4207-9134-4B13E45D3AFA}" presName="parSh" presStyleCnt="0"/>
      <dgm:spPr/>
    </dgm:pt>
    <dgm:pt modelId="{F1E1816D-F15E-4CF7-B2E2-6A12189B9862}" type="pres">
      <dgm:prSet presAssocID="{1216FFE4-F293-4207-9134-4B13E45D3AFA}" presName="lineNode" presStyleLbl="alignAccFollowNode1" presStyleIdx="21" presStyleCnt="27"/>
      <dgm:spPr/>
    </dgm:pt>
    <dgm:pt modelId="{002D5BF0-9293-4853-87D5-3E28F220D314}" type="pres">
      <dgm:prSet presAssocID="{1216FFE4-F293-4207-9134-4B13E45D3AFA}" presName="lineArrowNode" presStyleLbl="alignAccFollowNode1" presStyleIdx="22" presStyleCnt="27"/>
      <dgm:spPr/>
    </dgm:pt>
    <dgm:pt modelId="{11AB975B-2F22-4563-8246-3A05A8804122}" type="pres">
      <dgm:prSet presAssocID="{7D005FC4-DEE7-4011-92EE-017E91D302F7}" presName="sibTransNodeCircle" presStyleLbl="alignNode1" presStyleIdx="7" presStyleCnt="9">
        <dgm:presLayoutVars>
          <dgm:chMax val="0"/>
          <dgm:bulletEnabled/>
        </dgm:presLayoutVars>
      </dgm:prSet>
      <dgm:spPr/>
    </dgm:pt>
    <dgm:pt modelId="{53E90AFE-DC4D-4E1F-8F29-25825CE408CD}" type="pres">
      <dgm:prSet presAssocID="{7D005FC4-DEE7-4011-92EE-017E91D302F7}" presName="spacerBetweenCircleAndCallout" presStyleCnt="0">
        <dgm:presLayoutVars/>
      </dgm:prSet>
      <dgm:spPr/>
    </dgm:pt>
    <dgm:pt modelId="{7C6386BD-DB21-47C2-8622-7C3B35C03623}" type="pres">
      <dgm:prSet presAssocID="{1216FFE4-F293-4207-9134-4B13E45D3AFA}" presName="nodeText" presStyleLbl="alignAccFollowNode1" presStyleIdx="23" presStyleCnt="27" custScaleY="100000">
        <dgm:presLayoutVars>
          <dgm:bulletEnabled val="1"/>
        </dgm:presLayoutVars>
      </dgm:prSet>
      <dgm:spPr/>
    </dgm:pt>
    <dgm:pt modelId="{9AE83783-F858-412E-A3EC-7959F8889F99}" type="pres">
      <dgm:prSet presAssocID="{7D005FC4-DEE7-4011-92EE-017E91D302F7}" presName="sibTransComposite" presStyleCnt="0"/>
      <dgm:spPr/>
    </dgm:pt>
    <dgm:pt modelId="{835EBCCC-8E5E-47F0-983B-0DE344489939}" type="pres">
      <dgm:prSet presAssocID="{4C6C58D0-DB6D-4A1C-BDAA-BB1219AC3A28}" presName="compositeNode" presStyleCnt="0"/>
      <dgm:spPr/>
    </dgm:pt>
    <dgm:pt modelId="{B6FBB2C1-7BD0-4815-9B50-58440558038F}" type="pres">
      <dgm:prSet presAssocID="{4C6C58D0-DB6D-4A1C-BDAA-BB1219AC3A28}" presName="parTx" presStyleLbl="node1" presStyleIdx="0" presStyleCnt="0">
        <dgm:presLayoutVars>
          <dgm:chMax val="0"/>
          <dgm:chPref val="0"/>
          <dgm:bulletEnabled val="1"/>
        </dgm:presLayoutVars>
      </dgm:prSet>
      <dgm:spPr/>
    </dgm:pt>
    <dgm:pt modelId="{9CA766A3-B44E-4AD1-B24C-E1E43D1CFC33}" type="pres">
      <dgm:prSet presAssocID="{4C6C58D0-DB6D-4A1C-BDAA-BB1219AC3A28}" presName="parSh" presStyleCnt="0"/>
      <dgm:spPr/>
    </dgm:pt>
    <dgm:pt modelId="{82451F9F-E486-4E16-9EBD-ECD83FAE794B}" type="pres">
      <dgm:prSet presAssocID="{4C6C58D0-DB6D-4A1C-BDAA-BB1219AC3A28}" presName="lineNode" presStyleLbl="alignAccFollowNode1" presStyleIdx="24" presStyleCnt="27"/>
      <dgm:spPr/>
    </dgm:pt>
    <dgm:pt modelId="{EC6D287E-7233-454E-9E32-335BB1BE520B}" type="pres">
      <dgm:prSet presAssocID="{4C6C58D0-DB6D-4A1C-BDAA-BB1219AC3A28}" presName="lineArrowNode" presStyleLbl="alignAccFollowNode1" presStyleIdx="25" presStyleCnt="27"/>
      <dgm:spPr/>
    </dgm:pt>
    <dgm:pt modelId="{50CE1E42-7521-485D-8337-DF7178230504}" type="pres">
      <dgm:prSet presAssocID="{ACBDE198-1811-4FC2-A149-D9BD4C39973C}" presName="sibTransNodeCircle" presStyleLbl="alignNode1" presStyleIdx="8" presStyleCnt="9">
        <dgm:presLayoutVars>
          <dgm:chMax val="0"/>
          <dgm:bulletEnabled/>
        </dgm:presLayoutVars>
      </dgm:prSet>
      <dgm:spPr/>
    </dgm:pt>
    <dgm:pt modelId="{2CD1C50B-1FB5-4D9D-8E9A-793CD0E846DE}" type="pres">
      <dgm:prSet presAssocID="{ACBDE198-1811-4FC2-A149-D9BD4C39973C}" presName="spacerBetweenCircleAndCallout" presStyleCnt="0">
        <dgm:presLayoutVars/>
      </dgm:prSet>
      <dgm:spPr/>
    </dgm:pt>
    <dgm:pt modelId="{8F23ECD3-421D-445D-B53A-70DF4EB6F320}" type="pres">
      <dgm:prSet presAssocID="{4C6C58D0-DB6D-4A1C-BDAA-BB1219AC3A28}" presName="nodeText" presStyleLbl="alignAccFollowNode1" presStyleIdx="26" presStyleCnt="27" custScaleY="100000">
        <dgm:presLayoutVars>
          <dgm:bulletEnabled val="1"/>
        </dgm:presLayoutVars>
      </dgm:prSet>
      <dgm:spPr/>
    </dgm:pt>
  </dgm:ptLst>
  <dgm:cxnLst>
    <dgm:cxn modelId="{6EE6E70F-CA0E-4094-B10E-60B77E151B7F}" srcId="{8F12B1E6-95D1-457E-AC7F-B6FBA57D1979}" destId="{D48CC20D-59A5-4774-B295-1DB363FCBCCE}" srcOrd="6" destOrd="0" parTransId="{2A2B5EA0-2264-4F82-A905-55B9710BF90E}" sibTransId="{FF19B1F0-D68D-4CE6-9C22-D43BD9388959}"/>
    <dgm:cxn modelId="{DCC4802D-FEF9-4371-ACED-D00105A941AB}" srcId="{8F12B1E6-95D1-457E-AC7F-B6FBA57D1979}" destId="{064304C4-2078-4606-92BA-D245C7FE519A}" srcOrd="3" destOrd="0" parTransId="{1C6C2257-9818-47EC-8AD1-F1FB6B1FC388}" sibTransId="{9F016F38-A2D7-48EB-99FF-989DCD4DFC22}"/>
    <dgm:cxn modelId="{92D0FD2D-1BF4-4A31-BED2-01B1FD829A08}" type="presOf" srcId="{31D4C183-6BCF-4276-94E7-21A29D25D4F7}" destId="{E4B22611-DDB3-45B7-B1A0-F54DDF1538FF}" srcOrd="0" destOrd="0" presId="urn:microsoft.com/office/officeart/2016/7/layout/LinearArrowProcessNumbered"/>
    <dgm:cxn modelId="{63B65E2F-35F0-49CE-9985-3280F2C3D8D4}" srcId="{8F12B1E6-95D1-457E-AC7F-B6FBA57D1979}" destId="{31D4C183-6BCF-4276-94E7-21A29D25D4F7}" srcOrd="4" destOrd="0" parTransId="{9F8467FA-9C64-4A67-9E97-35899F59F11B}" sibTransId="{94A0E096-D977-45EC-BE46-E30B700D6EFF}"/>
    <dgm:cxn modelId="{72F8B644-748B-4DC8-985B-3122D610D43E}" type="presOf" srcId="{1216FFE4-F293-4207-9134-4B13E45D3AFA}" destId="{7C6386BD-DB21-47C2-8622-7C3B35C03623}" srcOrd="0" destOrd="0" presId="urn:microsoft.com/office/officeart/2016/7/layout/LinearArrowProcessNumbered"/>
    <dgm:cxn modelId="{AEC0D044-4BF1-4BA7-9DDA-42AC675CD343}" srcId="{8F12B1E6-95D1-457E-AC7F-B6FBA57D1979}" destId="{1216FFE4-F293-4207-9134-4B13E45D3AFA}" srcOrd="7" destOrd="0" parTransId="{D1A5C1DF-EEEA-4E56-9500-57370A86071F}" sibTransId="{7D005FC4-DEE7-4011-92EE-017E91D302F7}"/>
    <dgm:cxn modelId="{DA894547-76EC-4A1E-802D-507CB165580E}" type="presOf" srcId="{FF19B1F0-D68D-4CE6-9C22-D43BD9388959}" destId="{971D8608-BB03-4465-BC1C-FAE578E22916}" srcOrd="0" destOrd="0" presId="urn:microsoft.com/office/officeart/2016/7/layout/LinearArrowProcessNumbered"/>
    <dgm:cxn modelId="{CBDFEA51-C290-42F9-94DC-E58224739A42}" type="presOf" srcId="{56641044-4FF4-4D2E-B698-70748EB0B283}" destId="{E3525D5B-A147-447B-9975-EAE713D49D52}" srcOrd="0" destOrd="0" presId="urn:microsoft.com/office/officeart/2016/7/layout/LinearArrowProcessNumbered"/>
    <dgm:cxn modelId="{A4728C53-5474-4A02-9666-2E25AA58AD6A}" srcId="{8F12B1E6-95D1-457E-AC7F-B6FBA57D1979}" destId="{829DDBB9-4DCD-4FCA-A7FF-D6E90D5C7EC2}" srcOrd="5" destOrd="0" parTransId="{7949089E-E3FE-4429-BCF9-DD7241BF1DE2}" sibTransId="{31DF6D12-33F9-4746-B61E-56E13A2C9FDF}"/>
    <dgm:cxn modelId="{49625B5A-A1FE-4CB4-8C74-6CE940A442FC}" type="presOf" srcId="{4C6C58D0-DB6D-4A1C-BDAA-BB1219AC3A28}" destId="{8F23ECD3-421D-445D-B53A-70DF4EB6F320}" srcOrd="0" destOrd="0" presId="urn:microsoft.com/office/officeart/2016/7/layout/LinearArrowProcessNumbered"/>
    <dgm:cxn modelId="{1249645E-1D2A-4100-B474-1BC65E5BC31B}" srcId="{8F12B1E6-95D1-457E-AC7F-B6FBA57D1979}" destId="{56641044-4FF4-4D2E-B698-70748EB0B283}" srcOrd="2" destOrd="0" parTransId="{4E1EB8EE-F5F8-4476-9EF7-EAB71BFF2E4D}" sibTransId="{436DB5E6-4A2A-46AB-BDFA-B112404125F1}"/>
    <dgm:cxn modelId="{F89A0965-D4F4-4A2E-A8D7-7F1FC81FCCB9}" type="presOf" srcId="{829DDBB9-4DCD-4FCA-A7FF-D6E90D5C7EC2}" destId="{88F818A1-9395-47BF-8DDE-4D344CF60CBB}" srcOrd="0" destOrd="0" presId="urn:microsoft.com/office/officeart/2016/7/layout/LinearArrowProcessNumbered"/>
    <dgm:cxn modelId="{12906E74-E71D-45E2-9343-9B3CD358B214}" type="presOf" srcId="{59E776BC-EF29-48C6-B489-D6CCA396B2D9}" destId="{D3708DC6-BD98-48A5-B570-7F00355CE0E0}" srcOrd="0" destOrd="0" presId="urn:microsoft.com/office/officeart/2016/7/layout/LinearArrowProcessNumbered"/>
    <dgm:cxn modelId="{676EC27C-78D2-4760-A82C-CE0D8CDCB35B}" type="presOf" srcId="{ACBDE198-1811-4FC2-A149-D9BD4C39973C}" destId="{50CE1E42-7521-485D-8337-DF7178230504}" srcOrd="0" destOrd="0" presId="urn:microsoft.com/office/officeart/2016/7/layout/LinearArrowProcessNumbered"/>
    <dgm:cxn modelId="{AE6F2C83-EE5B-451F-AAA6-A1CE233ADA4D}" type="presOf" srcId="{9F016F38-A2D7-48EB-99FF-989DCD4DFC22}" destId="{F562BBDE-C1CA-4FC6-9206-C95BB08FBE29}" srcOrd="0" destOrd="0" presId="urn:microsoft.com/office/officeart/2016/7/layout/LinearArrowProcessNumbered"/>
    <dgm:cxn modelId="{78227A8D-1406-4B8F-9DFA-5222389339D4}" type="presOf" srcId="{436DB5E6-4A2A-46AB-BDFA-B112404125F1}" destId="{576A47B2-C1E7-44DF-B7EE-D00CA5B5CB6D}" srcOrd="0" destOrd="0" presId="urn:microsoft.com/office/officeart/2016/7/layout/LinearArrowProcessNumbered"/>
    <dgm:cxn modelId="{B164CC94-2D9A-4E5F-BCC3-F8E214D97702}" srcId="{8F12B1E6-95D1-457E-AC7F-B6FBA57D1979}" destId="{59E776BC-EF29-48C6-B489-D6CCA396B2D9}" srcOrd="0" destOrd="0" parTransId="{8CEF032F-E361-4D0F-9F11-ACC1A2C34DDD}" sibTransId="{F424965E-431F-48EB-89DD-B044348230F3}"/>
    <dgm:cxn modelId="{D1D5C49D-615E-4697-9A0F-A65607A2A7EC}" type="presOf" srcId="{064304C4-2078-4606-92BA-D245C7FE519A}" destId="{40E996CA-29C6-41D9-95B5-04F66B4C7269}" srcOrd="0" destOrd="0" presId="urn:microsoft.com/office/officeart/2016/7/layout/LinearArrowProcessNumbered"/>
    <dgm:cxn modelId="{397DBFA4-9AB8-476B-B60C-5EAE56B28B78}" type="presOf" srcId="{31DF6D12-33F9-4746-B61E-56E13A2C9FDF}" destId="{079E75FA-FF8A-4BBF-A431-3667150C1488}" srcOrd="0" destOrd="0" presId="urn:microsoft.com/office/officeart/2016/7/layout/LinearArrowProcessNumbered"/>
    <dgm:cxn modelId="{CF3C8BA9-9342-4322-ADE9-30B9D5A78C57}" type="presOf" srcId="{8F12B1E6-95D1-457E-AC7F-B6FBA57D1979}" destId="{55B50EF8-D7CC-4DB3-9A13-12A236144876}" srcOrd="0" destOrd="0" presId="urn:microsoft.com/office/officeart/2016/7/layout/LinearArrowProcessNumbered"/>
    <dgm:cxn modelId="{38D8B7BE-3350-4846-8884-5AB540C511A9}" type="presOf" srcId="{F424965E-431F-48EB-89DD-B044348230F3}" destId="{44C99879-95DC-400E-A42C-9178BD9ADB13}" srcOrd="0" destOrd="0" presId="urn:microsoft.com/office/officeart/2016/7/layout/LinearArrowProcessNumbered"/>
    <dgm:cxn modelId="{D32DA2C9-B30E-4EF6-A361-86E7ED0101EC}" type="presOf" srcId="{7D005FC4-DEE7-4011-92EE-017E91D302F7}" destId="{11AB975B-2F22-4563-8246-3A05A8804122}" srcOrd="0" destOrd="0" presId="urn:microsoft.com/office/officeart/2016/7/layout/LinearArrowProcessNumbered"/>
    <dgm:cxn modelId="{02D21ED4-35C4-4DAE-8A53-7B3637FF8FA1}" srcId="{8F12B1E6-95D1-457E-AC7F-B6FBA57D1979}" destId="{F5297CFD-F2F4-41CC-9BD7-993103EC8D8A}" srcOrd="1" destOrd="0" parTransId="{D68553A3-BA63-48B6-B5EF-7DC4A7A3D531}" sibTransId="{03BA7E93-5791-47FA-AEF2-8ED08F35AE14}"/>
    <dgm:cxn modelId="{5045E5D6-FAD9-4A1A-AD5D-251FF099667B}" srcId="{8F12B1E6-95D1-457E-AC7F-B6FBA57D1979}" destId="{4C6C58D0-DB6D-4A1C-BDAA-BB1219AC3A28}" srcOrd="8" destOrd="0" parTransId="{27A4227A-296E-49A7-9E1C-B6ADEAB408A9}" sibTransId="{ACBDE198-1811-4FC2-A149-D9BD4C39973C}"/>
    <dgm:cxn modelId="{058449DB-3B7A-4DC5-9F0E-EC607092A0AA}" type="presOf" srcId="{03BA7E93-5791-47FA-AEF2-8ED08F35AE14}" destId="{F940F0AA-7343-4C9E-A759-9F8B743E64B2}" srcOrd="0" destOrd="0" presId="urn:microsoft.com/office/officeart/2016/7/layout/LinearArrowProcessNumbered"/>
    <dgm:cxn modelId="{72AA36DC-C219-437D-BBEF-8A140D998650}" type="presOf" srcId="{94A0E096-D977-45EC-BE46-E30B700D6EFF}" destId="{FD8FC57A-91A0-47BE-A021-81B789C3A32D}" srcOrd="0" destOrd="0" presId="urn:microsoft.com/office/officeart/2016/7/layout/LinearArrowProcessNumbered"/>
    <dgm:cxn modelId="{8C2361E0-CF00-447E-B42A-1CEF4FD46F86}" type="presOf" srcId="{D48CC20D-59A5-4774-B295-1DB363FCBCCE}" destId="{4B209477-2904-480D-9A24-E42B758044D7}" srcOrd="0" destOrd="0" presId="urn:microsoft.com/office/officeart/2016/7/layout/LinearArrowProcessNumbered"/>
    <dgm:cxn modelId="{0E83FEFC-2CB7-4042-BC8F-CBDABA215AA5}" type="presOf" srcId="{F5297CFD-F2F4-41CC-9BD7-993103EC8D8A}" destId="{16E7E228-EAAD-4308-8A74-4D9FFC5DE09F}" srcOrd="0" destOrd="0" presId="urn:microsoft.com/office/officeart/2016/7/layout/LinearArrowProcessNumbered"/>
    <dgm:cxn modelId="{E0A01334-1C2A-430C-A63C-B914B93AF296}" type="presParOf" srcId="{55B50EF8-D7CC-4DB3-9A13-12A236144876}" destId="{E41A92F3-C38E-46B0-A8FB-F510555A71F5}" srcOrd="0" destOrd="0" presId="urn:microsoft.com/office/officeart/2016/7/layout/LinearArrowProcessNumbered"/>
    <dgm:cxn modelId="{0D45F506-CBF8-47CA-BFE1-C6A378DE124A}" type="presParOf" srcId="{E41A92F3-C38E-46B0-A8FB-F510555A71F5}" destId="{BF33E13A-E4B4-484E-9EB0-D560135438E7}" srcOrd="0" destOrd="0" presId="urn:microsoft.com/office/officeart/2016/7/layout/LinearArrowProcessNumbered"/>
    <dgm:cxn modelId="{161B35B7-146F-4FE1-B32A-C90E2C5E5ADE}" type="presParOf" srcId="{E41A92F3-C38E-46B0-A8FB-F510555A71F5}" destId="{B74748F5-70E9-4C50-9AE4-66A9B5F29086}" srcOrd="1" destOrd="0" presId="urn:microsoft.com/office/officeart/2016/7/layout/LinearArrowProcessNumbered"/>
    <dgm:cxn modelId="{C1751C74-15E3-40FD-AA69-C2223A306035}" type="presParOf" srcId="{B74748F5-70E9-4C50-9AE4-66A9B5F29086}" destId="{53CF0405-E574-438B-AED3-25885B295CD7}" srcOrd="0" destOrd="0" presId="urn:microsoft.com/office/officeart/2016/7/layout/LinearArrowProcessNumbered"/>
    <dgm:cxn modelId="{0838F15B-D6FF-4C22-B8E0-098C246FE845}" type="presParOf" srcId="{B74748F5-70E9-4C50-9AE4-66A9B5F29086}" destId="{B9AE3C51-0E94-46B0-9893-4047287176DB}" srcOrd="1" destOrd="0" presId="urn:microsoft.com/office/officeart/2016/7/layout/LinearArrowProcessNumbered"/>
    <dgm:cxn modelId="{9E95DA17-5AC1-43FD-AB6B-B89CE8835E4C}" type="presParOf" srcId="{B74748F5-70E9-4C50-9AE4-66A9B5F29086}" destId="{44C99879-95DC-400E-A42C-9178BD9ADB13}" srcOrd="2" destOrd="0" presId="urn:microsoft.com/office/officeart/2016/7/layout/LinearArrowProcessNumbered"/>
    <dgm:cxn modelId="{6E9C1C7C-933D-4CC4-BEAF-37D258EDE846}" type="presParOf" srcId="{B74748F5-70E9-4C50-9AE4-66A9B5F29086}" destId="{FE48EC17-CE5C-4182-AA33-0BADF0227EA0}" srcOrd="3" destOrd="0" presId="urn:microsoft.com/office/officeart/2016/7/layout/LinearArrowProcessNumbered"/>
    <dgm:cxn modelId="{00F95BAA-707F-426F-80E6-FF81507A7C31}" type="presParOf" srcId="{E41A92F3-C38E-46B0-A8FB-F510555A71F5}" destId="{D3708DC6-BD98-48A5-B570-7F00355CE0E0}" srcOrd="2" destOrd="0" presId="urn:microsoft.com/office/officeart/2016/7/layout/LinearArrowProcessNumbered"/>
    <dgm:cxn modelId="{2D38DDFC-240D-4078-9E4F-16BD3E028EC4}" type="presParOf" srcId="{55B50EF8-D7CC-4DB3-9A13-12A236144876}" destId="{9EC804E4-A6DF-4699-8950-D13DD1EB96FC}" srcOrd="1" destOrd="0" presId="urn:microsoft.com/office/officeart/2016/7/layout/LinearArrowProcessNumbered"/>
    <dgm:cxn modelId="{A93585EA-D13E-49A4-8C91-2B5FE17C5ACB}" type="presParOf" srcId="{55B50EF8-D7CC-4DB3-9A13-12A236144876}" destId="{1B00B3D6-1494-4EAC-BC1F-091288852734}" srcOrd="2" destOrd="0" presId="urn:microsoft.com/office/officeart/2016/7/layout/LinearArrowProcessNumbered"/>
    <dgm:cxn modelId="{5EE75C29-5692-497A-8E16-8D326C5AAC3C}" type="presParOf" srcId="{1B00B3D6-1494-4EAC-BC1F-091288852734}" destId="{0FAF9E3B-953C-4AD6-AB7E-3CF81ACE9512}" srcOrd="0" destOrd="0" presId="urn:microsoft.com/office/officeart/2016/7/layout/LinearArrowProcessNumbered"/>
    <dgm:cxn modelId="{34237403-B4AF-4780-950D-FFBC3984D580}" type="presParOf" srcId="{1B00B3D6-1494-4EAC-BC1F-091288852734}" destId="{C15BF63F-E63B-48D2-8C37-A65AFFFDEC7E}" srcOrd="1" destOrd="0" presId="urn:microsoft.com/office/officeart/2016/7/layout/LinearArrowProcessNumbered"/>
    <dgm:cxn modelId="{E7A09D39-FFC9-4048-9C09-85D31BFD7536}" type="presParOf" srcId="{C15BF63F-E63B-48D2-8C37-A65AFFFDEC7E}" destId="{B24EC361-EAE0-4F1D-AC3B-34353F8A23E4}" srcOrd="0" destOrd="0" presId="urn:microsoft.com/office/officeart/2016/7/layout/LinearArrowProcessNumbered"/>
    <dgm:cxn modelId="{E2EB4A38-CC88-4194-9A08-0E0A6E4A7EA5}" type="presParOf" srcId="{C15BF63F-E63B-48D2-8C37-A65AFFFDEC7E}" destId="{DA25059C-E4E3-4138-879D-65A818374577}" srcOrd="1" destOrd="0" presId="urn:microsoft.com/office/officeart/2016/7/layout/LinearArrowProcessNumbered"/>
    <dgm:cxn modelId="{4F00C105-CCD1-4743-9575-B092DE1295C2}" type="presParOf" srcId="{C15BF63F-E63B-48D2-8C37-A65AFFFDEC7E}" destId="{F940F0AA-7343-4C9E-A759-9F8B743E64B2}" srcOrd="2" destOrd="0" presId="urn:microsoft.com/office/officeart/2016/7/layout/LinearArrowProcessNumbered"/>
    <dgm:cxn modelId="{985370A2-DAF2-4EE8-9D4C-E89A7170BEAB}" type="presParOf" srcId="{C15BF63F-E63B-48D2-8C37-A65AFFFDEC7E}" destId="{6B7DF074-9290-4E12-B885-7625C16298A5}" srcOrd="3" destOrd="0" presId="urn:microsoft.com/office/officeart/2016/7/layout/LinearArrowProcessNumbered"/>
    <dgm:cxn modelId="{03EEBC5A-B06A-40EF-956D-1FC25541B973}" type="presParOf" srcId="{1B00B3D6-1494-4EAC-BC1F-091288852734}" destId="{16E7E228-EAAD-4308-8A74-4D9FFC5DE09F}" srcOrd="2" destOrd="0" presId="urn:microsoft.com/office/officeart/2016/7/layout/LinearArrowProcessNumbered"/>
    <dgm:cxn modelId="{4F03B720-2245-4302-8E50-0498E12F642D}" type="presParOf" srcId="{55B50EF8-D7CC-4DB3-9A13-12A236144876}" destId="{18694BCA-99C7-412A-8BF0-0D86E7816C45}" srcOrd="3" destOrd="0" presId="urn:microsoft.com/office/officeart/2016/7/layout/LinearArrowProcessNumbered"/>
    <dgm:cxn modelId="{CAB92812-90AE-4C68-B42F-48BA6B0F4A81}" type="presParOf" srcId="{55B50EF8-D7CC-4DB3-9A13-12A236144876}" destId="{598569FE-F11C-48C7-A74D-9E636EFD2476}" srcOrd="4" destOrd="0" presId="urn:microsoft.com/office/officeart/2016/7/layout/LinearArrowProcessNumbered"/>
    <dgm:cxn modelId="{DC2AFD99-5206-4DC8-BCE8-8571B0ABD461}" type="presParOf" srcId="{598569FE-F11C-48C7-A74D-9E636EFD2476}" destId="{600AD0DC-F3C6-42A4-BBEB-070F2A2EB4D5}" srcOrd="0" destOrd="0" presId="urn:microsoft.com/office/officeart/2016/7/layout/LinearArrowProcessNumbered"/>
    <dgm:cxn modelId="{59539D8D-EDB2-4D7D-BB50-BFBD58285512}" type="presParOf" srcId="{598569FE-F11C-48C7-A74D-9E636EFD2476}" destId="{3B714714-1FB4-4874-8214-34C2CF6FBA53}" srcOrd="1" destOrd="0" presId="urn:microsoft.com/office/officeart/2016/7/layout/LinearArrowProcessNumbered"/>
    <dgm:cxn modelId="{2C469966-909C-4A2C-A207-05A5E2BE712B}" type="presParOf" srcId="{3B714714-1FB4-4874-8214-34C2CF6FBA53}" destId="{A495AEBB-2E4A-4054-855C-A8458F865FB6}" srcOrd="0" destOrd="0" presId="urn:microsoft.com/office/officeart/2016/7/layout/LinearArrowProcessNumbered"/>
    <dgm:cxn modelId="{BF13180C-71CF-488F-A486-296964044293}" type="presParOf" srcId="{3B714714-1FB4-4874-8214-34C2CF6FBA53}" destId="{6052FA59-296B-478A-93F7-87114641CF74}" srcOrd="1" destOrd="0" presId="urn:microsoft.com/office/officeart/2016/7/layout/LinearArrowProcessNumbered"/>
    <dgm:cxn modelId="{AED06B1E-A67A-4123-AD81-C5B375480510}" type="presParOf" srcId="{3B714714-1FB4-4874-8214-34C2CF6FBA53}" destId="{576A47B2-C1E7-44DF-B7EE-D00CA5B5CB6D}" srcOrd="2" destOrd="0" presId="urn:microsoft.com/office/officeart/2016/7/layout/LinearArrowProcessNumbered"/>
    <dgm:cxn modelId="{E1640CB6-3DC6-4789-A6E3-AA813B2978A9}" type="presParOf" srcId="{3B714714-1FB4-4874-8214-34C2CF6FBA53}" destId="{5668D844-5BC6-4534-82A6-BC61F2CB099E}" srcOrd="3" destOrd="0" presId="urn:microsoft.com/office/officeart/2016/7/layout/LinearArrowProcessNumbered"/>
    <dgm:cxn modelId="{A79918A2-A7A7-4EF3-A8EC-A04DF72808E6}" type="presParOf" srcId="{598569FE-F11C-48C7-A74D-9E636EFD2476}" destId="{E3525D5B-A147-447B-9975-EAE713D49D52}" srcOrd="2" destOrd="0" presId="urn:microsoft.com/office/officeart/2016/7/layout/LinearArrowProcessNumbered"/>
    <dgm:cxn modelId="{4494FF28-8230-4972-80FE-A899BA58F239}" type="presParOf" srcId="{55B50EF8-D7CC-4DB3-9A13-12A236144876}" destId="{8CD57A0B-8B67-4BF2-95ED-4BBF0978A8F2}" srcOrd="5" destOrd="0" presId="urn:microsoft.com/office/officeart/2016/7/layout/LinearArrowProcessNumbered"/>
    <dgm:cxn modelId="{C84E6F18-E532-4053-92BB-63F0FFE37E62}" type="presParOf" srcId="{55B50EF8-D7CC-4DB3-9A13-12A236144876}" destId="{3725B3CA-F661-4695-A2C8-02B59D054904}" srcOrd="6" destOrd="0" presId="urn:microsoft.com/office/officeart/2016/7/layout/LinearArrowProcessNumbered"/>
    <dgm:cxn modelId="{024FD2FA-22FB-431C-BE5F-30C029E980FE}" type="presParOf" srcId="{3725B3CA-F661-4695-A2C8-02B59D054904}" destId="{9F6BB1B3-FC02-4B6F-829F-5219BCFDBB54}" srcOrd="0" destOrd="0" presId="urn:microsoft.com/office/officeart/2016/7/layout/LinearArrowProcessNumbered"/>
    <dgm:cxn modelId="{7DBEC8F4-099E-4FAC-B911-1C719D3B518C}" type="presParOf" srcId="{3725B3CA-F661-4695-A2C8-02B59D054904}" destId="{2EA6C41F-621E-4170-9800-C5FB4CC474B8}" srcOrd="1" destOrd="0" presId="urn:microsoft.com/office/officeart/2016/7/layout/LinearArrowProcessNumbered"/>
    <dgm:cxn modelId="{5EB3A74D-95D4-4B1D-B545-B6405B2FCE05}" type="presParOf" srcId="{2EA6C41F-621E-4170-9800-C5FB4CC474B8}" destId="{B8A91458-7EEC-4167-8D03-79A0DDA58638}" srcOrd="0" destOrd="0" presId="urn:microsoft.com/office/officeart/2016/7/layout/LinearArrowProcessNumbered"/>
    <dgm:cxn modelId="{6D4F9BD9-EF76-446E-8D01-6935330FA5E8}" type="presParOf" srcId="{2EA6C41F-621E-4170-9800-C5FB4CC474B8}" destId="{7D8EFEBB-3904-418E-9DE5-D87BD7F9EE91}" srcOrd="1" destOrd="0" presId="urn:microsoft.com/office/officeart/2016/7/layout/LinearArrowProcessNumbered"/>
    <dgm:cxn modelId="{2DC09D16-4381-4B4C-AC03-263FA4408898}" type="presParOf" srcId="{2EA6C41F-621E-4170-9800-C5FB4CC474B8}" destId="{F562BBDE-C1CA-4FC6-9206-C95BB08FBE29}" srcOrd="2" destOrd="0" presId="urn:microsoft.com/office/officeart/2016/7/layout/LinearArrowProcessNumbered"/>
    <dgm:cxn modelId="{623DC63A-D021-4B2E-A922-B94BF9A6179E}" type="presParOf" srcId="{2EA6C41F-621E-4170-9800-C5FB4CC474B8}" destId="{96338B55-AF3B-40FB-896D-F67B97DF03FC}" srcOrd="3" destOrd="0" presId="urn:microsoft.com/office/officeart/2016/7/layout/LinearArrowProcessNumbered"/>
    <dgm:cxn modelId="{DAB36576-BEE7-44DD-8752-98865FDE8B78}" type="presParOf" srcId="{3725B3CA-F661-4695-A2C8-02B59D054904}" destId="{40E996CA-29C6-41D9-95B5-04F66B4C7269}" srcOrd="2" destOrd="0" presId="urn:microsoft.com/office/officeart/2016/7/layout/LinearArrowProcessNumbered"/>
    <dgm:cxn modelId="{79129E48-E688-4739-A564-589851FDE1ED}" type="presParOf" srcId="{55B50EF8-D7CC-4DB3-9A13-12A236144876}" destId="{90C33558-BBB6-48C5-B4BC-445AC9A4C6F0}" srcOrd="7" destOrd="0" presId="urn:microsoft.com/office/officeart/2016/7/layout/LinearArrowProcessNumbered"/>
    <dgm:cxn modelId="{B65DBEB9-3B35-4DBA-88AC-26695A57293F}" type="presParOf" srcId="{55B50EF8-D7CC-4DB3-9A13-12A236144876}" destId="{3612B21B-2C6A-4FCA-B9BC-998A9129FCA2}" srcOrd="8" destOrd="0" presId="urn:microsoft.com/office/officeart/2016/7/layout/LinearArrowProcessNumbered"/>
    <dgm:cxn modelId="{5F8C7624-8E64-4F66-A87D-10698B0063A4}" type="presParOf" srcId="{3612B21B-2C6A-4FCA-B9BC-998A9129FCA2}" destId="{1CA43AB5-CDBF-49DC-A32B-72FED9E1179C}" srcOrd="0" destOrd="0" presId="urn:microsoft.com/office/officeart/2016/7/layout/LinearArrowProcessNumbered"/>
    <dgm:cxn modelId="{E0548442-F64A-44C9-A384-B2C7C0B16962}" type="presParOf" srcId="{3612B21B-2C6A-4FCA-B9BC-998A9129FCA2}" destId="{01173DE8-3976-428B-B765-D63143D2D314}" srcOrd="1" destOrd="0" presId="urn:microsoft.com/office/officeart/2016/7/layout/LinearArrowProcessNumbered"/>
    <dgm:cxn modelId="{398C3A96-4245-4DFF-B99C-1F8C70C8AD3C}" type="presParOf" srcId="{01173DE8-3976-428B-B765-D63143D2D314}" destId="{220708F3-D24C-43E6-A6F2-5DA3A7479652}" srcOrd="0" destOrd="0" presId="urn:microsoft.com/office/officeart/2016/7/layout/LinearArrowProcessNumbered"/>
    <dgm:cxn modelId="{4C450502-CB81-4992-881D-2EE068223A3A}" type="presParOf" srcId="{01173DE8-3976-428B-B765-D63143D2D314}" destId="{00466F3A-0AA9-4802-A11F-7F54D7D96BE9}" srcOrd="1" destOrd="0" presId="urn:microsoft.com/office/officeart/2016/7/layout/LinearArrowProcessNumbered"/>
    <dgm:cxn modelId="{3FAACB73-5370-48DE-AE6D-7C5A8C24F9EB}" type="presParOf" srcId="{01173DE8-3976-428B-B765-D63143D2D314}" destId="{FD8FC57A-91A0-47BE-A021-81B789C3A32D}" srcOrd="2" destOrd="0" presId="urn:microsoft.com/office/officeart/2016/7/layout/LinearArrowProcessNumbered"/>
    <dgm:cxn modelId="{311A8197-EE03-42AD-AB8A-2853453DC622}" type="presParOf" srcId="{01173DE8-3976-428B-B765-D63143D2D314}" destId="{F9FF0292-1F75-4759-8BBC-5782D8AC5DB4}" srcOrd="3" destOrd="0" presId="urn:microsoft.com/office/officeart/2016/7/layout/LinearArrowProcessNumbered"/>
    <dgm:cxn modelId="{71557244-4A4C-49AA-AFF1-BF4231A6761D}" type="presParOf" srcId="{3612B21B-2C6A-4FCA-B9BC-998A9129FCA2}" destId="{E4B22611-DDB3-45B7-B1A0-F54DDF1538FF}" srcOrd="2" destOrd="0" presId="urn:microsoft.com/office/officeart/2016/7/layout/LinearArrowProcessNumbered"/>
    <dgm:cxn modelId="{6475F8E1-631F-4558-AE18-386DEA727456}" type="presParOf" srcId="{55B50EF8-D7CC-4DB3-9A13-12A236144876}" destId="{D4F9931C-5675-4301-BB5B-CCEAB8B7C76D}" srcOrd="9" destOrd="0" presId="urn:microsoft.com/office/officeart/2016/7/layout/LinearArrowProcessNumbered"/>
    <dgm:cxn modelId="{CB1330F3-2462-4C59-B2ED-AE3F249B2B3E}" type="presParOf" srcId="{55B50EF8-D7CC-4DB3-9A13-12A236144876}" destId="{394DFA84-C8EF-42E4-B70D-A070EF323071}" srcOrd="10" destOrd="0" presId="urn:microsoft.com/office/officeart/2016/7/layout/LinearArrowProcessNumbered"/>
    <dgm:cxn modelId="{946859CE-13A1-4B16-B797-CCFB5F35FDB4}" type="presParOf" srcId="{394DFA84-C8EF-42E4-B70D-A070EF323071}" destId="{8E050A51-4AAF-4D1A-885D-5D05F85B017C}" srcOrd="0" destOrd="0" presId="urn:microsoft.com/office/officeart/2016/7/layout/LinearArrowProcessNumbered"/>
    <dgm:cxn modelId="{D34DD7CF-7CF2-4CFB-BB09-8D674CE6356D}" type="presParOf" srcId="{394DFA84-C8EF-42E4-B70D-A070EF323071}" destId="{E176DB31-6784-4884-8305-824CD22D9FBF}" srcOrd="1" destOrd="0" presId="urn:microsoft.com/office/officeart/2016/7/layout/LinearArrowProcessNumbered"/>
    <dgm:cxn modelId="{A5DDD6DA-2432-481A-A722-9FD27D8A2291}" type="presParOf" srcId="{E176DB31-6784-4884-8305-824CD22D9FBF}" destId="{BA4AD69C-0752-4395-A43A-E1CC825003A7}" srcOrd="0" destOrd="0" presId="urn:microsoft.com/office/officeart/2016/7/layout/LinearArrowProcessNumbered"/>
    <dgm:cxn modelId="{CE49D9B1-7710-4471-BB3A-8900E2074B00}" type="presParOf" srcId="{E176DB31-6784-4884-8305-824CD22D9FBF}" destId="{8EC68414-E728-4161-A033-3FC579CBE647}" srcOrd="1" destOrd="0" presId="urn:microsoft.com/office/officeart/2016/7/layout/LinearArrowProcessNumbered"/>
    <dgm:cxn modelId="{CF1DD740-EAF0-4FC6-84A1-08688C7AD978}" type="presParOf" srcId="{E176DB31-6784-4884-8305-824CD22D9FBF}" destId="{079E75FA-FF8A-4BBF-A431-3667150C1488}" srcOrd="2" destOrd="0" presId="urn:microsoft.com/office/officeart/2016/7/layout/LinearArrowProcessNumbered"/>
    <dgm:cxn modelId="{30F02A17-D93A-44B8-B2AA-5281B76D5F07}" type="presParOf" srcId="{E176DB31-6784-4884-8305-824CD22D9FBF}" destId="{2C52FC1E-4F8E-487A-BC80-5D16731F0793}" srcOrd="3" destOrd="0" presId="urn:microsoft.com/office/officeart/2016/7/layout/LinearArrowProcessNumbered"/>
    <dgm:cxn modelId="{1A3A346F-9D24-4290-BBEF-7008B36CDB47}" type="presParOf" srcId="{394DFA84-C8EF-42E4-B70D-A070EF323071}" destId="{88F818A1-9395-47BF-8DDE-4D344CF60CBB}" srcOrd="2" destOrd="0" presId="urn:microsoft.com/office/officeart/2016/7/layout/LinearArrowProcessNumbered"/>
    <dgm:cxn modelId="{3BAEB2DC-5C5B-412E-8481-8C92D366781D}" type="presParOf" srcId="{55B50EF8-D7CC-4DB3-9A13-12A236144876}" destId="{19E5410B-EABD-439F-B2AD-BB6466B427BC}" srcOrd="11" destOrd="0" presId="urn:microsoft.com/office/officeart/2016/7/layout/LinearArrowProcessNumbered"/>
    <dgm:cxn modelId="{18D09536-8193-4E1E-B824-9301DEFC6672}" type="presParOf" srcId="{55B50EF8-D7CC-4DB3-9A13-12A236144876}" destId="{1AFFA45C-E6C5-4DBE-968A-45E2C31383BC}" srcOrd="12" destOrd="0" presId="urn:microsoft.com/office/officeart/2016/7/layout/LinearArrowProcessNumbered"/>
    <dgm:cxn modelId="{E34C8203-1B12-442A-ACE7-AC0BED70AD6A}" type="presParOf" srcId="{1AFFA45C-E6C5-4DBE-968A-45E2C31383BC}" destId="{9A47E3FE-0761-4239-B10D-0DA3FC84F9FC}" srcOrd="0" destOrd="0" presId="urn:microsoft.com/office/officeart/2016/7/layout/LinearArrowProcessNumbered"/>
    <dgm:cxn modelId="{68E26B33-95F9-4596-BB8B-30D7E586E869}" type="presParOf" srcId="{1AFFA45C-E6C5-4DBE-968A-45E2C31383BC}" destId="{B594B866-39AC-43AB-9E00-06ED59E2E7BF}" srcOrd="1" destOrd="0" presId="urn:microsoft.com/office/officeart/2016/7/layout/LinearArrowProcessNumbered"/>
    <dgm:cxn modelId="{82CE2732-27F5-40D7-9C99-057CA5C44CBD}" type="presParOf" srcId="{B594B866-39AC-43AB-9E00-06ED59E2E7BF}" destId="{ED868D65-C782-4236-9D60-D52AEEE7D598}" srcOrd="0" destOrd="0" presId="urn:microsoft.com/office/officeart/2016/7/layout/LinearArrowProcessNumbered"/>
    <dgm:cxn modelId="{41ADC3B7-897D-4C48-A519-5AD1651E54E1}" type="presParOf" srcId="{B594B866-39AC-43AB-9E00-06ED59E2E7BF}" destId="{050A69C3-CE10-4712-962B-376433E228B9}" srcOrd="1" destOrd="0" presId="urn:microsoft.com/office/officeart/2016/7/layout/LinearArrowProcessNumbered"/>
    <dgm:cxn modelId="{A7DB5219-E16D-4E41-922E-FC2E15EF535E}" type="presParOf" srcId="{B594B866-39AC-43AB-9E00-06ED59E2E7BF}" destId="{971D8608-BB03-4465-BC1C-FAE578E22916}" srcOrd="2" destOrd="0" presId="urn:microsoft.com/office/officeart/2016/7/layout/LinearArrowProcessNumbered"/>
    <dgm:cxn modelId="{CA91362F-191A-4A65-99E6-FC75F5E5EA7F}" type="presParOf" srcId="{B594B866-39AC-43AB-9E00-06ED59E2E7BF}" destId="{F16FA40C-D68B-4DF7-B53C-7BCF1DF3498B}" srcOrd="3" destOrd="0" presId="urn:microsoft.com/office/officeart/2016/7/layout/LinearArrowProcessNumbered"/>
    <dgm:cxn modelId="{90A77A0E-622A-4D73-9485-3653980C8D66}" type="presParOf" srcId="{1AFFA45C-E6C5-4DBE-968A-45E2C31383BC}" destId="{4B209477-2904-480D-9A24-E42B758044D7}" srcOrd="2" destOrd="0" presId="urn:microsoft.com/office/officeart/2016/7/layout/LinearArrowProcessNumbered"/>
    <dgm:cxn modelId="{1A7E14EF-8579-4088-AAA1-61E76119B69A}" type="presParOf" srcId="{55B50EF8-D7CC-4DB3-9A13-12A236144876}" destId="{7C93AEFE-9F0D-4E42-8A90-65E3CADEBEB5}" srcOrd="13" destOrd="0" presId="urn:microsoft.com/office/officeart/2016/7/layout/LinearArrowProcessNumbered"/>
    <dgm:cxn modelId="{28F15873-A278-49A3-A647-9CCE4FF9899E}" type="presParOf" srcId="{55B50EF8-D7CC-4DB3-9A13-12A236144876}" destId="{B8407A78-6A98-4772-8F62-CE8A1917A50C}" srcOrd="14" destOrd="0" presId="urn:microsoft.com/office/officeart/2016/7/layout/LinearArrowProcessNumbered"/>
    <dgm:cxn modelId="{5FBE16FE-A54E-4C2D-A995-2F779B61A1AE}" type="presParOf" srcId="{B8407A78-6A98-4772-8F62-CE8A1917A50C}" destId="{C3E94300-E89F-4033-B41C-44201C7BAD63}" srcOrd="0" destOrd="0" presId="urn:microsoft.com/office/officeart/2016/7/layout/LinearArrowProcessNumbered"/>
    <dgm:cxn modelId="{F01F81A9-AD4F-47AD-91E8-79E508CA80D2}" type="presParOf" srcId="{B8407A78-6A98-4772-8F62-CE8A1917A50C}" destId="{77FDB471-8E83-4B59-9D32-88CBA70D439E}" srcOrd="1" destOrd="0" presId="urn:microsoft.com/office/officeart/2016/7/layout/LinearArrowProcessNumbered"/>
    <dgm:cxn modelId="{B31FD0BB-8434-4D92-B440-4257411B2DC9}" type="presParOf" srcId="{77FDB471-8E83-4B59-9D32-88CBA70D439E}" destId="{F1E1816D-F15E-4CF7-B2E2-6A12189B9862}" srcOrd="0" destOrd="0" presId="urn:microsoft.com/office/officeart/2016/7/layout/LinearArrowProcessNumbered"/>
    <dgm:cxn modelId="{486A963C-E287-4B77-AE29-EBC674269A58}" type="presParOf" srcId="{77FDB471-8E83-4B59-9D32-88CBA70D439E}" destId="{002D5BF0-9293-4853-87D5-3E28F220D314}" srcOrd="1" destOrd="0" presId="urn:microsoft.com/office/officeart/2016/7/layout/LinearArrowProcessNumbered"/>
    <dgm:cxn modelId="{3CD44F73-25F6-4E56-BE3C-CE32E123BC97}" type="presParOf" srcId="{77FDB471-8E83-4B59-9D32-88CBA70D439E}" destId="{11AB975B-2F22-4563-8246-3A05A8804122}" srcOrd="2" destOrd="0" presId="urn:microsoft.com/office/officeart/2016/7/layout/LinearArrowProcessNumbered"/>
    <dgm:cxn modelId="{3D41A84B-A90B-4078-9D16-34F4C12C63C2}" type="presParOf" srcId="{77FDB471-8E83-4B59-9D32-88CBA70D439E}" destId="{53E90AFE-DC4D-4E1F-8F29-25825CE408CD}" srcOrd="3" destOrd="0" presId="urn:microsoft.com/office/officeart/2016/7/layout/LinearArrowProcessNumbered"/>
    <dgm:cxn modelId="{271248E5-B2B3-475C-8DB2-AEBCD86B216E}" type="presParOf" srcId="{B8407A78-6A98-4772-8F62-CE8A1917A50C}" destId="{7C6386BD-DB21-47C2-8622-7C3B35C03623}" srcOrd="2" destOrd="0" presId="urn:microsoft.com/office/officeart/2016/7/layout/LinearArrowProcessNumbered"/>
    <dgm:cxn modelId="{26147281-0703-45DA-87D5-E60B4FE4FC56}" type="presParOf" srcId="{55B50EF8-D7CC-4DB3-9A13-12A236144876}" destId="{9AE83783-F858-412E-A3EC-7959F8889F99}" srcOrd="15" destOrd="0" presId="urn:microsoft.com/office/officeart/2016/7/layout/LinearArrowProcessNumbered"/>
    <dgm:cxn modelId="{90463D95-8579-4625-9742-B0D2DC7D6C8D}" type="presParOf" srcId="{55B50EF8-D7CC-4DB3-9A13-12A236144876}" destId="{835EBCCC-8E5E-47F0-983B-0DE344489939}" srcOrd="16" destOrd="0" presId="urn:microsoft.com/office/officeart/2016/7/layout/LinearArrowProcessNumbered"/>
    <dgm:cxn modelId="{2F5A0B25-8B3D-4A38-97FC-60E8A67C53A5}" type="presParOf" srcId="{835EBCCC-8E5E-47F0-983B-0DE344489939}" destId="{B6FBB2C1-7BD0-4815-9B50-58440558038F}" srcOrd="0" destOrd="0" presId="urn:microsoft.com/office/officeart/2016/7/layout/LinearArrowProcessNumbered"/>
    <dgm:cxn modelId="{9A28A504-2837-4897-9353-29949655D906}" type="presParOf" srcId="{835EBCCC-8E5E-47F0-983B-0DE344489939}" destId="{9CA766A3-B44E-4AD1-B24C-E1E43D1CFC33}" srcOrd="1" destOrd="0" presId="urn:microsoft.com/office/officeart/2016/7/layout/LinearArrowProcessNumbered"/>
    <dgm:cxn modelId="{D1EDD575-2503-4B40-B08C-F03BAA8CE0AF}" type="presParOf" srcId="{9CA766A3-B44E-4AD1-B24C-E1E43D1CFC33}" destId="{82451F9F-E486-4E16-9EBD-ECD83FAE794B}" srcOrd="0" destOrd="0" presId="urn:microsoft.com/office/officeart/2016/7/layout/LinearArrowProcessNumbered"/>
    <dgm:cxn modelId="{6F08AB53-B201-49DF-A693-4F72A0F8922F}" type="presParOf" srcId="{9CA766A3-B44E-4AD1-B24C-E1E43D1CFC33}" destId="{EC6D287E-7233-454E-9E32-335BB1BE520B}" srcOrd="1" destOrd="0" presId="urn:microsoft.com/office/officeart/2016/7/layout/LinearArrowProcessNumbered"/>
    <dgm:cxn modelId="{C6C44D1F-1992-49E2-9773-F26FBD47C7BC}" type="presParOf" srcId="{9CA766A3-B44E-4AD1-B24C-E1E43D1CFC33}" destId="{50CE1E42-7521-485D-8337-DF7178230504}" srcOrd="2" destOrd="0" presId="urn:microsoft.com/office/officeart/2016/7/layout/LinearArrowProcessNumbered"/>
    <dgm:cxn modelId="{49268CAC-D2D1-441F-ACCA-D33779F4C48D}" type="presParOf" srcId="{9CA766A3-B44E-4AD1-B24C-E1E43D1CFC33}" destId="{2CD1C50B-1FB5-4D9D-8E9A-793CD0E846DE}" srcOrd="3" destOrd="0" presId="urn:microsoft.com/office/officeart/2016/7/layout/LinearArrowProcessNumbered"/>
    <dgm:cxn modelId="{4020FEE0-64C1-4D8A-BAAF-39D372796477}" type="presParOf" srcId="{835EBCCC-8E5E-47F0-983B-0DE344489939}" destId="{8F23ECD3-421D-445D-B53A-70DF4EB6F32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
        </a:p>
      </dgm:t>
    </dgm:pt>
    <dgm:pt modelId="{65812ED8-C985-4051-96BB-B2BE6B749AA5}">
      <dgm:prSet custT="1"/>
      <dgm:spPr/>
      <dgm:t>
        <a:bodyPr/>
        <a:lstStyle/>
        <a:p>
          <a:pPr algn="l" rtl="0"/>
          <a:r>
            <a:rPr lang="fr" sz="2800" b="0" i="0" u="none" baseline="0" dirty="0">
              <a:latin typeface="Calibri" panose="020F0502020204030204" pitchFamily="34" charset="0"/>
              <a:ea typeface="Calibri" panose="020F0502020204030204" pitchFamily="34" charset="0"/>
              <a:cs typeface="Calibri" panose="020F0502020204030204" pitchFamily="34" charset="0"/>
            </a:rPr>
            <a:t>Une communauté de pratique sera formée pour échanger/partager les connaissances et les opportunités.</a:t>
          </a:r>
          <a:endParaRPr lang="fr" sz="2800" dirty="0"/>
        </a:p>
      </dgm:t>
    </dgm:pt>
    <dgm:pt modelId="{44C55780-4C9D-44CC-A150-73889AAAFCAE}" type="parTrans" cxnId="{1BCDDA6A-B079-4764-ABC0-7A528BB39448}">
      <dgm:prSet/>
      <dgm:spPr/>
      <dgm:t>
        <a:bodyPr/>
        <a:lstStyle/>
        <a:p>
          <a:endParaRPr lang="fr" sz="2800"/>
        </a:p>
      </dgm:t>
    </dgm:pt>
    <dgm:pt modelId="{9236DD06-6B2F-4A90-B5E8-03270B63356E}" type="sibTrans" cxnId="{1BCDDA6A-B079-4764-ABC0-7A528BB39448}">
      <dgm:prSet/>
      <dgm:spPr/>
      <dgm:t>
        <a:bodyPr/>
        <a:lstStyle/>
        <a:p>
          <a:endParaRPr lang="fr" sz="2800"/>
        </a:p>
      </dgm:t>
    </dgm:pt>
    <dgm:pt modelId="{8DED31E9-E141-44A1-9AEC-F5BB878FE575}">
      <dgm:prSet custT="1"/>
      <dgm:spPr/>
      <dgm:t>
        <a:bodyPr/>
        <a:lstStyle/>
        <a:p>
          <a:pPr algn="l" rtl="0"/>
          <a:r>
            <a:rPr lang="fr" sz="2800" b="0" i="0" u="none" baseline="0" dirty="0">
              <a:latin typeface="Calibri" panose="020F0502020204030204" pitchFamily="34" charset="0"/>
              <a:ea typeface="Calibri" panose="020F0502020204030204" pitchFamily="34" charset="0"/>
              <a:cs typeface="Calibri" panose="020F0502020204030204" pitchFamily="34" charset="0"/>
            </a:rPr>
            <a:t>Possibilités de liaison avec les agences humanitaires </a:t>
          </a:r>
          <a:endParaRPr lang="fr" sz="2800" b="1" dirty="0">
            <a:solidFill>
              <a:srgbClr val="0070C0"/>
            </a:solidFill>
          </a:endParaRPr>
        </a:p>
      </dgm:t>
    </dgm:pt>
    <dgm:pt modelId="{66A14EA4-92CE-4319-9477-A24DA85C1614}" type="parTrans" cxnId="{CC8F5568-1470-4A97-B1BC-C90EF6807C31}">
      <dgm:prSet/>
      <dgm:spPr/>
      <dgm:t>
        <a:bodyPr/>
        <a:lstStyle/>
        <a:p>
          <a:endParaRPr lang="fr" sz="2800"/>
        </a:p>
      </dgm:t>
    </dgm:pt>
    <dgm:pt modelId="{73805B54-9281-4BFA-B009-F2055E3D2117}" type="sibTrans" cxnId="{CC8F5568-1470-4A97-B1BC-C90EF6807C31}">
      <dgm:prSet/>
      <dgm:spPr/>
      <dgm:t>
        <a:bodyPr/>
        <a:lstStyle/>
        <a:p>
          <a:endParaRPr lang="fr" sz="2800"/>
        </a:p>
      </dgm:t>
    </dgm:pt>
    <dgm:pt modelId="{D3B0F1CB-75E1-4AA1-9F2E-24CB387E4A1C}">
      <dgm:prSet custT="1"/>
      <dgm:spPr/>
      <dgm:t>
        <a:bodyPr/>
        <a:lstStyle/>
        <a:p>
          <a:pPr algn="l" rtl="0"/>
          <a:r>
            <a:rPr lang="fr" sz="2800" b="0" i="0" u="none" baseline="0" dirty="0">
              <a:latin typeface="Calibri" panose="020F0502020204030204" pitchFamily="34" charset="0"/>
              <a:ea typeface="Calibri" panose="020F0502020204030204" pitchFamily="34" charset="0"/>
              <a:cs typeface="Calibri" panose="020F0502020204030204" pitchFamily="34" charset="0"/>
            </a:rPr>
            <a:t>Prochaines formations Bridge Article 11</a:t>
          </a:r>
          <a:endParaRPr lang="fr" sz="2800" dirty="0">
            <a:highlight>
              <a:srgbClr val="FFFF00"/>
            </a:highlight>
          </a:endParaRPr>
        </a:p>
      </dgm:t>
    </dgm:pt>
    <dgm:pt modelId="{10F67BC5-1C11-4FAE-91F2-F4446D9752B5}" type="parTrans" cxnId="{0938D466-71A9-4C5A-B587-D6D34E26ACD5}">
      <dgm:prSet/>
      <dgm:spPr/>
      <dgm:t>
        <a:bodyPr/>
        <a:lstStyle/>
        <a:p>
          <a:endParaRPr lang="fr" sz="2800"/>
        </a:p>
      </dgm:t>
    </dgm:pt>
    <dgm:pt modelId="{CF63BEA3-31B1-4E2E-BF0B-81F89CCCE254}" type="sibTrans" cxnId="{0938D466-71A9-4C5A-B587-D6D34E26ACD5}">
      <dgm:prSet/>
      <dgm:spPr/>
      <dgm:t>
        <a:bodyPr/>
        <a:lstStyle/>
        <a:p>
          <a:endParaRPr lang="fr" sz="2800"/>
        </a:p>
      </dgm:t>
    </dgm:pt>
    <dgm:pt modelId="{D923E5D1-577B-3947-A14C-B638CEC6DB51}">
      <dgm:prSet custT="1"/>
      <dgm:spPr/>
      <dgm:t>
        <a:bodyPr/>
        <a:lstStyle/>
        <a:p>
          <a:pPr algn="l" rtl="0">
            <a:buFont typeface="Symbol" panose="05050102010706020507" pitchFamily="18" charset="2"/>
            <a:buChar char=""/>
          </a:pPr>
          <a:r>
            <a:rPr lang="fr" sz="2800" b="0" i="0" u="none" baseline="0" dirty="0">
              <a:latin typeface="Calibri" panose="020F0502020204030204" pitchFamily="34" charset="0"/>
              <a:ea typeface="Calibri" panose="020F0502020204030204" pitchFamily="34" charset="0"/>
              <a:cs typeface="Calibri" panose="020F0502020204030204" pitchFamily="34" charset="0"/>
            </a:rPr>
            <a:t>Possibilités de développement des capacités régionales OPD / DRG </a:t>
          </a:r>
          <a:endParaRPr lang="fr" sz="2800" b="1" dirty="0">
            <a:solidFill>
              <a:srgbClr val="0070C0"/>
            </a:solidFill>
          </a:endParaRPr>
        </a:p>
      </dgm:t>
    </dgm:pt>
    <dgm:pt modelId="{CFF341B2-506F-514C-BA20-119E63C5F3B3}" type="parTrans" cxnId="{ABF96AA7-4E47-764F-810A-FF660411EF91}">
      <dgm:prSet/>
      <dgm:spPr/>
      <dgm:t>
        <a:bodyPr/>
        <a:lstStyle/>
        <a:p>
          <a:endParaRPr lang="fr" sz="2800"/>
        </a:p>
      </dgm:t>
    </dgm:pt>
    <dgm:pt modelId="{9397D06B-6578-4A4A-BF09-A3E9C1281B63}" type="sibTrans" cxnId="{ABF96AA7-4E47-764F-810A-FF660411EF91}">
      <dgm:prSet/>
      <dgm:spPr/>
      <dgm:t>
        <a:bodyPr/>
        <a:lstStyle/>
        <a:p>
          <a:endParaRPr lang="fr"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fr" sz="2800" dirty="0">
              <a:latin typeface="Calibri" panose="020F0502020204030204" pitchFamily="34" charset="0"/>
              <a:cs typeface="Calibri" panose="020F0502020204030204" pitchFamily="34" charset="0"/>
            </a:rPr>
            <a:t>Une communauté de pratique sera formée pour échanger/partager les connaissances et les opportunités.</a:t>
          </a:r>
          <a:endParaRPr lang="en-US" sz="2800" dirty="0"/>
        </a:p>
      </dgm:t>
    </dgm:pt>
    <dgm:pt modelId="{44C55780-4C9D-44CC-A150-73889AAAFCAE}" type="parTrans" cxnId="{1BCDDA6A-B079-4764-ABC0-7A528BB39448}">
      <dgm:prSet/>
      <dgm:spPr/>
      <dgm:t>
        <a:bodyPr/>
        <a:lstStyle/>
        <a:p>
          <a:endParaRPr lang="en-US" sz="2800"/>
        </a:p>
      </dgm:t>
    </dgm:pt>
    <dgm:pt modelId="{9236DD06-6B2F-4A90-B5E8-03270B63356E}" type="sibTrans" cxnId="{1BCDDA6A-B079-4764-ABC0-7A528BB39448}">
      <dgm:prSet/>
      <dgm:spPr/>
      <dgm:t>
        <a:bodyPr/>
        <a:lstStyle/>
        <a:p>
          <a:endParaRPr lang="en-US" sz="2800"/>
        </a:p>
      </dgm:t>
    </dgm:pt>
    <dgm:pt modelId="{8DED31E9-E141-44A1-9AEC-F5BB878FE575}">
      <dgm:prSet custT="1"/>
      <dgm:spPr/>
      <dgm:t>
        <a:bodyPr/>
        <a:lstStyle/>
        <a:p>
          <a:r>
            <a:rPr lang="fr" sz="2800" dirty="0">
              <a:latin typeface="Calibri" panose="020F0502020204030204" pitchFamily="34" charset="0"/>
              <a:cs typeface="Calibri" panose="020F0502020204030204" pitchFamily="34" charset="0"/>
            </a:rPr>
            <a:t>Opportunités d'établir des liens avec des agences humanitaires</a:t>
          </a:r>
          <a:endParaRPr lang="en-US" sz="2800" b="1" dirty="0">
            <a:solidFill>
              <a:srgbClr val="0070C0"/>
            </a:solidFill>
          </a:endParaRPr>
        </a:p>
      </dgm:t>
    </dgm:pt>
    <dgm:pt modelId="{66A14EA4-92CE-4319-9477-A24DA85C1614}" type="parTrans" cxnId="{CC8F5568-1470-4A97-B1BC-C90EF6807C31}">
      <dgm:prSet/>
      <dgm:spPr/>
      <dgm:t>
        <a:bodyPr/>
        <a:lstStyle/>
        <a:p>
          <a:endParaRPr lang="en-US" sz="2800"/>
        </a:p>
      </dgm:t>
    </dgm:pt>
    <dgm:pt modelId="{73805B54-9281-4BFA-B009-F2055E3D2117}" type="sibTrans" cxnId="{CC8F5568-1470-4A97-B1BC-C90EF6807C31}">
      <dgm:prSet/>
      <dgm:spPr/>
      <dgm:t>
        <a:bodyPr/>
        <a:lstStyle/>
        <a:p>
          <a:endParaRPr lang="en-US" sz="2800"/>
        </a:p>
      </dgm:t>
    </dgm:pt>
    <dgm:pt modelId="{D3B0F1CB-75E1-4AA1-9F2E-24CB387E4A1C}">
      <dgm:prSet custT="1"/>
      <dgm:spPr/>
      <dgm:t>
        <a:bodyPr/>
        <a:lstStyle/>
        <a:p>
          <a:r>
            <a:rPr lang="fr" sz="2800" dirty="0">
              <a:latin typeface="Calibri" panose="020F0502020204030204" pitchFamily="34" charset="0"/>
              <a:cs typeface="Calibri" panose="020F0502020204030204" pitchFamily="34" charset="0"/>
            </a:rPr>
            <a:t>Prochaines formations Bridge Article 11</a:t>
          </a:r>
          <a:endParaRPr lang="en-US" sz="2800" dirty="0">
            <a:highlight>
              <a:srgbClr val="FFFF00"/>
            </a:highlight>
          </a:endParaRPr>
        </a:p>
      </dgm:t>
    </dgm:pt>
    <dgm:pt modelId="{10F67BC5-1C11-4FAE-91F2-F4446D9752B5}" type="parTrans" cxnId="{0938D466-71A9-4C5A-B587-D6D34E26ACD5}">
      <dgm:prSet/>
      <dgm:spPr/>
      <dgm:t>
        <a:bodyPr/>
        <a:lstStyle/>
        <a:p>
          <a:endParaRPr lang="en-US" sz="2800"/>
        </a:p>
      </dgm:t>
    </dgm:pt>
    <dgm:pt modelId="{CF63BEA3-31B1-4E2E-BF0B-81F89CCCE254}" type="sibTrans" cxnId="{0938D466-71A9-4C5A-B587-D6D34E26ACD5}">
      <dgm:prSet/>
      <dgm:spPr/>
      <dgm:t>
        <a:bodyPr/>
        <a:lstStyle/>
        <a:p>
          <a:endParaRPr lang="en-US" sz="2800"/>
        </a:p>
      </dgm:t>
    </dgm:pt>
    <dgm:pt modelId="{D923E5D1-577B-3947-A14C-B638CEC6DB51}">
      <dgm:prSet custT="1"/>
      <dgm:spPr/>
      <dgm:t>
        <a:bodyPr/>
        <a:lstStyle/>
        <a:p>
          <a:pPr>
            <a:buFont typeface="Symbol" panose="05050102010706020507" pitchFamily="18" charset="2"/>
            <a:buChar char=""/>
          </a:pPr>
          <a:r>
            <a:rPr lang="fr" sz="2800" dirty="0">
              <a:latin typeface="Calibri" panose="020F0502020204030204" pitchFamily="34" charset="0"/>
              <a:cs typeface="Calibri" panose="020F0502020204030204" pitchFamily="34" charset="0"/>
            </a:rPr>
            <a:t>Opportunités régionales de développement des capacités OPD / DRG</a:t>
          </a:r>
          <a:endParaRPr lang="en-US" sz="2800" b="1" dirty="0">
            <a:solidFill>
              <a:srgbClr val="0070C0"/>
            </a:solidFill>
          </a:endParaRPr>
        </a:p>
      </dgm:t>
    </dgm:pt>
    <dgm:pt modelId="{CFF341B2-506F-514C-BA20-119E63C5F3B3}" type="parTrans" cxnId="{ABF96AA7-4E47-764F-810A-FF660411EF91}">
      <dgm:prSet/>
      <dgm:spPr/>
      <dgm:t>
        <a:bodyPr/>
        <a:lstStyle/>
        <a:p>
          <a:endParaRPr lang="en-US" sz="2800"/>
        </a:p>
      </dgm:t>
    </dgm:pt>
    <dgm:pt modelId="{9397D06B-6578-4A4A-BF09-A3E9C1281B63}" type="sibTrans" cxnId="{ABF96AA7-4E47-764F-810A-FF660411EF91}">
      <dgm:prSet/>
      <dgm:spPr/>
      <dgm:t>
        <a:bodyPr/>
        <a:lstStyle/>
        <a:p>
          <a:endParaRPr lang="en-US"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
        </a:p>
      </dgm:t>
    </dgm:pt>
    <dgm:pt modelId="{65812ED8-C985-4051-96BB-B2BE6B749AA5}">
      <dgm:prSet/>
      <dgm:spPr/>
      <dgm:t>
        <a:bodyPr/>
        <a:lstStyle/>
        <a:p>
          <a:pPr algn="l" rtl="0"/>
          <a:r>
            <a:rPr lang="fr" b="1" i="0" u="none"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Déplacement:</a:t>
          </a:r>
          <a:r>
            <a:rPr lang="fr" b="0" i="0" u="none" baseline="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fr" b="0" i="0" u="none" baseline="0" dirty="0">
              <a:effectLst/>
              <a:latin typeface="Calibri" panose="020F0502020204030204" pitchFamily="34" charset="0"/>
              <a:ea typeface="Calibri" panose="020F0502020204030204" pitchFamily="34" charset="0"/>
              <a:cs typeface="Arial" panose="020B0604020202020204" pitchFamily="34" charset="0"/>
            </a:rPr>
            <a:t>les populations touchées peuvent être obligées de fuir leurs maisons pour se mettre à l'abri dans différentes régions du pays (on parle alors de personnes déplacées à l'intérieur du pays ou PDI) </a:t>
          </a:r>
          <a:r>
            <a:rPr lang="fr" b="1" i="1" u="none"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(exemple régional)</a:t>
          </a:r>
          <a:r>
            <a:rPr lang="fr" b="1" i="1" u="none" baseline="0" dirty="0">
              <a:effectLst/>
              <a:latin typeface="Calibri" panose="020F0502020204030204" pitchFamily="34" charset="0"/>
              <a:ea typeface="Calibri" panose="020F0502020204030204" pitchFamily="34" charset="0"/>
              <a:cs typeface="Arial" panose="020B0604020202020204" pitchFamily="34" charset="0"/>
            </a:rPr>
            <a:t> </a:t>
          </a:r>
          <a:r>
            <a:rPr lang="fr" b="0" i="0" u="none" baseline="0" dirty="0">
              <a:effectLst/>
              <a:latin typeface="Calibri" panose="020F0502020204030204" pitchFamily="34" charset="0"/>
              <a:ea typeface="Calibri" panose="020F0502020204030204" pitchFamily="34" charset="0"/>
              <a:cs typeface="Arial" panose="020B0604020202020204" pitchFamily="34" charset="0"/>
            </a:rPr>
            <a:t>ou à travers les frontières vers un autre pays (connues sous le nom de réfugiés </a:t>
          </a:r>
          <a:r>
            <a:rPr lang="fr" b="1" i="1" u="none"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(exemple régional)</a:t>
          </a:r>
          <a:r>
            <a:rPr lang="fr" b="0" i="0" u="none" baseline="0" dirty="0">
              <a:effectLst/>
              <a:latin typeface="Calibri" panose="020F0502020204030204" pitchFamily="34" charset="0"/>
              <a:ea typeface="Calibri" panose="020F0502020204030204" pitchFamily="34" charset="0"/>
              <a:cs typeface="Arial" panose="020B0604020202020204" pitchFamily="34" charset="0"/>
            </a:rPr>
            <a:t>); </a:t>
          </a:r>
          <a:endParaRPr lang="fr" dirty="0"/>
        </a:p>
      </dgm:t>
    </dgm:pt>
    <dgm:pt modelId="{44C55780-4C9D-44CC-A150-73889AAAFCAE}" type="parTrans" cxnId="{1BCDDA6A-B079-4764-ABC0-7A528BB39448}">
      <dgm:prSet/>
      <dgm:spPr/>
      <dgm:t>
        <a:bodyPr/>
        <a:lstStyle/>
        <a:p>
          <a:endParaRPr lang="fr"/>
        </a:p>
      </dgm:t>
    </dgm:pt>
    <dgm:pt modelId="{9236DD06-6B2F-4A90-B5E8-03270B63356E}" type="sibTrans" cxnId="{1BCDDA6A-B079-4764-ABC0-7A528BB39448}">
      <dgm:prSet/>
      <dgm:spPr/>
      <dgm:t>
        <a:bodyPr/>
        <a:lstStyle/>
        <a:p>
          <a:endParaRPr lang="fr"/>
        </a:p>
      </dgm:t>
    </dgm:pt>
    <dgm:pt modelId="{8DED31E9-E141-44A1-9AEC-F5BB878FE575}">
      <dgm:prSet/>
      <dgm:spPr/>
      <dgm:t>
        <a:bodyPr/>
        <a:lstStyle/>
        <a:p>
          <a:pPr algn="l" rtl="0"/>
          <a:r>
            <a:rPr lang="fr" b="1" i="0" u="none" baseline="0" dirty="0">
              <a:solidFill>
                <a:srgbClr val="0070C0"/>
              </a:solidFill>
              <a:latin typeface="Calibri" panose="020F0502020204030204" pitchFamily="34" charset="0"/>
              <a:ea typeface="Calibri" panose="020F0502020204030204" pitchFamily="34" charset="0"/>
              <a:cs typeface="Arial" panose="020B0604020202020204" pitchFamily="34" charset="0"/>
            </a:rPr>
            <a:t>Destruction de maisons et d'infrastructures</a:t>
          </a:r>
          <a:r>
            <a:rPr lang="fr" b="0" i="0" u="none" baseline="0" dirty="0">
              <a:solidFill>
                <a:srgbClr val="7030A0"/>
              </a:solidFill>
              <a:latin typeface="Calibri" panose="020F0502020204030204" pitchFamily="34" charset="0"/>
              <a:ea typeface="Calibri" panose="020F0502020204030204" pitchFamily="34" charset="0"/>
              <a:cs typeface="Arial" panose="020B0604020202020204" pitchFamily="34" charset="0"/>
            </a:rPr>
            <a:t> les </a:t>
          </a:r>
          <a:r>
            <a:rPr lang="fr" b="0" i="0" u="none" baseline="0" dirty="0">
              <a:latin typeface="Calibri" panose="020F0502020204030204" pitchFamily="34" charset="0"/>
              <a:ea typeface="Calibri" panose="020F0502020204030204" pitchFamily="34" charset="0"/>
              <a:cs typeface="Arial" panose="020B0604020202020204" pitchFamily="34" charset="0"/>
            </a:rPr>
            <a:t>populations touchées peuvent perdre leurs maisons et leurs biens et les infrastructures clés, comme l'eau et l'assainissement, qui peuvent être détruites </a:t>
          </a:r>
          <a:r>
            <a:rPr lang="fr" b="1" i="1" u="none" baseline="0" dirty="0">
              <a:highlight>
                <a:srgbClr val="FFFF00"/>
              </a:highlight>
              <a:latin typeface="Calibri" panose="020F0502020204030204" pitchFamily="34" charset="0"/>
              <a:ea typeface="Calibri" panose="020F0502020204030204" pitchFamily="34" charset="0"/>
              <a:cs typeface="Arial" panose="020B0604020202020204" pitchFamily="34" charset="0"/>
            </a:rPr>
            <a:t>(exemple de l'envergure du probl</a:t>
          </a:r>
          <a:r>
            <a:rPr lang="fr" b="1" i="0" u="none" baseline="0" dirty="0">
              <a:highlight>
                <a:srgbClr val="FFFF00"/>
              </a:highlight>
              <a:latin typeface="Calibri" panose="020F0502020204030204" pitchFamily="34" charset="0"/>
              <a:ea typeface="Calibri" panose="020F0502020204030204" pitchFamily="34" charset="0"/>
              <a:cs typeface="Arial" panose="020B0604020202020204" pitchFamily="34" charset="0"/>
            </a:rPr>
            <a:t>ème</a:t>
          </a:r>
          <a:r>
            <a:rPr lang="fr" b="1" i="1" u="none" baseline="0" dirty="0">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fr" b="1" i="1" dirty="0">
            <a:highlight>
              <a:srgbClr val="FFFF00"/>
            </a:highlight>
          </a:endParaRPr>
        </a:p>
      </dgm:t>
    </dgm:pt>
    <dgm:pt modelId="{66A14EA4-92CE-4319-9477-A24DA85C1614}" type="parTrans" cxnId="{CC8F5568-1470-4A97-B1BC-C90EF6807C31}">
      <dgm:prSet/>
      <dgm:spPr/>
      <dgm:t>
        <a:bodyPr/>
        <a:lstStyle/>
        <a:p>
          <a:endParaRPr lang="fr"/>
        </a:p>
      </dgm:t>
    </dgm:pt>
    <dgm:pt modelId="{73805B54-9281-4BFA-B009-F2055E3D2117}" type="sibTrans" cxnId="{CC8F5568-1470-4A97-B1BC-C90EF6807C31}">
      <dgm:prSet/>
      <dgm:spPr/>
      <dgm:t>
        <a:bodyPr/>
        <a:lstStyle/>
        <a:p>
          <a:endParaRPr lang="fr"/>
        </a:p>
      </dgm:t>
    </dgm:pt>
    <dgm:pt modelId="{D3B0F1CB-75E1-4AA1-9F2E-24CB387E4A1C}">
      <dgm:prSet/>
      <dgm:spPr/>
      <dgm:t>
        <a:bodyPr/>
        <a:lstStyle/>
        <a:p>
          <a:pPr algn="l" rtl="0"/>
          <a:r>
            <a:rPr lang="fr" b="1" i="0" u="none"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Perturbation </a:t>
          </a:r>
          <a:r>
            <a:rPr lang="fr" b="1" i="0" u="none" baseline="0" dirty="0">
              <a:solidFill>
                <a:srgbClr val="0070C0"/>
              </a:solidFill>
              <a:latin typeface="Calibri" panose="020F0502020204030204" pitchFamily="34" charset="0"/>
              <a:ea typeface="Calibri" panose="020F0502020204030204" pitchFamily="34" charset="0"/>
              <a:cs typeface="Arial" panose="020B0604020202020204" pitchFamily="34" charset="0"/>
            </a:rPr>
            <a:t>des réseaux sociaux: </a:t>
          </a:r>
          <a:r>
            <a:rPr lang="fr" b="0" i="0" u="none" baseline="0" dirty="0">
              <a:latin typeface="Calibri" panose="020F0502020204030204" pitchFamily="34" charset="0"/>
              <a:ea typeface="Calibri" panose="020F0502020204030204" pitchFamily="34" charset="0"/>
              <a:cs typeface="Arial" panose="020B0604020202020204" pitchFamily="34" charset="0"/>
            </a:rPr>
            <a:t>Lorsque des personnes sont déplacées et/ou divisées par un conflit, les réseaux sociaux de soutien peuvent se briser et les familles/ménages peuvent être séparés </a:t>
          </a:r>
          <a:r>
            <a:rPr lang="fr" b="1" i="1" u="none" baseline="0" dirty="0">
              <a:highlight>
                <a:srgbClr val="FFFF00"/>
              </a:highlight>
              <a:latin typeface="Calibri" panose="020F0502020204030204" pitchFamily="34" charset="0"/>
              <a:ea typeface="Calibri" panose="020F0502020204030204" pitchFamily="34" charset="0"/>
              <a:cs typeface="Arial" panose="020B0604020202020204" pitchFamily="34" charset="0"/>
            </a:rPr>
            <a:t>(exemple d'un réseau social, par exemple les églises, les temples) </a:t>
          </a:r>
          <a:r>
            <a:rPr lang="fr" b="0" i="0" u="none" baseline="0" dirty="0">
              <a:latin typeface="Calibri" panose="020F0502020204030204" pitchFamily="34" charset="0"/>
              <a:ea typeface="Calibri" panose="020F0502020204030204" pitchFamily="34" charset="0"/>
              <a:cs typeface="Arial" panose="020B0604020202020204" pitchFamily="34" charset="0"/>
            </a:rPr>
            <a:t>et les familles/ménages peuvent être séparés </a:t>
          </a:r>
          <a:endParaRPr lang="fr" dirty="0"/>
        </a:p>
      </dgm:t>
    </dgm:pt>
    <dgm:pt modelId="{10F67BC5-1C11-4FAE-91F2-F4446D9752B5}" type="parTrans" cxnId="{0938D466-71A9-4C5A-B587-D6D34E26ACD5}">
      <dgm:prSet/>
      <dgm:spPr/>
      <dgm:t>
        <a:bodyPr/>
        <a:lstStyle/>
        <a:p>
          <a:endParaRPr lang="fr"/>
        </a:p>
      </dgm:t>
    </dgm:pt>
    <dgm:pt modelId="{CF63BEA3-31B1-4E2E-BF0B-81F89CCCE254}" type="sibTrans" cxnId="{0938D466-71A9-4C5A-B587-D6D34E26ACD5}">
      <dgm:prSet/>
      <dgm:spPr/>
      <dgm:t>
        <a:bodyPr/>
        <a:lstStyle/>
        <a:p>
          <a:endParaRPr lang="fr"/>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
        </a:p>
      </dgm:t>
    </dgm:pt>
    <dgm:pt modelId="{65812ED8-C985-4051-96BB-B2BE6B749AA5}">
      <dgm:prSet custT="1"/>
      <dgm:spPr/>
      <dgm:t>
        <a:bodyPr/>
        <a:lstStyle/>
        <a:p>
          <a:pPr algn="l" rtl="0"/>
          <a:r>
            <a:rPr lang="fr" sz="2400" b="1" i="0" u="none"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Perturbation des services</a:t>
          </a:r>
          <a:r>
            <a:rPr lang="fr" sz="2400" b="1" i="0" u="none" baseline="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fr" sz="2400" b="0" i="0" u="none" baseline="0" dirty="0">
              <a:effectLst/>
              <a:latin typeface="Calibri" panose="020F0502020204030204" pitchFamily="34" charset="0"/>
              <a:ea typeface="Calibri" panose="020F0502020204030204" pitchFamily="34" charset="0"/>
              <a:cs typeface="Arial" panose="020B0604020202020204" pitchFamily="34" charset="0"/>
            </a:rPr>
            <a:t>Les systèmes de services clés, notamment en matière de santé, d'éducation, de protection et autres, s'effondrent </a:t>
          </a:r>
          <a:r>
            <a:rPr lang="fr" sz="2400" b="1" i="1" u="none"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(comme xxx.) </a:t>
          </a:r>
          <a:r>
            <a:rPr lang="fr" sz="2400" b="0" i="0" u="none" baseline="0" dirty="0">
              <a:effectLst/>
              <a:latin typeface="Calibri" panose="020F0502020204030204" pitchFamily="34" charset="0"/>
              <a:ea typeface="Calibri" panose="020F0502020204030204" pitchFamily="34" charset="0"/>
              <a:cs typeface="Arial" panose="020B0604020202020204" pitchFamily="34" charset="0"/>
            </a:rPr>
            <a:t>notamment en raison de la fuite du personnel, de la destruction des bâtiments et d'autres difficultés empêchant la continuité de la prestation des services </a:t>
          </a:r>
          <a:endParaRPr lang="fr" sz="2400" dirty="0"/>
        </a:p>
      </dgm:t>
    </dgm:pt>
    <dgm:pt modelId="{44C55780-4C9D-44CC-A150-73889AAAFCAE}" type="parTrans" cxnId="{1BCDDA6A-B079-4764-ABC0-7A528BB39448}">
      <dgm:prSet/>
      <dgm:spPr/>
      <dgm:t>
        <a:bodyPr/>
        <a:lstStyle/>
        <a:p>
          <a:endParaRPr lang="fr"/>
        </a:p>
      </dgm:t>
    </dgm:pt>
    <dgm:pt modelId="{9236DD06-6B2F-4A90-B5E8-03270B63356E}" type="sibTrans" cxnId="{1BCDDA6A-B079-4764-ABC0-7A528BB39448}">
      <dgm:prSet/>
      <dgm:spPr/>
      <dgm:t>
        <a:bodyPr/>
        <a:lstStyle/>
        <a:p>
          <a:endParaRPr lang="fr"/>
        </a:p>
      </dgm:t>
    </dgm:pt>
    <dgm:pt modelId="{8DED31E9-E141-44A1-9AEC-F5BB878FE575}">
      <dgm:prSet custT="1"/>
      <dgm:spPr/>
      <dgm:t>
        <a:bodyPr/>
        <a:lstStyle/>
        <a:p>
          <a:pPr algn="ctr" rtl="0"/>
          <a:endParaRPr lang="sr-Latn-RS" sz="2400" b="1" i="0" u="none"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l" rtl="0"/>
          <a:r>
            <a:rPr lang="fr" sz="2400" b="1" i="0" u="none"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Violence, exploitation et abus: </a:t>
          </a:r>
          <a:r>
            <a:rPr lang="fr" sz="2400" b="0" i="0" u="none" baseline="0" dirty="0">
              <a:effectLst/>
              <a:latin typeface="Calibri" panose="020F0502020204030204" pitchFamily="34" charset="0"/>
              <a:ea typeface="Calibri" panose="020F0502020204030204" pitchFamily="34" charset="0"/>
              <a:cs typeface="Arial" panose="020B0604020202020204" pitchFamily="34" charset="0"/>
            </a:rPr>
            <a:t>Le risque de violence est accru, car les systèmes de protection et d'aide aux victimes s'effondrent</a:t>
          </a:r>
          <a:endParaRPr lang="fr" sz="2400" dirty="0"/>
        </a:p>
      </dgm:t>
    </dgm:pt>
    <dgm:pt modelId="{66A14EA4-92CE-4319-9477-A24DA85C1614}" type="parTrans" cxnId="{CC8F5568-1470-4A97-B1BC-C90EF6807C31}">
      <dgm:prSet/>
      <dgm:spPr/>
      <dgm:t>
        <a:bodyPr/>
        <a:lstStyle/>
        <a:p>
          <a:endParaRPr lang="fr"/>
        </a:p>
      </dgm:t>
    </dgm:pt>
    <dgm:pt modelId="{73805B54-9281-4BFA-B009-F2055E3D2117}" type="sibTrans" cxnId="{CC8F5568-1470-4A97-B1BC-C90EF6807C31}">
      <dgm:prSet/>
      <dgm:spPr/>
      <dgm:t>
        <a:bodyPr/>
        <a:lstStyle/>
        <a:p>
          <a:endParaRPr lang="fr"/>
        </a:p>
      </dgm:t>
    </dgm:pt>
    <dgm:pt modelId="{D3B0F1CB-75E1-4AA1-9F2E-24CB387E4A1C}">
      <dgm:prSet custT="1"/>
      <dgm:spPr/>
      <dgm:t>
        <a:bodyPr/>
        <a:lstStyle/>
        <a:p>
          <a:pPr algn="l" rtl="0"/>
          <a:r>
            <a:rPr lang="fr" sz="2400" b="1" i="0" u="none" baseline="0" dirty="0">
              <a:solidFill>
                <a:srgbClr val="0070C0"/>
              </a:solidFill>
              <a:latin typeface="Calibri" panose="020F0502020204030204" pitchFamily="34" charset="0"/>
              <a:ea typeface="Calibri" panose="020F0502020204030204" pitchFamily="34" charset="0"/>
              <a:cs typeface="Arial" panose="020B0604020202020204" pitchFamily="34" charset="0"/>
            </a:rPr>
            <a:t>Perte de moyens de subsistance:</a:t>
          </a:r>
          <a:r>
            <a:rPr lang="fr" sz="2400" b="0" i="0" u="none" baseline="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fr" sz="2400" b="0" i="0" u="none" baseline="0" dirty="0">
              <a:latin typeface="Calibri" panose="020F0502020204030204" pitchFamily="34" charset="0"/>
              <a:ea typeface="Calibri" panose="020F0502020204030204" pitchFamily="34" charset="0"/>
              <a:cs typeface="Arial" panose="020B0604020202020204" pitchFamily="34" charset="0"/>
            </a:rPr>
            <a:t>Les moyens de subsistance sont perdus et les populations touchées sont obligées de recourir à des mécanismes d'adaptation négatifs</a:t>
          </a:r>
          <a:r>
            <a:rPr lang="fr" sz="2400" b="1" i="1" u="none"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(comme xxx.) </a:t>
          </a:r>
          <a:endParaRPr lang="fr" sz="2400" dirty="0">
            <a:highlight>
              <a:srgbClr val="FFFF00"/>
            </a:highlight>
          </a:endParaRPr>
        </a:p>
      </dgm:t>
    </dgm:pt>
    <dgm:pt modelId="{10F67BC5-1C11-4FAE-91F2-F4446D9752B5}" type="parTrans" cxnId="{0938D466-71A9-4C5A-B587-D6D34E26ACD5}">
      <dgm:prSet/>
      <dgm:spPr/>
      <dgm:t>
        <a:bodyPr/>
        <a:lstStyle/>
        <a:p>
          <a:endParaRPr lang="fr"/>
        </a:p>
      </dgm:t>
    </dgm:pt>
    <dgm:pt modelId="{CF63BEA3-31B1-4E2E-BF0B-81F89CCCE254}" type="sibTrans" cxnId="{0938D466-71A9-4C5A-B587-D6D34E26ACD5}">
      <dgm:prSet/>
      <dgm:spPr/>
      <dgm:t>
        <a:bodyPr/>
        <a:lstStyle/>
        <a:p>
          <a:endParaRPr lang="fr"/>
        </a:p>
      </dgm:t>
    </dgm:pt>
    <dgm:pt modelId="{D923E5D1-577B-3947-A14C-B638CEC6DB51}">
      <dgm:prSet custT="1"/>
      <dgm:spPr/>
      <dgm:t>
        <a:bodyPr/>
        <a:lstStyle/>
        <a:p>
          <a:pPr algn="l" rtl="0">
            <a:buFont typeface="Symbol" panose="05050102010706020507" pitchFamily="18" charset="2"/>
            <a:buChar char=""/>
          </a:pPr>
          <a:r>
            <a:rPr lang="fr" sz="2400" b="1" i="0" u="none" baseline="0" dirty="0">
              <a:solidFill>
                <a:srgbClr val="0070C0"/>
              </a:solidFill>
              <a:latin typeface="Calibri" panose="020F0502020204030204" pitchFamily="34" charset="0"/>
              <a:ea typeface="Calibri" panose="020F0502020204030204" pitchFamily="34" charset="0"/>
              <a:cs typeface="Arial" panose="020B0604020202020204" pitchFamily="34" charset="0"/>
            </a:rPr>
            <a:t>Le déssaisissement des ressources: </a:t>
          </a:r>
          <a:r>
            <a:rPr lang="fr" sz="2400" b="0" i="0" u="none" baseline="0" dirty="0">
              <a:latin typeface="Calibri" panose="020F0502020204030204" pitchFamily="34" charset="0"/>
              <a:ea typeface="Calibri" panose="020F0502020204030204" pitchFamily="34" charset="0"/>
              <a:cs typeface="Arial" panose="020B0604020202020204" pitchFamily="34" charset="0"/>
            </a:rPr>
            <a:t>Au niveau national, les ressources peuvent être détournées vers une réponse immédiate à la crise</a:t>
          </a:r>
          <a:endParaRPr lang="fr" sz="2400" dirty="0"/>
        </a:p>
      </dgm:t>
    </dgm:pt>
    <dgm:pt modelId="{CFF341B2-506F-514C-BA20-119E63C5F3B3}" type="parTrans" cxnId="{ABF96AA7-4E47-764F-810A-FF660411EF91}">
      <dgm:prSet/>
      <dgm:spPr/>
      <dgm:t>
        <a:bodyPr/>
        <a:lstStyle/>
        <a:p>
          <a:endParaRPr lang="fr"/>
        </a:p>
      </dgm:t>
    </dgm:pt>
    <dgm:pt modelId="{9397D06B-6578-4A4A-BF09-A3E9C1281B63}" type="sibTrans" cxnId="{ABF96AA7-4E47-764F-810A-FF660411EF91}">
      <dgm:prSet/>
      <dgm:spPr/>
      <dgm:t>
        <a:bodyPr/>
        <a:lstStyle/>
        <a:p>
          <a:endParaRPr lang="fr"/>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custScaleY="11451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
        </a:p>
      </dgm:t>
    </dgm:pt>
    <dgm:pt modelId="{65812ED8-C985-4051-96BB-B2BE6B749AA5}">
      <dgm:prSet custT="1"/>
      <dgm:spPr/>
      <dgm:t>
        <a:bodyPr/>
        <a:lstStyle/>
        <a:p>
          <a:pPr algn="l" rtl="0"/>
          <a:r>
            <a:rPr lang="fr" sz="2400" b="0" i="0" u="none"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Le droit international humanitaire et le droit international des droits de l'homme sont deux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branches du droit différentes </a:t>
          </a:r>
          <a:r>
            <a:rPr lang="fr" sz="2400" b="1" i="0" u="none" baseline="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fr" sz="2400" b="0" i="0" u="none" baseline="0" dirty="0">
              <a:solidFill>
                <a:srgbClr val="202124"/>
              </a:solidFill>
              <a:latin typeface="Calibri" panose="020F0502020204030204" pitchFamily="34" charset="0"/>
              <a:ea typeface="Calibri" panose="020F0502020204030204" pitchFamily="34" charset="0"/>
              <a:cs typeface="Calibri" panose="020F0502020204030204" pitchFamily="34" charset="0"/>
            </a:rPr>
            <a:t>mais complémentaires</a:t>
          </a:r>
          <a:endParaRPr lang="fr" sz="2400" dirty="0"/>
        </a:p>
      </dgm:t>
    </dgm:pt>
    <dgm:pt modelId="{44C55780-4C9D-44CC-A150-73889AAAFCAE}" type="parTrans" cxnId="{1BCDDA6A-B079-4764-ABC0-7A528BB39448}">
      <dgm:prSet/>
      <dgm:spPr/>
      <dgm:t>
        <a:bodyPr/>
        <a:lstStyle/>
        <a:p>
          <a:endParaRPr lang="fr"/>
        </a:p>
      </dgm:t>
    </dgm:pt>
    <dgm:pt modelId="{9236DD06-6B2F-4A90-B5E8-03270B63356E}" type="sibTrans" cxnId="{1BCDDA6A-B079-4764-ABC0-7A528BB39448}">
      <dgm:prSet/>
      <dgm:spPr/>
      <dgm:t>
        <a:bodyPr/>
        <a:lstStyle/>
        <a:p>
          <a:endParaRPr lang="fr"/>
        </a:p>
      </dgm:t>
    </dgm:pt>
    <dgm:pt modelId="{8DED31E9-E141-44A1-9AEC-F5BB878FE575}">
      <dgm:prSet custT="1"/>
      <dgm:spPr/>
      <dgm:t>
        <a:bodyPr/>
        <a:lstStyle/>
        <a:p>
          <a:pPr algn="l" rtl="0"/>
          <a:r>
            <a:rPr lang="fr" sz="2400" b="0" i="0" u="none"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Le droit humanitaire et le droit des droits de l'homme sont tous les deux soucieux de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la protection de la vie, de la santé et de la dignité de tous les individus</a:t>
          </a:r>
          <a:endParaRPr lang="fr" sz="2400" b="1" dirty="0">
            <a:solidFill>
              <a:srgbClr val="0070C0"/>
            </a:solidFill>
          </a:endParaRPr>
        </a:p>
      </dgm:t>
    </dgm:pt>
    <dgm:pt modelId="{66A14EA4-92CE-4319-9477-A24DA85C1614}" type="parTrans" cxnId="{CC8F5568-1470-4A97-B1BC-C90EF6807C31}">
      <dgm:prSet/>
      <dgm:spPr/>
      <dgm:t>
        <a:bodyPr/>
        <a:lstStyle/>
        <a:p>
          <a:endParaRPr lang="fr"/>
        </a:p>
      </dgm:t>
    </dgm:pt>
    <dgm:pt modelId="{73805B54-9281-4BFA-B009-F2055E3D2117}" type="sibTrans" cxnId="{CC8F5568-1470-4A97-B1BC-C90EF6807C31}">
      <dgm:prSet/>
      <dgm:spPr/>
      <dgm:t>
        <a:bodyPr/>
        <a:lstStyle/>
        <a:p>
          <a:endParaRPr lang="fr"/>
        </a:p>
      </dgm:t>
    </dgm:pt>
    <dgm:pt modelId="{D3B0F1CB-75E1-4AA1-9F2E-24CB387E4A1C}">
      <dgm:prSet custT="1"/>
      <dgm:spPr/>
      <dgm:t>
        <a:bodyPr/>
        <a:lstStyle/>
        <a:p>
          <a:pPr algn="l" rtl="0"/>
          <a:r>
            <a:rPr lang="fr" sz="2400" b="0" i="0" u="none"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Le droit humanitaire s'applique dans les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conflits armés; </a:t>
          </a:r>
        </a:p>
        <a:p>
          <a:pPr algn="l" rtl="0"/>
          <a:r>
            <a:rPr lang="fr" sz="2400" b="0" i="0" u="none" baseline="0" dirty="0">
              <a:latin typeface="Calibri" panose="020F0502020204030204" pitchFamily="34" charset="0"/>
              <a:ea typeface="Calibri" panose="020F0502020204030204" pitchFamily="34" charset="0"/>
              <a:cs typeface="Calibri" panose="020F0502020204030204" pitchFamily="34" charset="0"/>
            </a:rPr>
            <a:t>La</a:t>
          </a:r>
          <a:r>
            <a:rPr lang="fr" sz="2400" b="0" i="0" u="none"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loi sur les droits de l'homme - comme la </a:t>
          </a:r>
          <a:r>
            <a:rPr lang="fr" sz="2400" b="0" i="0" u="none" baseline="0" dirty="0">
              <a:latin typeface="Calibri" panose="020F0502020204030204" pitchFamily="34" charset="0"/>
              <a:ea typeface="Calibri" panose="020F0502020204030204" pitchFamily="34" charset="0"/>
              <a:cs typeface="Calibri" panose="020F0502020204030204" pitchFamily="34" charset="0"/>
            </a:rPr>
            <a:t>CDPH, la CDE, la CEDEF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s'applique toujours</a:t>
          </a:r>
          <a:r>
            <a:rPr lang="fr" sz="2400" b="0"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 sz="2400" b="0" i="0" u="none" baseline="0" dirty="0">
              <a:latin typeface="Calibri" panose="020F0502020204030204" pitchFamily="34" charset="0"/>
              <a:ea typeface="Calibri" panose="020F0502020204030204" pitchFamily="34" charset="0"/>
              <a:cs typeface="Calibri" panose="020F0502020204030204" pitchFamily="34" charset="0"/>
            </a:rPr>
            <a:t>en temps de paix, pendant les conflits/guerres et en cas de catastrophes </a:t>
          </a:r>
          <a:endParaRPr lang="fr" sz="2400" dirty="0">
            <a:highlight>
              <a:srgbClr val="FFFF00"/>
            </a:highlight>
          </a:endParaRPr>
        </a:p>
      </dgm:t>
    </dgm:pt>
    <dgm:pt modelId="{10F67BC5-1C11-4FAE-91F2-F4446D9752B5}" type="parTrans" cxnId="{0938D466-71A9-4C5A-B587-D6D34E26ACD5}">
      <dgm:prSet/>
      <dgm:spPr/>
      <dgm:t>
        <a:bodyPr/>
        <a:lstStyle/>
        <a:p>
          <a:endParaRPr lang="fr"/>
        </a:p>
      </dgm:t>
    </dgm:pt>
    <dgm:pt modelId="{CF63BEA3-31B1-4E2E-BF0B-81F89CCCE254}" type="sibTrans" cxnId="{0938D466-71A9-4C5A-B587-D6D34E26ACD5}">
      <dgm:prSet/>
      <dgm:spPr/>
      <dgm:t>
        <a:bodyPr/>
        <a:lstStyle/>
        <a:p>
          <a:endParaRPr lang="fr"/>
        </a:p>
      </dgm:t>
    </dgm:pt>
    <dgm:pt modelId="{D923E5D1-577B-3947-A14C-B638CEC6DB51}">
      <dgm:prSet custT="1"/>
      <dgm:spPr/>
      <dgm:t>
        <a:bodyPr/>
        <a:lstStyle/>
        <a:p>
          <a:pPr algn="l" rtl="0">
            <a:buFont typeface="Symbol" panose="05050102010706020507" pitchFamily="18" charset="2"/>
            <a:buChar char=""/>
          </a:pPr>
          <a:r>
            <a:rPr lang="fr" sz="2400" b="0" i="0" u="none" baseline="0" dirty="0">
              <a:latin typeface="Calibri" panose="020F0502020204030204" pitchFamily="34" charset="0"/>
              <a:ea typeface="Calibri" panose="020F0502020204030204" pitchFamily="34" charset="0"/>
              <a:cs typeface="Calibri" panose="020F0502020204030204" pitchFamily="34" charset="0"/>
            </a:rPr>
            <a:t>Le droit international des réfugiés (DIR) vise spécifiquement les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pays d'accueil des réfugiés</a:t>
          </a:r>
          <a:endParaRPr lang="fr" sz="2400" b="1" dirty="0">
            <a:solidFill>
              <a:srgbClr val="0070C0"/>
            </a:solidFill>
          </a:endParaRPr>
        </a:p>
      </dgm:t>
    </dgm:pt>
    <dgm:pt modelId="{CFF341B2-506F-514C-BA20-119E63C5F3B3}" type="parTrans" cxnId="{ABF96AA7-4E47-764F-810A-FF660411EF91}">
      <dgm:prSet/>
      <dgm:spPr/>
      <dgm:t>
        <a:bodyPr/>
        <a:lstStyle/>
        <a:p>
          <a:endParaRPr lang="fr"/>
        </a:p>
      </dgm:t>
    </dgm:pt>
    <dgm:pt modelId="{9397D06B-6578-4A4A-BF09-A3E9C1281B63}" type="sibTrans" cxnId="{ABF96AA7-4E47-764F-810A-FF660411EF91}">
      <dgm:prSet/>
      <dgm:spPr/>
      <dgm:t>
        <a:bodyPr/>
        <a:lstStyle/>
        <a:p>
          <a:endParaRPr lang="fr"/>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custScaleY="92420"/>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D26DD-344D-C84F-BF3A-92E5C7649BFD}"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fr"/>
        </a:p>
      </dgm:t>
    </dgm:pt>
    <dgm:pt modelId="{54AEC3F5-70CD-F244-B0A0-888B5666EFB4}">
      <dgm:prSet phldrT="[Text]" custT="1"/>
      <dgm:spPr>
        <a:solidFill>
          <a:srgbClr val="D04638"/>
        </a:solidFill>
      </dgm:spPr>
      <dgm:t>
        <a:bodyPr/>
        <a:lstStyle/>
        <a:p>
          <a:pPr algn="ctr" rtl="0"/>
          <a:r>
            <a:rPr lang="fr" sz="2000" b="1" i="0" u="none" baseline="0">
              <a:latin typeface="Calibri" panose="020F0502020204030204" pitchFamily="34" charset="0"/>
              <a:ea typeface="Calibri" panose="020F0502020204030204" pitchFamily="34" charset="0"/>
              <a:cs typeface="Calibri" panose="020F0502020204030204" pitchFamily="34" charset="0"/>
            </a:rPr>
            <a:t>4 actions à faire obligatoirement</a:t>
          </a:r>
        </a:p>
      </dgm:t>
    </dgm:pt>
    <dgm:pt modelId="{83624F65-6D23-4C43-B8DF-952D9609DF5C}" type="parTrans" cxnId="{BCCE3387-6D55-3144-8EAE-FA0978C6BD88}">
      <dgm:prSet/>
      <dgm:spPr/>
      <dgm:t>
        <a:bodyPr/>
        <a:lstStyle/>
        <a:p>
          <a:endParaRPr lang="fr"/>
        </a:p>
      </dgm:t>
    </dgm:pt>
    <dgm:pt modelId="{7BBE08E9-A871-9547-8B91-21A2D7858073}" type="sibTrans" cxnId="{BCCE3387-6D55-3144-8EAE-FA0978C6BD88}">
      <dgm:prSet/>
      <dgm:spPr/>
      <dgm:t>
        <a:bodyPr/>
        <a:lstStyle/>
        <a:p>
          <a:endParaRPr lang="fr"/>
        </a:p>
      </dgm:t>
    </dgm:pt>
    <dgm:pt modelId="{BB9EEB85-D3E0-F74D-AC96-7EF2E6E1F471}">
      <dgm:prSet phldrT="[Text]" custT="1"/>
      <dgm:spPr/>
      <dgm:t>
        <a:bodyPr/>
        <a:lstStyle/>
        <a:p>
          <a:pPr algn="ctr" rtl="0"/>
          <a:r>
            <a:rPr lang="fr" sz="2000" b="0" i="0" u="none" baseline="0">
              <a:latin typeface="Calibri" panose="020F0502020204030204" pitchFamily="34" charset="0"/>
              <a:ea typeface="Calibri" panose="020F0502020204030204" pitchFamily="34" charset="0"/>
              <a:cs typeface="Calibri" panose="020F0502020204030204" pitchFamily="34" charset="0"/>
            </a:rPr>
            <a:t>2. Supprimer les obstacles</a:t>
          </a:r>
          <a:endParaRPr lang="fr" sz="2000" dirty="0">
            <a:latin typeface="Calibri" panose="020F0502020204030204" pitchFamily="34" charset="0"/>
            <a:cs typeface="Calibri" panose="020F0502020204030204" pitchFamily="34" charset="0"/>
          </a:endParaRPr>
        </a:p>
      </dgm:t>
    </dgm:pt>
    <dgm:pt modelId="{B7BB863C-D0E9-644B-A588-A37FAA5C8011}" type="parTrans" cxnId="{73BFDD8C-4174-C542-B293-E56910DFB29D}">
      <dgm:prSet/>
      <dgm:spPr/>
      <dgm:t>
        <a:bodyPr/>
        <a:lstStyle/>
        <a:p>
          <a:endParaRPr lang="fr" dirty="0"/>
        </a:p>
      </dgm:t>
    </dgm:pt>
    <dgm:pt modelId="{59122AA0-ABC7-B44B-A4AF-54D0F563FBD4}" type="sibTrans" cxnId="{73BFDD8C-4174-C542-B293-E56910DFB29D}">
      <dgm:prSet/>
      <dgm:spPr/>
      <dgm:t>
        <a:bodyPr/>
        <a:lstStyle/>
        <a:p>
          <a:endParaRPr lang="fr"/>
        </a:p>
      </dgm:t>
    </dgm:pt>
    <dgm:pt modelId="{E20E7DCD-D589-044C-9E85-2F8DDF484B27}">
      <dgm:prSet phldrT="[Text]" custT="1"/>
      <dgm:spPr>
        <a:solidFill>
          <a:srgbClr val="7030A0"/>
        </a:solidFill>
        <a:ln w="25400" cap="flat" cmpd="sng" algn="ctr">
          <a:solidFill>
            <a:srgbClr val="FFFFFF">
              <a:hueOff val="0"/>
              <a:satOff val="0"/>
              <a:lumOff val="0"/>
              <a:alphaOff val="0"/>
            </a:srgbClr>
          </a:solidFill>
          <a:prstDash val="solid"/>
        </a:ln>
        <a:effectLst/>
      </dgm:spPr>
      <dgm:t>
        <a:bodyPr spcFirstLastPara="0" vert="horz" wrap="square" lIns="7620" tIns="7620" rIns="7620" bIns="7620" numCol="1" spcCol="1270" anchor="ctr" anchorCtr="0"/>
        <a:lstStyle/>
        <a:p>
          <a:pPr marL="0" lvl="0" indent="0" algn="ctr" defTabSz="266700" rtl="0">
            <a:lnSpc>
              <a:spcPct val="90000"/>
            </a:lnSpc>
            <a:spcBef>
              <a:spcPct val="0"/>
            </a:spcBef>
            <a:spcAft>
              <a:spcPct val="35000"/>
            </a:spcAft>
            <a:buNone/>
          </a:pPr>
          <a:r>
            <a:rPr lang="fr" sz="2000" b="0" i="0" u="none" kern="1200" baseline="0">
              <a:solidFill>
                <a:srgbClr val="FFFFFF"/>
              </a:solidFill>
              <a:latin typeface="Calibri" panose="020F0502020204030204" pitchFamily="34" charset="0"/>
              <a:ea typeface="+mn-ea"/>
              <a:cs typeface="Calibri" panose="020F0502020204030204" pitchFamily="34" charset="0"/>
            </a:rPr>
            <a:t>3. Autonomiser les personnes handicapées; les aider à développer leurs capacités</a:t>
          </a:r>
          <a:endParaRPr lang="fr" sz="2000" b="0" kern="1200" dirty="0">
            <a:solidFill>
              <a:srgbClr val="FFFFFF"/>
            </a:solidFill>
            <a:latin typeface="Calibri" panose="020F0502020204030204" pitchFamily="34" charset="0"/>
            <a:ea typeface="+mn-ea"/>
            <a:cs typeface="Calibri" panose="020F0502020204030204" pitchFamily="34" charset="0"/>
          </a:endParaRPr>
        </a:p>
      </dgm:t>
    </dgm:pt>
    <dgm:pt modelId="{60A00B74-1549-1C49-B0CE-D8F8A9832747}" type="parTrans" cxnId="{780B6BA7-AFED-1D4A-A9C8-425A7F923858}">
      <dgm:prSet/>
      <dgm:spPr/>
      <dgm:t>
        <a:bodyPr/>
        <a:lstStyle/>
        <a:p>
          <a:endParaRPr lang="fr" dirty="0"/>
        </a:p>
      </dgm:t>
    </dgm:pt>
    <dgm:pt modelId="{56565C4D-FB8A-7A48-ACB1-0EFC9B0D2AC1}" type="sibTrans" cxnId="{780B6BA7-AFED-1D4A-A9C8-425A7F923858}">
      <dgm:prSet/>
      <dgm:spPr/>
      <dgm:t>
        <a:bodyPr/>
        <a:lstStyle/>
        <a:p>
          <a:endParaRPr lang="fr"/>
        </a:p>
      </dgm:t>
    </dgm:pt>
    <dgm:pt modelId="{85146A80-7551-5D4D-AA18-00568808EAF0}">
      <dgm:prSet phldrT="[Text]" custT="1"/>
      <dgm:spPr/>
      <dgm:t>
        <a:bodyPr/>
        <a:lstStyle/>
        <a:p>
          <a:pPr algn="ctr" rtl="0"/>
          <a:r>
            <a:rPr lang="fr" sz="2000" b="0" i="0" u="none" baseline="0">
              <a:latin typeface="Calibri" panose="020F0502020204030204" pitchFamily="34" charset="0"/>
              <a:ea typeface="Calibri" panose="020F0502020204030204" pitchFamily="34" charset="0"/>
              <a:cs typeface="Calibri" panose="020F0502020204030204" pitchFamily="34" charset="0"/>
            </a:rPr>
            <a:t>4. Décomposer les données pour assurer le suivi de l'inclusion</a:t>
          </a:r>
          <a:endParaRPr lang="fr" sz="2000" dirty="0">
            <a:latin typeface="Calibri" panose="020F0502020204030204" pitchFamily="34" charset="0"/>
            <a:cs typeface="Calibri" panose="020F0502020204030204" pitchFamily="34" charset="0"/>
          </a:endParaRPr>
        </a:p>
      </dgm:t>
    </dgm:pt>
    <dgm:pt modelId="{97B748E9-6942-5744-91DA-850359328D2F}" type="parTrans" cxnId="{FF23EDF7-580B-C141-9D3E-5AFB53DE66A7}">
      <dgm:prSet/>
      <dgm:spPr/>
      <dgm:t>
        <a:bodyPr/>
        <a:lstStyle/>
        <a:p>
          <a:endParaRPr lang="fr" dirty="0"/>
        </a:p>
      </dgm:t>
    </dgm:pt>
    <dgm:pt modelId="{EAC3445F-FCD3-3E48-AB5B-E64A3A12368F}" type="sibTrans" cxnId="{FF23EDF7-580B-C141-9D3E-5AFB53DE66A7}">
      <dgm:prSet/>
      <dgm:spPr/>
      <dgm:t>
        <a:bodyPr/>
        <a:lstStyle/>
        <a:p>
          <a:endParaRPr lang="fr"/>
        </a:p>
      </dgm:t>
    </dgm:pt>
    <dgm:pt modelId="{75A7E233-5EAA-C94C-86EC-32A6447724AA}">
      <dgm:prSet custT="1"/>
      <dgm:spPr>
        <a:solidFill>
          <a:srgbClr val="7030A0"/>
        </a:solidFill>
      </dgm:spPr>
      <dgm:t>
        <a:bodyPr/>
        <a:lstStyle/>
        <a:p>
          <a:pPr algn="ctr" rtl="0"/>
          <a:r>
            <a:rPr lang="fr" sz="2000" b="0" i="0" u="none" baseline="0">
              <a:latin typeface="Calibri" panose="020F0502020204030204" pitchFamily="34" charset="0"/>
              <a:ea typeface="Calibri" panose="020F0502020204030204" pitchFamily="34" charset="0"/>
              <a:cs typeface="Calibri" panose="020F0502020204030204" pitchFamily="34" charset="0"/>
            </a:rPr>
            <a:t>1. Promouvoir une participation significative</a:t>
          </a:r>
        </a:p>
      </dgm:t>
    </dgm:pt>
    <dgm:pt modelId="{2B672844-E825-7E4B-A379-D6A5988F0A9A}" type="parTrans" cxnId="{38684ACA-1907-8741-A2B6-9FF4F6852C19}">
      <dgm:prSet/>
      <dgm:spPr/>
      <dgm:t>
        <a:bodyPr/>
        <a:lstStyle/>
        <a:p>
          <a:endParaRPr lang="fr" dirty="0"/>
        </a:p>
      </dgm:t>
    </dgm:pt>
    <dgm:pt modelId="{BB926A69-4502-5543-9244-EE84A44B2A41}" type="sibTrans" cxnId="{38684ACA-1907-8741-A2B6-9FF4F6852C19}">
      <dgm:prSet/>
      <dgm:spPr/>
      <dgm:t>
        <a:bodyPr/>
        <a:lstStyle/>
        <a:p>
          <a:endParaRPr lang="fr"/>
        </a:p>
      </dgm:t>
    </dgm:pt>
    <dgm:pt modelId="{C17E02B5-A9B8-E446-A951-701EB3EB956F}" type="pres">
      <dgm:prSet presAssocID="{BDED26DD-344D-C84F-BF3A-92E5C7649BFD}" presName="Name0" presStyleCnt="0">
        <dgm:presLayoutVars>
          <dgm:chMax val="1"/>
          <dgm:dir/>
          <dgm:animLvl val="ctr"/>
          <dgm:resizeHandles val="exact"/>
        </dgm:presLayoutVars>
      </dgm:prSet>
      <dgm:spPr/>
    </dgm:pt>
    <dgm:pt modelId="{91C16C3B-A765-0641-9F04-06E49831CA24}" type="pres">
      <dgm:prSet presAssocID="{54AEC3F5-70CD-F244-B0A0-888B5666EFB4}" presName="centerShape" presStyleLbl="node0" presStyleIdx="0" presStyleCnt="1" custScaleX="148760" custScaleY="116679" custLinFactNeighborX="-2083" custLinFactNeighborY="-1905"/>
      <dgm:spPr/>
    </dgm:pt>
    <dgm:pt modelId="{2A3851B5-0D5E-D948-977D-8A7C9CE80EAC}" type="pres">
      <dgm:prSet presAssocID="{2B672844-E825-7E4B-A379-D6A5988F0A9A}" presName="parTrans" presStyleLbl="sibTrans2D1" presStyleIdx="0" presStyleCnt="4"/>
      <dgm:spPr/>
    </dgm:pt>
    <dgm:pt modelId="{BD2150B3-D1DD-5F45-99C5-8B09CE2B51A8}" type="pres">
      <dgm:prSet presAssocID="{2B672844-E825-7E4B-A379-D6A5988F0A9A}" presName="connectorText" presStyleLbl="sibTrans2D1" presStyleIdx="0" presStyleCnt="4"/>
      <dgm:spPr/>
    </dgm:pt>
    <dgm:pt modelId="{05E45198-D09A-1448-B4DF-E3EFC82F5DA6}" type="pres">
      <dgm:prSet presAssocID="{75A7E233-5EAA-C94C-86EC-32A6447724AA}" presName="node" presStyleLbl="node1" presStyleIdx="0" presStyleCnt="4" custScaleX="321838" custRadScaleRad="98974" custRadScaleInc="-5209">
        <dgm:presLayoutVars>
          <dgm:bulletEnabled val="1"/>
        </dgm:presLayoutVars>
      </dgm:prSet>
      <dgm:spPr/>
    </dgm:pt>
    <dgm:pt modelId="{68F665DC-56E2-7843-B1B4-F9CCA725C9F3}" type="pres">
      <dgm:prSet presAssocID="{B7BB863C-D0E9-644B-A588-A37FAA5C8011}" presName="parTrans" presStyleLbl="sibTrans2D1" presStyleIdx="1" presStyleCnt="4"/>
      <dgm:spPr/>
    </dgm:pt>
    <dgm:pt modelId="{1FCCD0D6-0EC9-6741-9C28-4009112472F1}" type="pres">
      <dgm:prSet presAssocID="{B7BB863C-D0E9-644B-A588-A37FAA5C8011}" presName="connectorText" presStyleLbl="sibTrans2D1" presStyleIdx="1" presStyleCnt="4"/>
      <dgm:spPr/>
    </dgm:pt>
    <dgm:pt modelId="{645ACC67-8768-6841-8AB8-E087F585A976}" type="pres">
      <dgm:prSet presAssocID="{BB9EEB85-D3E0-F74D-AC96-7EF2E6E1F471}" presName="node" presStyleLbl="node1" presStyleIdx="1" presStyleCnt="4" custScaleX="279918" custScaleY="124175" custRadScaleRad="171712" custRadScaleInc="2662">
        <dgm:presLayoutVars>
          <dgm:bulletEnabled val="1"/>
        </dgm:presLayoutVars>
      </dgm:prSet>
      <dgm:spPr/>
    </dgm:pt>
    <dgm:pt modelId="{52011B42-13CB-8A45-9E0F-980889F8DF95}" type="pres">
      <dgm:prSet presAssocID="{60A00B74-1549-1C49-B0CE-D8F8A9832747}" presName="parTrans" presStyleLbl="sibTrans2D1" presStyleIdx="2" presStyleCnt="4"/>
      <dgm:spPr/>
    </dgm:pt>
    <dgm:pt modelId="{39003BEC-F6F7-4E4E-A8E6-654FBD1431D7}" type="pres">
      <dgm:prSet presAssocID="{60A00B74-1549-1C49-B0CE-D8F8A9832747}" presName="connectorText" presStyleLbl="sibTrans2D1" presStyleIdx="2" presStyleCnt="4"/>
      <dgm:spPr/>
    </dgm:pt>
    <dgm:pt modelId="{06A6E844-33D6-574C-9DCA-173823CD72BC}" type="pres">
      <dgm:prSet presAssocID="{E20E7DCD-D589-044C-9E85-2F8DDF484B27}" presName="node" presStyleLbl="node1" presStyleIdx="2" presStyleCnt="4" custScaleX="347286" custScaleY="119510" custRadScaleRad="114682" custRadScaleInc="4495">
        <dgm:presLayoutVars>
          <dgm:bulletEnabled val="1"/>
        </dgm:presLayoutVars>
      </dgm:prSet>
      <dgm:spPr>
        <a:xfrm>
          <a:off x="3611609" y="2299961"/>
          <a:ext cx="935249" cy="935249"/>
        </a:xfrm>
        <a:prstGeom prst="ellipse">
          <a:avLst/>
        </a:prstGeom>
      </dgm:spPr>
    </dgm:pt>
    <dgm:pt modelId="{2593A190-7CB6-844C-B62E-BBA66F8A914A}" type="pres">
      <dgm:prSet presAssocID="{97B748E9-6942-5744-91DA-850359328D2F}" presName="parTrans" presStyleLbl="sibTrans2D1" presStyleIdx="3" presStyleCnt="4"/>
      <dgm:spPr/>
    </dgm:pt>
    <dgm:pt modelId="{8FFDD0E9-62FB-0845-9D6C-8648E166CCC1}" type="pres">
      <dgm:prSet presAssocID="{97B748E9-6942-5744-91DA-850359328D2F}" presName="connectorText" presStyleLbl="sibTrans2D1" presStyleIdx="3" presStyleCnt="4"/>
      <dgm:spPr/>
    </dgm:pt>
    <dgm:pt modelId="{205F888A-1B91-8848-853A-388103CFEF4B}" type="pres">
      <dgm:prSet presAssocID="{85146A80-7551-5D4D-AA18-00568808EAF0}" presName="node" presStyleLbl="node1" presStyleIdx="3" presStyleCnt="4" custScaleX="317930" custScaleY="124538" custRadScaleRad="206360" custRadScaleInc="-4799">
        <dgm:presLayoutVars>
          <dgm:bulletEnabled val="1"/>
        </dgm:presLayoutVars>
      </dgm:prSet>
      <dgm:spPr/>
    </dgm:pt>
  </dgm:ptLst>
  <dgm:cxnLst>
    <dgm:cxn modelId="{CA3E9A02-7BB4-1F4F-B383-DFC971759CC5}" type="presOf" srcId="{2B672844-E825-7E4B-A379-D6A5988F0A9A}" destId="{2A3851B5-0D5E-D948-977D-8A7C9CE80EAC}" srcOrd="0" destOrd="0" presId="urn:microsoft.com/office/officeart/2005/8/layout/radial5"/>
    <dgm:cxn modelId="{A5AF3D1A-4045-D146-A06E-FB226A43F536}" type="presOf" srcId="{60A00B74-1549-1C49-B0CE-D8F8A9832747}" destId="{39003BEC-F6F7-4E4E-A8E6-654FBD1431D7}" srcOrd="1" destOrd="0" presId="urn:microsoft.com/office/officeart/2005/8/layout/radial5"/>
    <dgm:cxn modelId="{456EE41B-CB93-F741-8B95-03B9DA523435}" type="presOf" srcId="{B7BB863C-D0E9-644B-A588-A37FAA5C8011}" destId="{68F665DC-56E2-7843-B1B4-F9CCA725C9F3}" srcOrd="0" destOrd="0" presId="urn:microsoft.com/office/officeart/2005/8/layout/radial5"/>
    <dgm:cxn modelId="{47E18474-DEC2-3848-8961-DC1943F95D0E}" type="presOf" srcId="{BB9EEB85-D3E0-F74D-AC96-7EF2E6E1F471}" destId="{645ACC67-8768-6841-8AB8-E087F585A976}" srcOrd="0" destOrd="0" presId="urn:microsoft.com/office/officeart/2005/8/layout/radial5"/>
    <dgm:cxn modelId="{EF21C877-2243-A44A-9E5C-C233FEF2743B}" type="presOf" srcId="{60A00B74-1549-1C49-B0CE-D8F8A9832747}" destId="{52011B42-13CB-8A45-9E0F-980889F8DF95}" srcOrd="0" destOrd="0" presId="urn:microsoft.com/office/officeart/2005/8/layout/radial5"/>
    <dgm:cxn modelId="{BCCE3387-6D55-3144-8EAE-FA0978C6BD88}" srcId="{BDED26DD-344D-C84F-BF3A-92E5C7649BFD}" destId="{54AEC3F5-70CD-F244-B0A0-888B5666EFB4}" srcOrd="0" destOrd="0" parTransId="{83624F65-6D23-4C43-B8DF-952D9609DF5C}" sibTransId="{7BBE08E9-A871-9547-8B91-21A2D7858073}"/>
    <dgm:cxn modelId="{1162BB8C-85AA-C141-B8CD-EC779193BC81}" type="presOf" srcId="{B7BB863C-D0E9-644B-A588-A37FAA5C8011}" destId="{1FCCD0D6-0EC9-6741-9C28-4009112472F1}" srcOrd="1" destOrd="0" presId="urn:microsoft.com/office/officeart/2005/8/layout/radial5"/>
    <dgm:cxn modelId="{73BFDD8C-4174-C542-B293-E56910DFB29D}" srcId="{54AEC3F5-70CD-F244-B0A0-888B5666EFB4}" destId="{BB9EEB85-D3E0-F74D-AC96-7EF2E6E1F471}" srcOrd="1" destOrd="0" parTransId="{B7BB863C-D0E9-644B-A588-A37FAA5C8011}" sibTransId="{59122AA0-ABC7-B44B-A4AF-54D0F563FBD4}"/>
    <dgm:cxn modelId="{780B6BA7-AFED-1D4A-A9C8-425A7F923858}" srcId="{54AEC3F5-70CD-F244-B0A0-888B5666EFB4}" destId="{E20E7DCD-D589-044C-9E85-2F8DDF484B27}" srcOrd="2" destOrd="0" parTransId="{60A00B74-1549-1C49-B0CE-D8F8A9832747}" sibTransId="{56565C4D-FB8A-7A48-ACB1-0EFC9B0D2AC1}"/>
    <dgm:cxn modelId="{C5C82AB4-1A31-9E49-812A-A3A528A4B8A6}" type="presOf" srcId="{75A7E233-5EAA-C94C-86EC-32A6447724AA}" destId="{05E45198-D09A-1448-B4DF-E3EFC82F5DA6}" srcOrd="0" destOrd="0" presId="urn:microsoft.com/office/officeart/2005/8/layout/radial5"/>
    <dgm:cxn modelId="{38684ACA-1907-8741-A2B6-9FF4F6852C19}" srcId="{54AEC3F5-70CD-F244-B0A0-888B5666EFB4}" destId="{75A7E233-5EAA-C94C-86EC-32A6447724AA}" srcOrd="0" destOrd="0" parTransId="{2B672844-E825-7E4B-A379-D6A5988F0A9A}" sibTransId="{BB926A69-4502-5543-9244-EE84A44B2A41}"/>
    <dgm:cxn modelId="{D6C0E3CA-F389-BB46-9581-4948B6C05C6B}" type="presOf" srcId="{54AEC3F5-70CD-F244-B0A0-888B5666EFB4}" destId="{91C16C3B-A765-0641-9F04-06E49831CA24}" srcOrd="0" destOrd="0" presId="urn:microsoft.com/office/officeart/2005/8/layout/radial5"/>
    <dgm:cxn modelId="{51A255CC-E3CF-2348-AA08-04140BE0D448}" type="presOf" srcId="{E20E7DCD-D589-044C-9E85-2F8DDF484B27}" destId="{06A6E844-33D6-574C-9DCA-173823CD72BC}" srcOrd="0" destOrd="0" presId="urn:microsoft.com/office/officeart/2005/8/layout/radial5"/>
    <dgm:cxn modelId="{4016AFDA-2186-5C48-9087-5270EDB25EFA}" type="presOf" srcId="{85146A80-7551-5D4D-AA18-00568808EAF0}" destId="{205F888A-1B91-8848-853A-388103CFEF4B}" srcOrd="0" destOrd="0" presId="urn:microsoft.com/office/officeart/2005/8/layout/radial5"/>
    <dgm:cxn modelId="{08C157EA-1CE4-354B-B208-7BFEFDB1B40C}" type="presOf" srcId="{97B748E9-6942-5744-91DA-850359328D2F}" destId="{8FFDD0E9-62FB-0845-9D6C-8648E166CCC1}" srcOrd="1" destOrd="0" presId="urn:microsoft.com/office/officeart/2005/8/layout/radial5"/>
    <dgm:cxn modelId="{7AB5DCEA-85C2-CD46-A4F0-1F0377D5A0AB}" type="presOf" srcId="{BDED26DD-344D-C84F-BF3A-92E5C7649BFD}" destId="{C17E02B5-A9B8-E446-A951-701EB3EB956F}" srcOrd="0" destOrd="0" presId="urn:microsoft.com/office/officeart/2005/8/layout/radial5"/>
    <dgm:cxn modelId="{B7DFDBEF-4300-204D-9E41-6E5BB3C3FF94}" type="presOf" srcId="{97B748E9-6942-5744-91DA-850359328D2F}" destId="{2593A190-7CB6-844C-B62E-BBA66F8A914A}" srcOrd="0" destOrd="0" presId="urn:microsoft.com/office/officeart/2005/8/layout/radial5"/>
    <dgm:cxn modelId="{564702F0-6407-9C43-B2E7-69469D265ADE}" type="presOf" srcId="{2B672844-E825-7E4B-A379-D6A5988F0A9A}" destId="{BD2150B3-D1DD-5F45-99C5-8B09CE2B51A8}" srcOrd="1" destOrd="0" presId="urn:microsoft.com/office/officeart/2005/8/layout/radial5"/>
    <dgm:cxn modelId="{FF23EDF7-580B-C141-9D3E-5AFB53DE66A7}" srcId="{54AEC3F5-70CD-F244-B0A0-888B5666EFB4}" destId="{85146A80-7551-5D4D-AA18-00568808EAF0}" srcOrd="3" destOrd="0" parTransId="{97B748E9-6942-5744-91DA-850359328D2F}" sibTransId="{EAC3445F-FCD3-3E48-AB5B-E64A3A12368F}"/>
    <dgm:cxn modelId="{7F8670AF-2E82-B042-AF50-28BE58D35359}" type="presParOf" srcId="{C17E02B5-A9B8-E446-A951-701EB3EB956F}" destId="{91C16C3B-A765-0641-9F04-06E49831CA24}" srcOrd="0" destOrd="0" presId="urn:microsoft.com/office/officeart/2005/8/layout/radial5"/>
    <dgm:cxn modelId="{F8AD95CE-ADB7-474A-87C2-107027ED03BB}" type="presParOf" srcId="{C17E02B5-A9B8-E446-A951-701EB3EB956F}" destId="{2A3851B5-0D5E-D948-977D-8A7C9CE80EAC}" srcOrd="1" destOrd="0" presId="urn:microsoft.com/office/officeart/2005/8/layout/radial5"/>
    <dgm:cxn modelId="{65439FB7-89B8-3D41-A642-F095B961AC7F}" type="presParOf" srcId="{2A3851B5-0D5E-D948-977D-8A7C9CE80EAC}" destId="{BD2150B3-D1DD-5F45-99C5-8B09CE2B51A8}" srcOrd="0" destOrd="0" presId="urn:microsoft.com/office/officeart/2005/8/layout/radial5"/>
    <dgm:cxn modelId="{00A9E08D-F63F-0040-B298-FA9D829E8676}" type="presParOf" srcId="{C17E02B5-A9B8-E446-A951-701EB3EB956F}" destId="{05E45198-D09A-1448-B4DF-E3EFC82F5DA6}" srcOrd="2" destOrd="0" presId="urn:microsoft.com/office/officeart/2005/8/layout/radial5"/>
    <dgm:cxn modelId="{FCA1ECB6-C052-6E43-82F1-390A603BD9D5}" type="presParOf" srcId="{C17E02B5-A9B8-E446-A951-701EB3EB956F}" destId="{68F665DC-56E2-7843-B1B4-F9CCA725C9F3}" srcOrd="3" destOrd="0" presId="urn:microsoft.com/office/officeart/2005/8/layout/radial5"/>
    <dgm:cxn modelId="{A9680EC8-63AB-5342-B8BC-F4A413D52342}" type="presParOf" srcId="{68F665DC-56E2-7843-B1B4-F9CCA725C9F3}" destId="{1FCCD0D6-0EC9-6741-9C28-4009112472F1}" srcOrd="0" destOrd="0" presId="urn:microsoft.com/office/officeart/2005/8/layout/radial5"/>
    <dgm:cxn modelId="{C8533600-C09F-884B-8F9A-B8A54012FA29}" type="presParOf" srcId="{C17E02B5-A9B8-E446-A951-701EB3EB956F}" destId="{645ACC67-8768-6841-8AB8-E087F585A976}" srcOrd="4" destOrd="0" presId="urn:microsoft.com/office/officeart/2005/8/layout/radial5"/>
    <dgm:cxn modelId="{67AFA9AD-D441-274E-ACB4-9A46FA49077E}" type="presParOf" srcId="{C17E02B5-A9B8-E446-A951-701EB3EB956F}" destId="{52011B42-13CB-8A45-9E0F-980889F8DF95}" srcOrd="5" destOrd="0" presId="urn:microsoft.com/office/officeart/2005/8/layout/radial5"/>
    <dgm:cxn modelId="{6648027A-E6B2-BA48-8A69-9598AF71E4D0}" type="presParOf" srcId="{52011B42-13CB-8A45-9E0F-980889F8DF95}" destId="{39003BEC-F6F7-4E4E-A8E6-654FBD1431D7}" srcOrd="0" destOrd="0" presId="urn:microsoft.com/office/officeart/2005/8/layout/radial5"/>
    <dgm:cxn modelId="{16E666E5-397B-D44F-9B84-22D328BA2DA5}" type="presParOf" srcId="{C17E02B5-A9B8-E446-A951-701EB3EB956F}" destId="{06A6E844-33D6-574C-9DCA-173823CD72BC}" srcOrd="6" destOrd="0" presId="urn:microsoft.com/office/officeart/2005/8/layout/radial5"/>
    <dgm:cxn modelId="{1DE91804-32FD-4D40-B2C3-57A117B2C875}" type="presParOf" srcId="{C17E02B5-A9B8-E446-A951-701EB3EB956F}" destId="{2593A190-7CB6-844C-B62E-BBA66F8A914A}" srcOrd="7" destOrd="0" presId="urn:microsoft.com/office/officeart/2005/8/layout/radial5"/>
    <dgm:cxn modelId="{30A97A8B-7204-D44E-9D50-6F56D44BD4B0}" type="presParOf" srcId="{2593A190-7CB6-844C-B62E-BBA66F8A914A}" destId="{8FFDD0E9-62FB-0845-9D6C-8648E166CCC1}" srcOrd="0" destOrd="0" presId="urn:microsoft.com/office/officeart/2005/8/layout/radial5"/>
    <dgm:cxn modelId="{7E443D75-5F0E-E246-A166-3360D3CFFB36}" type="presParOf" srcId="{C17E02B5-A9B8-E446-A951-701EB3EB956F}" destId="{205F888A-1B91-8848-853A-388103CFEF4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
        </a:p>
      </dgm:t>
    </dgm:pt>
    <dgm:pt modelId="{65812ED8-C985-4051-96BB-B2BE6B749AA5}">
      <dgm:prSet custT="1"/>
      <dgm:spPr/>
      <dgm:t>
        <a:bodyPr/>
        <a:lstStyle/>
        <a:p>
          <a:pPr algn="l" rtl="0"/>
          <a:r>
            <a:rPr lang="fr" sz="2400" b="0" i="0" u="none" baseline="0" dirty="0">
              <a:latin typeface="Calibri" panose="020F0502020204030204" pitchFamily="34" charset="0"/>
              <a:ea typeface="Calibri" panose="020F0502020204030204" pitchFamily="34" charset="0"/>
              <a:cs typeface="Calibri" panose="020F0502020204030204" pitchFamily="34" charset="0"/>
            </a:rPr>
            <a:t>Introduction à l'infrastructure humanitaire: (a)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Système des clusters</a:t>
          </a:r>
        </a:p>
        <a:p>
          <a:pPr algn="l" rtl="0"/>
          <a:r>
            <a:rPr lang="fr" sz="2400" b="0" i="0" u="none" baseline="0" dirty="0">
              <a:latin typeface="Calibri" panose="020F0502020204030204" pitchFamily="34" charset="0"/>
              <a:ea typeface="Calibri" panose="020F0502020204030204" pitchFamily="34" charset="0"/>
              <a:cs typeface="Calibri" panose="020F0502020204030204" pitchFamily="34" charset="0"/>
            </a:rPr>
            <a:t>(b)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Modèle de coordination des réfugiés </a:t>
          </a:r>
          <a:r>
            <a:rPr lang="fr" sz="2400" b="0" i="0" u="none" baseline="0" dirty="0">
              <a:latin typeface="Calibri" panose="020F0502020204030204" pitchFamily="34" charset="0"/>
              <a:ea typeface="Calibri" panose="020F0502020204030204" pitchFamily="34" charset="0"/>
              <a:cs typeface="Calibri" panose="020F0502020204030204" pitchFamily="34" charset="0"/>
            </a:rPr>
            <a:t>(RCM)</a:t>
          </a:r>
          <a:endParaRPr lang="fr" sz="2400" dirty="0"/>
        </a:p>
      </dgm:t>
    </dgm:pt>
    <dgm:pt modelId="{44C55780-4C9D-44CC-A150-73889AAAFCAE}" type="parTrans" cxnId="{1BCDDA6A-B079-4764-ABC0-7A528BB39448}">
      <dgm:prSet/>
      <dgm:spPr/>
      <dgm:t>
        <a:bodyPr/>
        <a:lstStyle/>
        <a:p>
          <a:endParaRPr lang="fr"/>
        </a:p>
      </dgm:t>
    </dgm:pt>
    <dgm:pt modelId="{9236DD06-6B2F-4A90-B5E8-03270B63356E}" type="sibTrans" cxnId="{1BCDDA6A-B079-4764-ABC0-7A528BB39448}">
      <dgm:prSet/>
      <dgm:spPr/>
      <dgm:t>
        <a:bodyPr/>
        <a:lstStyle/>
        <a:p>
          <a:endParaRPr lang="fr"/>
        </a:p>
      </dgm:t>
    </dgm:pt>
    <dgm:pt modelId="{8DED31E9-E141-44A1-9AEC-F5BB878FE575}">
      <dgm:prSet custT="1"/>
      <dgm:spPr/>
      <dgm:t>
        <a:bodyPr/>
        <a:lstStyle/>
        <a:p>
          <a:pPr algn="l" rtl="0"/>
          <a:r>
            <a:rPr lang="fr" sz="2400" b="0" i="0" u="none" baseline="0" dirty="0">
              <a:latin typeface="Calibri" panose="020F0502020204030204" pitchFamily="34" charset="0"/>
              <a:ea typeface="Calibri" panose="020F0502020204030204" pitchFamily="34" charset="0"/>
              <a:cs typeface="Calibri" panose="020F0502020204030204" pitchFamily="34" charset="0"/>
            </a:rPr>
            <a:t>Introduction au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Cycle du programme humanitaire </a:t>
          </a:r>
          <a:r>
            <a:rPr lang="fr" sz="2400" b="0" i="0" u="none" baseline="0" dirty="0">
              <a:latin typeface="Calibri" panose="020F0502020204030204" pitchFamily="34" charset="0"/>
              <a:ea typeface="Calibri" panose="020F0502020204030204" pitchFamily="34" charset="0"/>
              <a:cs typeface="Calibri" panose="020F0502020204030204" pitchFamily="34" charset="0"/>
            </a:rPr>
            <a:t>(HPC) et </a:t>
          </a:r>
          <a:r>
            <a:rPr lang="fr" sz="24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points d'entrée </a:t>
          </a:r>
          <a:r>
            <a:rPr lang="fr" sz="2400" b="0" i="0" u="none" baseline="0" dirty="0">
              <a:latin typeface="Calibri" panose="020F0502020204030204" pitchFamily="34" charset="0"/>
              <a:ea typeface="Calibri" panose="020F0502020204030204" pitchFamily="34" charset="0"/>
              <a:cs typeface="Calibri" panose="020F0502020204030204" pitchFamily="34" charset="0"/>
            </a:rPr>
            <a:t>pour l'engagement de l'OPD</a:t>
          </a:r>
          <a:endParaRPr lang="fr" sz="2400" b="1" dirty="0">
            <a:solidFill>
              <a:srgbClr val="0070C0"/>
            </a:solidFill>
          </a:endParaRPr>
        </a:p>
      </dgm:t>
    </dgm:pt>
    <dgm:pt modelId="{66A14EA4-92CE-4319-9477-A24DA85C1614}" type="parTrans" cxnId="{CC8F5568-1470-4A97-B1BC-C90EF6807C31}">
      <dgm:prSet/>
      <dgm:spPr/>
      <dgm:t>
        <a:bodyPr/>
        <a:lstStyle/>
        <a:p>
          <a:endParaRPr lang="fr"/>
        </a:p>
      </dgm:t>
    </dgm:pt>
    <dgm:pt modelId="{73805B54-9281-4BFA-B009-F2055E3D2117}" type="sibTrans" cxnId="{CC8F5568-1470-4A97-B1BC-C90EF6807C31}">
      <dgm:prSet/>
      <dgm:spPr/>
      <dgm:t>
        <a:bodyPr/>
        <a:lstStyle/>
        <a:p>
          <a:endParaRPr lang="fr"/>
        </a:p>
      </dgm:t>
    </dgm:pt>
    <dgm:pt modelId="{D3B0F1CB-75E1-4AA1-9F2E-24CB387E4A1C}">
      <dgm:prSet custT="1"/>
      <dgm:spPr/>
      <dgm:t>
        <a:bodyPr/>
        <a:lstStyle/>
        <a:p>
          <a:pPr algn="l" rtl="0"/>
          <a:r>
            <a:rPr lang="fr" sz="2400" b="0" i="0" u="none" baseline="0" dirty="0">
              <a:latin typeface="Calibri" panose="020F0502020204030204" pitchFamily="34" charset="0"/>
              <a:ea typeface="Calibri" panose="020F0502020204030204" pitchFamily="34" charset="0"/>
              <a:cs typeface="Calibri" panose="020F0502020204030204" pitchFamily="34" charset="0"/>
            </a:rPr>
            <a:t>Possibilités de s'engager dans une </a:t>
          </a:r>
          <a:r>
            <a:rPr lang="fr" sz="2400" b="1" i="0" u="none" baseline="0" dirty="0">
              <a:latin typeface="Calibri" panose="020F0502020204030204" pitchFamily="34" charset="0"/>
              <a:ea typeface="Calibri" panose="020F0502020204030204" pitchFamily="34" charset="0"/>
              <a:cs typeface="Calibri" panose="020F0502020204030204" pitchFamily="34" charset="0"/>
            </a:rPr>
            <a:t>communauté de pratique</a:t>
          </a:r>
          <a:endParaRPr lang="fr" sz="2400" b="1" dirty="0">
            <a:highlight>
              <a:srgbClr val="FFFF00"/>
            </a:highlight>
          </a:endParaRPr>
        </a:p>
      </dgm:t>
    </dgm:pt>
    <dgm:pt modelId="{10F67BC5-1C11-4FAE-91F2-F4446D9752B5}" type="parTrans" cxnId="{0938D466-71A9-4C5A-B587-D6D34E26ACD5}">
      <dgm:prSet/>
      <dgm:spPr/>
      <dgm:t>
        <a:bodyPr/>
        <a:lstStyle/>
        <a:p>
          <a:endParaRPr lang="fr"/>
        </a:p>
      </dgm:t>
    </dgm:pt>
    <dgm:pt modelId="{CF63BEA3-31B1-4E2E-BF0B-81F89CCCE254}" type="sibTrans" cxnId="{0938D466-71A9-4C5A-B587-D6D34E26ACD5}">
      <dgm:prSet/>
      <dgm:spPr/>
      <dgm:t>
        <a:bodyPr/>
        <a:lstStyle/>
        <a:p>
          <a:endParaRPr lang="fr"/>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fr"/>
        </a:p>
      </dgm:t>
    </dgm:pt>
    <dgm:pt modelId="{8D624B82-715A-4628-88C9-B823B353CD59}">
      <dgm:prSet custT="1"/>
      <dgm:spPr/>
      <dgm:t>
        <a:bodyPr/>
        <a:lstStyle/>
        <a:p>
          <a:pPr algn="l" rtl="0"/>
          <a:r>
            <a:rPr lang="fr" sz="2400" b="0" i="0" u="none" baseline="0" dirty="0"/>
            <a:t>Créer un espace sûr pour un dialogue ouvert</a:t>
          </a:r>
          <a:endParaRPr lang="fr" sz="2400" b="0" dirty="0"/>
        </a:p>
      </dgm:t>
    </dgm:pt>
    <dgm:pt modelId="{7B282C0D-6F56-4FDA-8A7B-1AA33F54CB10}" type="parTrans" cxnId="{F92519CD-6485-4B0B-BDC4-E5361B04425F}">
      <dgm:prSet/>
      <dgm:spPr/>
      <dgm:t>
        <a:bodyPr/>
        <a:lstStyle/>
        <a:p>
          <a:endParaRPr lang="fr"/>
        </a:p>
      </dgm:t>
    </dgm:pt>
    <dgm:pt modelId="{2E19D6D0-A5C6-4659-B7FB-CF5628F141D3}" type="sibTrans" cxnId="{F92519CD-6485-4B0B-BDC4-E5361B04425F}">
      <dgm:prSet/>
      <dgm:spPr/>
      <dgm:t>
        <a:bodyPr/>
        <a:lstStyle/>
        <a:p>
          <a:pPr algn="ctr" rtl="0">
            <a:lnSpc>
              <a:spcPct val="100000"/>
            </a:lnSpc>
          </a:pPr>
          <a:endParaRPr lang="fr"/>
        </a:p>
      </dgm:t>
    </dgm:pt>
    <dgm:pt modelId="{0006CB28-1463-4923-B70D-D3E678801C20}">
      <dgm:prSet custT="1"/>
      <dgm:spPr/>
      <dgm:t>
        <a:bodyPr/>
        <a:lstStyle/>
        <a:p>
          <a:pPr algn="l" rtl="0">
            <a:lnSpc>
              <a:spcPct val="100000"/>
            </a:lnSpc>
          </a:pPr>
          <a:r>
            <a:rPr lang="fr" sz="2400" b="0" i="0" u="none" baseline="0" dirty="0"/>
            <a:t>Une introduction interactive à l'infrastructure humanitaire, y compris les modèles de coordination</a:t>
          </a:r>
          <a:endParaRPr lang="fr" sz="2400" b="0" dirty="0"/>
        </a:p>
      </dgm:t>
    </dgm:pt>
    <dgm:pt modelId="{F010B3A2-004D-46FE-91CD-EFB573EB3254}" type="parTrans" cxnId="{71E91C07-3868-4D57-A970-0BCE28C3645A}">
      <dgm:prSet/>
      <dgm:spPr/>
      <dgm:t>
        <a:bodyPr/>
        <a:lstStyle/>
        <a:p>
          <a:endParaRPr lang="fr"/>
        </a:p>
      </dgm:t>
    </dgm:pt>
    <dgm:pt modelId="{4B0FD575-827A-46FE-97D5-B4AF78389AD5}" type="sibTrans" cxnId="{71E91C07-3868-4D57-A970-0BCE28C3645A}">
      <dgm:prSet/>
      <dgm:spPr/>
      <dgm:t>
        <a:bodyPr/>
        <a:lstStyle/>
        <a:p>
          <a:pPr algn="ctr" rtl="0">
            <a:lnSpc>
              <a:spcPct val="100000"/>
            </a:lnSpc>
          </a:pPr>
          <a:endParaRPr lang="fr"/>
        </a:p>
      </dgm:t>
    </dgm:pt>
    <dgm:pt modelId="{8B33E2D7-E6F5-42C3-BCFD-EEDFD05D2BE0}">
      <dgm:prSet custT="1"/>
      <dgm:spPr/>
      <dgm:t>
        <a:bodyPr/>
        <a:lstStyle/>
        <a:p>
          <a:pPr algn="l" rtl="0"/>
          <a:r>
            <a:rPr lang="fr" sz="2400" b="0" i="0" u="none" baseline="0" dirty="0"/>
            <a:t>Générer des idées sur la manière dont les OPD peuvent s'engager aux différentes étapes du cycle du programme humanitaire (HPC)</a:t>
          </a:r>
          <a:endParaRPr lang="fr" sz="2400" b="0" dirty="0"/>
        </a:p>
      </dgm:t>
    </dgm:pt>
    <dgm:pt modelId="{D2FA2F87-445D-4635-8603-66B2F8D0F3B8}" type="parTrans" cxnId="{24C7110C-BA64-4F3D-8C0F-1FB587DD9F09}">
      <dgm:prSet/>
      <dgm:spPr/>
      <dgm:t>
        <a:bodyPr/>
        <a:lstStyle/>
        <a:p>
          <a:endParaRPr lang="fr"/>
        </a:p>
      </dgm:t>
    </dgm:pt>
    <dgm:pt modelId="{AB4083EF-4F9E-418F-868D-9C3D70652010}" type="sibTrans" cxnId="{24C7110C-BA64-4F3D-8C0F-1FB587DD9F09}">
      <dgm:prSet/>
      <dgm:spPr/>
      <dgm:t>
        <a:bodyPr/>
        <a:lstStyle/>
        <a:p>
          <a:pPr algn="ctr" rtl="0">
            <a:lnSpc>
              <a:spcPct val="100000"/>
            </a:lnSpc>
          </a:pPr>
          <a:endParaRPr lang="fr"/>
        </a:p>
      </dgm:t>
    </dgm:pt>
    <dgm:pt modelId="{861BA1B8-6AB5-4D76-B868-5DB5DAD9F47F}">
      <dgm:prSet custT="1"/>
      <dgm:spPr/>
      <dgm:t>
        <a:bodyPr/>
        <a:lstStyle/>
        <a:p>
          <a:pPr algn="l" rtl="0">
            <a:lnSpc>
              <a:spcPct val="100000"/>
            </a:lnSpc>
          </a:pPr>
          <a:r>
            <a:rPr lang="fr" sz="2400" b="0" i="0" u="none" baseline="0" dirty="0"/>
            <a:t>Examiner les prochaines étapes et les possibilités pour les OPD de s'engager dans les communautés de pratique  </a:t>
          </a:r>
          <a:endParaRPr lang="fr" sz="2400" dirty="0"/>
        </a:p>
      </dgm:t>
    </dgm:pt>
    <dgm:pt modelId="{1E4940BD-57E6-4ED7-A3D1-BA5B8545AFA8}" type="parTrans" cxnId="{B32FDAC6-28BA-4354-998B-7720E6540A44}">
      <dgm:prSet/>
      <dgm:spPr/>
      <dgm:t>
        <a:bodyPr/>
        <a:lstStyle/>
        <a:p>
          <a:endParaRPr lang="fr"/>
        </a:p>
      </dgm:t>
    </dgm:pt>
    <dgm:pt modelId="{2528BCFF-A6E3-4695-9AE5-316B42689062}" type="sibTrans" cxnId="{B32FDAC6-28BA-4354-998B-7720E6540A44}">
      <dgm:prSet/>
      <dgm:spPr/>
      <dgm:t>
        <a:bodyPr/>
        <a:lstStyle/>
        <a:p>
          <a:endParaRPr lang="fr"/>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18163"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27370" custLinFactNeighborX="11739" custLinFactNeighborY="-1288">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
        </a:p>
      </dgm:t>
    </dgm:pt>
    <dgm:pt modelId="{65812ED8-C985-4051-96BB-B2BE6B749AA5}">
      <dgm:prSet custT="1"/>
      <dgm:spPr/>
      <dgm:t>
        <a:bodyPr/>
        <a:lstStyle/>
        <a:p>
          <a:pPr algn="l" rtl="0"/>
          <a:r>
            <a:rPr lang="fr" sz="2600" b="0" i="0" u="none" baseline="0" dirty="0">
              <a:latin typeface="Calibri" panose="020F0502020204030204" pitchFamily="34" charset="0"/>
              <a:ea typeface="Calibri" panose="020F0502020204030204" pitchFamily="34" charset="0"/>
              <a:cs typeface="Calibri" panose="020F0502020204030204" pitchFamily="34" charset="0"/>
            </a:rPr>
            <a:t>Il est essentiel pour </a:t>
          </a:r>
          <a:r>
            <a:rPr lang="fr" sz="26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OPD en tant qu'acteurs locaux </a:t>
          </a:r>
          <a:r>
            <a:rPr lang="fr" sz="2600" b="0" i="0" u="none" baseline="0" dirty="0">
              <a:latin typeface="Calibri" panose="020F0502020204030204" pitchFamily="34" charset="0"/>
              <a:ea typeface="Calibri" panose="020F0502020204030204" pitchFamily="34" charset="0"/>
              <a:cs typeface="Calibri" panose="020F0502020204030204" pitchFamily="34" charset="0"/>
            </a:rPr>
            <a:t>de s'impliquer dans les actions humanitaires </a:t>
          </a:r>
          <a:endParaRPr lang="fr" sz="2600" dirty="0"/>
        </a:p>
      </dgm:t>
    </dgm:pt>
    <dgm:pt modelId="{44C55780-4C9D-44CC-A150-73889AAAFCAE}" type="parTrans" cxnId="{1BCDDA6A-B079-4764-ABC0-7A528BB39448}">
      <dgm:prSet/>
      <dgm:spPr/>
      <dgm:t>
        <a:bodyPr/>
        <a:lstStyle/>
        <a:p>
          <a:endParaRPr lang="fr" sz="2800"/>
        </a:p>
      </dgm:t>
    </dgm:pt>
    <dgm:pt modelId="{9236DD06-6B2F-4A90-B5E8-03270B63356E}" type="sibTrans" cxnId="{1BCDDA6A-B079-4764-ABC0-7A528BB39448}">
      <dgm:prSet/>
      <dgm:spPr/>
      <dgm:t>
        <a:bodyPr/>
        <a:lstStyle/>
        <a:p>
          <a:endParaRPr lang="fr" sz="2800"/>
        </a:p>
      </dgm:t>
    </dgm:pt>
    <dgm:pt modelId="{8DED31E9-E141-44A1-9AEC-F5BB878FE575}">
      <dgm:prSet custT="1"/>
      <dgm:spPr/>
      <dgm:t>
        <a:bodyPr/>
        <a:lstStyle/>
        <a:p>
          <a:pPr algn="l" rtl="0"/>
          <a:r>
            <a:rPr lang="fr" sz="26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Connaître vos droits</a:t>
          </a:r>
          <a:r>
            <a:rPr lang="fr" sz="2600" b="0" i="0" u="none" baseline="0" dirty="0">
              <a:latin typeface="Calibri" panose="020F0502020204030204" pitchFamily="34" charset="0"/>
              <a:ea typeface="Calibri" panose="020F0502020204030204" pitchFamily="34" charset="0"/>
              <a:cs typeface="Calibri" panose="020F0502020204030204" pitchFamily="34" charset="0"/>
            </a:rPr>
            <a:t> et les </a:t>
          </a:r>
          <a:r>
            <a:rPr lang="fr" sz="26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obligations des agences humanitaires </a:t>
          </a:r>
          <a:r>
            <a:rPr lang="fr" sz="2600" b="0" i="0" u="none" baseline="0" dirty="0">
              <a:latin typeface="Calibri" panose="020F0502020204030204" pitchFamily="34" charset="0"/>
              <a:ea typeface="Calibri" panose="020F0502020204030204" pitchFamily="34" charset="0"/>
              <a:cs typeface="Calibri" panose="020F0502020204030204" pitchFamily="34" charset="0"/>
            </a:rPr>
            <a:t>pour inclure de manière significative les OPD en accord avec la CDPH </a:t>
          </a:r>
        </a:p>
        <a:p>
          <a:pPr algn="just"/>
          <a:endParaRPr lang="fr" sz="2800" b="1" dirty="0">
            <a:solidFill>
              <a:srgbClr val="0070C0"/>
            </a:solidFill>
          </a:endParaRPr>
        </a:p>
      </dgm:t>
    </dgm:pt>
    <dgm:pt modelId="{66A14EA4-92CE-4319-9477-A24DA85C1614}" type="parTrans" cxnId="{CC8F5568-1470-4A97-B1BC-C90EF6807C31}">
      <dgm:prSet/>
      <dgm:spPr/>
      <dgm:t>
        <a:bodyPr/>
        <a:lstStyle/>
        <a:p>
          <a:endParaRPr lang="fr" sz="2800"/>
        </a:p>
      </dgm:t>
    </dgm:pt>
    <dgm:pt modelId="{73805B54-9281-4BFA-B009-F2055E3D2117}" type="sibTrans" cxnId="{CC8F5568-1470-4A97-B1BC-C90EF6807C31}">
      <dgm:prSet/>
      <dgm:spPr/>
      <dgm:t>
        <a:bodyPr/>
        <a:lstStyle/>
        <a:p>
          <a:endParaRPr lang="fr" sz="2800"/>
        </a:p>
      </dgm:t>
    </dgm:pt>
    <dgm:pt modelId="{D3B0F1CB-75E1-4AA1-9F2E-24CB387E4A1C}">
      <dgm:prSet custT="1"/>
      <dgm:spPr/>
      <dgm:t>
        <a:bodyPr/>
        <a:lstStyle/>
        <a:p>
          <a:pPr algn="l" rtl="0"/>
          <a:r>
            <a:rPr lang="fr" sz="2600" b="0" i="0" u="none" baseline="0" dirty="0">
              <a:latin typeface="Calibri" panose="020F0502020204030204" pitchFamily="34" charset="0"/>
              <a:ea typeface="Calibri" panose="020F0502020204030204" pitchFamily="34" charset="0"/>
              <a:cs typeface="Calibri" panose="020F0502020204030204" pitchFamily="34" charset="0"/>
            </a:rPr>
            <a:t>Dans le cadre de </a:t>
          </a:r>
          <a:r>
            <a:rPr lang="fr" sz="26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l'engagement en faveur de la localisation</a:t>
          </a:r>
          <a:r>
            <a:rPr lang="fr" sz="2600" b="1" i="0" u="none" baseline="0" dirty="0">
              <a:latin typeface="Calibri" panose="020F0502020204030204" pitchFamily="34" charset="0"/>
              <a:ea typeface="Calibri" panose="020F0502020204030204" pitchFamily="34" charset="0"/>
              <a:cs typeface="Calibri" panose="020F0502020204030204" pitchFamily="34" charset="0"/>
            </a:rPr>
            <a:t>, </a:t>
          </a:r>
          <a:r>
            <a:rPr lang="fr" sz="2600" b="0" i="0" u="none" baseline="0" dirty="0">
              <a:latin typeface="Calibri" panose="020F0502020204030204" pitchFamily="34" charset="0"/>
              <a:ea typeface="Calibri" panose="020F0502020204030204" pitchFamily="34" charset="0"/>
              <a:cs typeface="Calibri" panose="020F0502020204030204" pitchFamily="34" charset="0"/>
            </a:rPr>
            <a:t>les OPD ne sont pas seulement des bénéficiaires mais aussi des contributeurs actifs dans l'action humanitaire!</a:t>
          </a:r>
          <a:endParaRPr lang="fr" sz="2600" dirty="0">
            <a:highlight>
              <a:srgbClr val="FFFF00"/>
            </a:highlight>
          </a:endParaRPr>
        </a:p>
      </dgm:t>
    </dgm:pt>
    <dgm:pt modelId="{10F67BC5-1C11-4FAE-91F2-F4446D9752B5}" type="parTrans" cxnId="{0938D466-71A9-4C5A-B587-D6D34E26ACD5}">
      <dgm:prSet/>
      <dgm:spPr/>
      <dgm:t>
        <a:bodyPr/>
        <a:lstStyle/>
        <a:p>
          <a:endParaRPr lang="fr" sz="2800"/>
        </a:p>
      </dgm:t>
    </dgm:pt>
    <dgm:pt modelId="{CF63BEA3-31B1-4E2E-BF0B-81F89CCCE254}" type="sibTrans" cxnId="{0938D466-71A9-4C5A-B587-D6D34E26ACD5}">
      <dgm:prSet/>
      <dgm:spPr/>
      <dgm:t>
        <a:bodyPr/>
        <a:lstStyle/>
        <a:p>
          <a:endParaRPr lang="fr" sz="2800"/>
        </a:p>
      </dgm:t>
    </dgm:pt>
    <dgm:pt modelId="{D923E5D1-577B-3947-A14C-B638CEC6DB51}">
      <dgm:prSet custT="1"/>
      <dgm:spPr/>
      <dgm:t>
        <a:bodyPr/>
        <a:lstStyle/>
        <a:p>
          <a:pPr algn="l" rtl="0">
            <a:buFont typeface="Symbol" panose="05050102010706020507" pitchFamily="18" charset="2"/>
            <a:buChar char=""/>
          </a:pPr>
          <a:r>
            <a:rPr lang="fr" sz="2600" b="1" i="0" u="none" baseline="0" dirty="0">
              <a:latin typeface="Calibri" panose="020F0502020204030204" pitchFamily="34" charset="0"/>
              <a:ea typeface="Calibri" panose="020F0502020204030204" pitchFamily="34" charset="0"/>
              <a:cs typeface="Calibri" panose="020F0502020204030204" pitchFamily="34" charset="0"/>
            </a:rPr>
            <a:t>N'attendez pas qu'on vous le demande, allez-y, cherchez et participez aux clusters</a:t>
          </a:r>
          <a:endParaRPr lang="fr" sz="2600" b="1" dirty="0">
            <a:solidFill>
              <a:srgbClr val="0070C0"/>
            </a:solidFill>
          </a:endParaRPr>
        </a:p>
      </dgm:t>
    </dgm:pt>
    <dgm:pt modelId="{CFF341B2-506F-514C-BA20-119E63C5F3B3}" type="parTrans" cxnId="{ABF96AA7-4E47-764F-810A-FF660411EF91}">
      <dgm:prSet/>
      <dgm:spPr/>
      <dgm:t>
        <a:bodyPr/>
        <a:lstStyle/>
        <a:p>
          <a:endParaRPr lang="fr" sz="2800"/>
        </a:p>
      </dgm:t>
    </dgm:pt>
    <dgm:pt modelId="{9397D06B-6578-4A4A-BF09-A3E9C1281B63}" type="sibTrans" cxnId="{ABF96AA7-4E47-764F-810A-FF660411EF91}">
      <dgm:prSet/>
      <dgm:spPr/>
      <dgm:t>
        <a:bodyPr/>
        <a:lstStyle/>
        <a:p>
          <a:endParaRPr lang="fr" sz="2800"/>
        </a:p>
      </dgm:t>
    </dgm:pt>
    <dgm:pt modelId="{CF17EB7B-B7F6-1149-AD0E-D821C9D57975}">
      <dgm:prSet custT="1"/>
      <dgm:spPr/>
      <dgm:t>
        <a:bodyPr/>
        <a:lstStyle/>
        <a:p>
          <a:pPr algn="l" rtl="0"/>
          <a:r>
            <a:rPr lang="fr" sz="2600" b="0" i="0" u="none" baseline="0" dirty="0">
              <a:latin typeface="Calibri" panose="020F0502020204030204" pitchFamily="34" charset="0"/>
              <a:ea typeface="Calibri" panose="020F0502020204030204" pitchFamily="34" charset="0"/>
              <a:cs typeface="Calibri" panose="020F0502020204030204" pitchFamily="34" charset="0"/>
            </a:rPr>
            <a:t>Les OPD et les humanitaires ont tous les deux </a:t>
          </a:r>
          <a:r>
            <a:rPr lang="fr" sz="26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 devoir de veiller à ce que</a:t>
          </a:r>
          <a:r>
            <a:rPr lang="fr" sz="2600" b="0" i="0" u="none" baseline="0" dirty="0">
              <a:latin typeface="Calibri" panose="020F0502020204030204" pitchFamily="34" charset="0"/>
              <a:ea typeface="Calibri" panose="020F0502020204030204" pitchFamily="34" charset="0"/>
              <a:cs typeface="Calibri" panose="020F0502020204030204" pitchFamily="34" charset="0"/>
            </a:rPr>
            <a:t> </a:t>
          </a:r>
          <a:r>
            <a:rPr lang="fr" sz="26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personne ne soit oublié! </a:t>
          </a:r>
          <a:endParaRPr lang="fr" sz="2600" b="1" dirty="0">
            <a:solidFill>
              <a:srgbClr val="0070C0"/>
            </a:solidFill>
          </a:endParaRPr>
        </a:p>
      </dgm:t>
    </dgm:pt>
    <dgm:pt modelId="{5CE24827-3661-5B40-85EF-D05E26168D25}" type="parTrans" cxnId="{6C64D394-DA07-0140-A890-F186C3134E5B}">
      <dgm:prSet/>
      <dgm:spPr/>
      <dgm:t>
        <a:bodyPr/>
        <a:lstStyle/>
        <a:p>
          <a:endParaRPr lang="fr" sz="2800"/>
        </a:p>
      </dgm:t>
    </dgm:pt>
    <dgm:pt modelId="{8FA5F9A7-16DB-4242-9B07-0F2D66C21269}" type="sibTrans" cxnId="{6C64D394-DA07-0140-A890-F186C3134E5B}">
      <dgm:prSet/>
      <dgm:spPr/>
      <dgm:t>
        <a:bodyPr/>
        <a:lstStyle/>
        <a:p>
          <a:endParaRPr lang="fr"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5"/>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5" custScaleY="8543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5"/>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5"/>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5"/>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5" custScaleY="114108"/>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5"/>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5" custScaleY="58199"/>
      <dgm:spPr/>
    </dgm:pt>
    <dgm:pt modelId="{1EDD2130-B737-E54F-91BB-CB2C3B625B4C}" type="pres">
      <dgm:prSet presAssocID="{D923E5D1-577B-3947-A14C-B638CEC6DB51}" presName="vert1" presStyleCnt="0"/>
      <dgm:spPr/>
    </dgm:pt>
    <dgm:pt modelId="{3C844D21-443F-6F42-B7E8-9D29340842E5}" type="pres">
      <dgm:prSet presAssocID="{CF17EB7B-B7F6-1149-AD0E-D821C9D57975}" presName="thickLine" presStyleLbl="alignNode1" presStyleIdx="4" presStyleCnt="5"/>
      <dgm:spPr/>
    </dgm:pt>
    <dgm:pt modelId="{D0389BBB-4D1C-D94B-943A-25CEA665D8BB}" type="pres">
      <dgm:prSet presAssocID="{CF17EB7B-B7F6-1149-AD0E-D821C9D57975}" presName="horz1" presStyleCnt="0"/>
      <dgm:spPr/>
    </dgm:pt>
    <dgm:pt modelId="{EE92F924-3F11-EA45-9CB4-8D0F2B67A0E2}" type="pres">
      <dgm:prSet presAssocID="{CF17EB7B-B7F6-1149-AD0E-D821C9D57975}" presName="tx1" presStyleLbl="revTx" presStyleIdx="4" presStyleCnt="5"/>
      <dgm:spPr/>
    </dgm:pt>
    <dgm:pt modelId="{DBCA0904-E2F6-1443-8668-6EA97EF5C1A2}" type="pres">
      <dgm:prSet presAssocID="{CF17EB7B-B7F6-1149-AD0E-D821C9D57975}"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1F2BC65A-F905-3341-B235-F11A0D3C16F1}" type="presOf" srcId="{CF17EB7B-B7F6-1149-AD0E-D821C9D57975}" destId="{EE92F924-3F11-EA45-9CB4-8D0F2B67A0E2}"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6C64D394-DA07-0140-A890-F186C3134E5B}" srcId="{26AF93D3-1EB7-46F3-855C-E38D88375E5E}" destId="{CF17EB7B-B7F6-1149-AD0E-D821C9D57975}" srcOrd="4" destOrd="0" parTransId="{5CE24827-3661-5B40-85EF-D05E26168D25}" sibTransId="{8FA5F9A7-16DB-4242-9B07-0F2D66C21269}"/>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 modelId="{4BCB1CEF-A2C8-1E49-936E-9A121F5EF237}" type="presParOf" srcId="{170F63A6-99E5-4534-A8F7-0C01ADA5E9A3}" destId="{3C844D21-443F-6F42-B7E8-9D29340842E5}" srcOrd="8" destOrd="0" presId="urn:microsoft.com/office/officeart/2008/layout/LinedList"/>
    <dgm:cxn modelId="{B94DF506-DDC9-5C40-BB52-456273FBFABA}" type="presParOf" srcId="{170F63A6-99E5-4534-A8F7-0C01ADA5E9A3}" destId="{D0389BBB-4D1C-D94B-943A-25CEA665D8BB}" srcOrd="9" destOrd="0" presId="urn:microsoft.com/office/officeart/2008/layout/LinedList"/>
    <dgm:cxn modelId="{84AC883B-7E9E-1547-9469-655017DD95B9}" type="presParOf" srcId="{D0389BBB-4D1C-D94B-943A-25CEA665D8BB}" destId="{EE92F924-3F11-EA45-9CB4-8D0F2B67A0E2}" srcOrd="0" destOrd="0" presId="urn:microsoft.com/office/officeart/2008/layout/LinedList"/>
    <dgm:cxn modelId="{0E97A4C4-5818-E345-87C6-1A804219043B}" type="presParOf" srcId="{D0389BBB-4D1C-D94B-943A-25CEA665D8BB}" destId="{DBCA0904-E2F6-1443-8668-6EA97EF5C1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76D606-F035-4A12-9EBC-045144EB9B5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
        </a:p>
      </dgm:t>
    </dgm:pt>
    <dgm:pt modelId="{ED90CAE5-ADBE-4679-A226-47774926C721}">
      <dgm:prSet phldrT="[Text]"/>
      <dgm:spPr/>
      <dgm:t>
        <a:bodyPr/>
        <a:lstStyle/>
        <a:p>
          <a:pPr algn="ctr" rtl="0"/>
          <a:r>
            <a:rPr lang="fr" b="0" i="0" u="none" baseline="0"/>
            <a:t>MRC</a:t>
          </a:r>
          <a:endParaRPr lang="fr" dirty="0"/>
        </a:p>
      </dgm:t>
    </dgm:pt>
    <dgm:pt modelId="{8EF595A7-E044-4F23-8FF4-32B547B05CFA}" type="parTrans" cxnId="{87899627-0F26-43BC-883A-22CC26E32B68}">
      <dgm:prSet/>
      <dgm:spPr/>
      <dgm:t>
        <a:bodyPr/>
        <a:lstStyle/>
        <a:p>
          <a:endParaRPr lang="fr"/>
        </a:p>
      </dgm:t>
    </dgm:pt>
    <dgm:pt modelId="{44F31BFE-33C1-47DD-9A69-01BBAF5AC9B6}" type="sibTrans" cxnId="{87899627-0F26-43BC-883A-22CC26E32B68}">
      <dgm:prSet/>
      <dgm:spPr/>
      <dgm:t>
        <a:bodyPr/>
        <a:lstStyle/>
        <a:p>
          <a:endParaRPr lang="fr"/>
        </a:p>
      </dgm:t>
    </dgm:pt>
    <dgm:pt modelId="{5E8E820F-AD67-4208-B766-70E32A912FB3}">
      <dgm:prSet phldrT="[Text]"/>
      <dgm:spPr/>
      <dgm:t>
        <a:bodyPr/>
        <a:lstStyle/>
        <a:p>
          <a:pPr algn="ctr" rtl="0"/>
          <a:r>
            <a:rPr lang="fr" b="0" i="0" u="none" baseline="0"/>
            <a:t>RRP</a:t>
          </a:r>
          <a:endParaRPr lang="fr" dirty="0"/>
        </a:p>
      </dgm:t>
    </dgm:pt>
    <dgm:pt modelId="{182121E8-D2CE-406E-ABF3-481B3ABF5905}" type="parTrans" cxnId="{AD007C18-D27A-4D32-A000-E82721FD732D}">
      <dgm:prSet/>
      <dgm:spPr/>
      <dgm:t>
        <a:bodyPr/>
        <a:lstStyle/>
        <a:p>
          <a:endParaRPr lang="fr"/>
        </a:p>
      </dgm:t>
    </dgm:pt>
    <dgm:pt modelId="{AE102E75-E165-403A-A2A9-332FBBCB1D25}" type="sibTrans" cxnId="{AD007C18-D27A-4D32-A000-E82721FD732D}">
      <dgm:prSet/>
      <dgm:spPr/>
      <dgm:t>
        <a:bodyPr/>
        <a:lstStyle/>
        <a:p>
          <a:endParaRPr lang="fr"/>
        </a:p>
      </dgm:t>
    </dgm:pt>
    <dgm:pt modelId="{37B8ADB3-C9F5-469E-BE07-54460D4BE2FA}" type="pres">
      <dgm:prSet presAssocID="{2376D606-F035-4A12-9EBC-045144EB9B51}" presName="Name0" presStyleCnt="0">
        <dgm:presLayoutVars>
          <dgm:chMax val="7"/>
          <dgm:chPref val="7"/>
          <dgm:dir/>
          <dgm:animLvl val="lvl"/>
        </dgm:presLayoutVars>
      </dgm:prSet>
      <dgm:spPr/>
    </dgm:pt>
    <dgm:pt modelId="{E96FF6B0-A194-442E-9B41-2967B513509D}" type="pres">
      <dgm:prSet presAssocID="{ED90CAE5-ADBE-4679-A226-47774926C721}" presName="Accent1" presStyleCnt="0"/>
      <dgm:spPr/>
    </dgm:pt>
    <dgm:pt modelId="{9CF9893C-10C7-4FCF-B792-05D0126986AA}" type="pres">
      <dgm:prSet presAssocID="{ED90CAE5-ADBE-4679-A226-47774926C721}" presName="Accent" presStyleLbl="node1" presStyleIdx="0" presStyleCnt="2" custLinFactNeighborX="7156" custLinFactNeighborY="-10419"/>
      <dgm:spPr/>
    </dgm:pt>
    <dgm:pt modelId="{064F890B-0C43-4485-82E2-01D0052D6ADF}" type="pres">
      <dgm:prSet presAssocID="{ED90CAE5-ADBE-4679-A226-47774926C721}" presName="Parent1" presStyleLbl="revTx" presStyleIdx="0" presStyleCnt="2" custLinFactNeighborX="13599" custLinFactNeighborY="-30481">
        <dgm:presLayoutVars>
          <dgm:chMax val="1"/>
          <dgm:chPref val="1"/>
          <dgm:bulletEnabled val="1"/>
        </dgm:presLayoutVars>
      </dgm:prSet>
      <dgm:spPr/>
    </dgm:pt>
    <dgm:pt modelId="{1DAD634C-549E-4BA2-93FA-72AAD0466336}" type="pres">
      <dgm:prSet presAssocID="{5E8E820F-AD67-4208-B766-70E32A912FB3}" presName="Accent2" presStyleCnt="0"/>
      <dgm:spPr/>
    </dgm:pt>
    <dgm:pt modelId="{D6F3F89F-AF2E-437E-9709-8936D4B15176}" type="pres">
      <dgm:prSet presAssocID="{5E8E820F-AD67-4208-B766-70E32A912FB3}" presName="Accent" presStyleLbl="node1" presStyleIdx="1" presStyleCnt="2"/>
      <dgm:spPr/>
    </dgm:pt>
    <dgm:pt modelId="{DA7557C9-EA1A-4658-BBED-03BDE5FDEEB6}" type="pres">
      <dgm:prSet presAssocID="{5E8E820F-AD67-4208-B766-70E32A912FB3}" presName="Parent2" presStyleLbl="revTx" presStyleIdx="1" presStyleCnt="2">
        <dgm:presLayoutVars>
          <dgm:chMax val="1"/>
          <dgm:chPref val="1"/>
          <dgm:bulletEnabled val="1"/>
        </dgm:presLayoutVars>
      </dgm:prSet>
      <dgm:spPr/>
    </dgm:pt>
  </dgm:ptLst>
  <dgm:cxnLst>
    <dgm:cxn modelId="{AD007C18-D27A-4D32-A000-E82721FD732D}" srcId="{2376D606-F035-4A12-9EBC-045144EB9B51}" destId="{5E8E820F-AD67-4208-B766-70E32A912FB3}" srcOrd="1" destOrd="0" parTransId="{182121E8-D2CE-406E-ABF3-481B3ABF5905}" sibTransId="{AE102E75-E165-403A-A2A9-332FBBCB1D25}"/>
    <dgm:cxn modelId="{38E2231B-22F3-432C-83DC-742DB802DD99}" type="presOf" srcId="{5E8E820F-AD67-4208-B766-70E32A912FB3}" destId="{DA7557C9-EA1A-4658-BBED-03BDE5FDEEB6}" srcOrd="0" destOrd="0" presId="urn:microsoft.com/office/officeart/2009/layout/CircleArrowProcess"/>
    <dgm:cxn modelId="{87899627-0F26-43BC-883A-22CC26E32B68}" srcId="{2376D606-F035-4A12-9EBC-045144EB9B51}" destId="{ED90CAE5-ADBE-4679-A226-47774926C721}" srcOrd="0" destOrd="0" parTransId="{8EF595A7-E044-4F23-8FF4-32B547B05CFA}" sibTransId="{44F31BFE-33C1-47DD-9A69-01BBAF5AC9B6}"/>
    <dgm:cxn modelId="{8DEE602F-C2E0-4328-A8CE-5ECA728E3EEF}" type="presOf" srcId="{2376D606-F035-4A12-9EBC-045144EB9B51}" destId="{37B8ADB3-C9F5-469E-BE07-54460D4BE2FA}" srcOrd="0" destOrd="0" presId="urn:microsoft.com/office/officeart/2009/layout/CircleArrowProcess"/>
    <dgm:cxn modelId="{9D8014A5-3051-4246-BFFD-C08D0DA1A135}" type="presOf" srcId="{ED90CAE5-ADBE-4679-A226-47774926C721}" destId="{064F890B-0C43-4485-82E2-01D0052D6ADF}" srcOrd="0" destOrd="0" presId="urn:microsoft.com/office/officeart/2009/layout/CircleArrowProcess"/>
    <dgm:cxn modelId="{95C3572C-BBED-4545-946B-E9C8481275B1}" type="presParOf" srcId="{37B8ADB3-C9F5-469E-BE07-54460D4BE2FA}" destId="{E96FF6B0-A194-442E-9B41-2967B513509D}" srcOrd="0" destOrd="0" presId="urn:microsoft.com/office/officeart/2009/layout/CircleArrowProcess"/>
    <dgm:cxn modelId="{C5BAA4AD-5FAF-447F-8992-9AA04CF1D56C}" type="presParOf" srcId="{E96FF6B0-A194-442E-9B41-2967B513509D}" destId="{9CF9893C-10C7-4FCF-B792-05D0126986AA}" srcOrd="0" destOrd="0" presId="urn:microsoft.com/office/officeart/2009/layout/CircleArrowProcess"/>
    <dgm:cxn modelId="{1FF0A293-5E1E-4704-9651-68FFC36C5E16}" type="presParOf" srcId="{37B8ADB3-C9F5-469E-BE07-54460D4BE2FA}" destId="{064F890B-0C43-4485-82E2-01D0052D6ADF}" srcOrd="1" destOrd="0" presId="urn:microsoft.com/office/officeart/2009/layout/CircleArrowProcess"/>
    <dgm:cxn modelId="{0801974B-896A-4D21-AA13-A03A92616133}" type="presParOf" srcId="{37B8ADB3-C9F5-469E-BE07-54460D4BE2FA}" destId="{1DAD634C-549E-4BA2-93FA-72AAD0466336}" srcOrd="2" destOrd="0" presId="urn:microsoft.com/office/officeart/2009/layout/CircleArrowProcess"/>
    <dgm:cxn modelId="{F935FB08-7E3D-4A61-AF7E-684601C7F612}" type="presParOf" srcId="{1DAD634C-549E-4BA2-93FA-72AAD0466336}" destId="{D6F3F89F-AF2E-437E-9709-8936D4B15176}" srcOrd="0" destOrd="0" presId="urn:microsoft.com/office/officeart/2009/layout/CircleArrowProcess"/>
    <dgm:cxn modelId="{6A19609D-23CB-48F8-995D-C0F9B667543C}" type="presParOf" srcId="{37B8ADB3-C9F5-469E-BE07-54460D4BE2FA}" destId="{DA7557C9-EA1A-4658-BBED-03BDE5FDEEB6}"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630738"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897375" y="636061"/>
          <a:ext cx="736427" cy="73642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2172518" y="369423"/>
          <a:ext cx="2992868"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90000"/>
            </a:lnSpc>
            <a:spcBef>
              <a:spcPct val="0"/>
            </a:spcBef>
            <a:spcAft>
              <a:spcPct val="35000"/>
            </a:spcAft>
            <a:buNone/>
          </a:pPr>
          <a:r>
            <a:rPr lang="fr" sz="2400" b="0" i="0" u="none" kern="1200" baseline="0" dirty="0"/>
            <a:t>Créer un espace sûr pour un dialogue ouvert</a:t>
          </a:r>
          <a:endParaRPr lang="fr" sz="2400" b="0" kern="1200" dirty="0"/>
        </a:p>
      </dsp:txBody>
      <dsp:txXfrm>
        <a:off x="2172518" y="369423"/>
        <a:ext cx="2992868" cy="1269701"/>
      </dsp:txXfrm>
    </dsp:sp>
    <dsp:sp modelId="{287139F4-A05F-49E9-8784-1917FDDABC8F}">
      <dsp:nvSpPr>
        <dsp:cNvPr id="0" name=""/>
        <dsp:cNvSpPr/>
      </dsp:nvSpPr>
      <dsp:spPr>
        <a:xfrm>
          <a:off x="5686872"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5953509" y="636061"/>
          <a:ext cx="736427" cy="73642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248241" y="176283"/>
          <a:ext cx="3860591" cy="18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100000"/>
            </a:lnSpc>
            <a:spcBef>
              <a:spcPct val="0"/>
            </a:spcBef>
            <a:spcAft>
              <a:spcPct val="35000"/>
            </a:spcAft>
            <a:buNone/>
          </a:pPr>
          <a:r>
            <a:rPr lang="fr" sz="2400" b="0" i="0" u="none" kern="1200" baseline="0" dirty="0"/>
            <a:t>Une introduction interactive à l'action humanitaire: une occasion de partager des réflexions et de poser des questions</a:t>
          </a:r>
          <a:endParaRPr lang="fr" sz="2400" b="0" kern="1200" dirty="0"/>
        </a:p>
      </dsp:txBody>
      <dsp:txXfrm>
        <a:off x="7248241" y="176283"/>
        <a:ext cx="3860591" cy="1882345"/>
      </dsp:txXfrm>
    </dsp:sp>
    <dsp:sp modelId="{053055D9-03EF-4A9A-9CFE-620C26EF9751}">
      <dsp:nvSpPr>
        <dsp:cNvPr id="0" name=""/>
        <dsp:cNvSpPr/>
      </dsp:nvSpPr>
      <dsp:spPr>
        <a:xfrm>
          <a:off x="630738"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897375" y="2883534"/>
          <a:ext cx="736427" cy="73642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2181662" y="2616897"/>
          <a:ext cx="3536463"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90000"/>
            </a:lnSpc>
            <a:spcBef>
              <a:spcPct val="0"/>
            </a:spcBef>
            <a:spcAft>
              <a:spcPct val="35000"/>
            </a:spcAft>
            <a:buNone/>
          </a:pPr>
          <a:r>
            <a:rPr lang="fr" sz="2400" b="0" i="0" u="none" kern="1200" baseline="0" dirty="0"/>
            <a:t>Comprendre les différents types de crises et les obstacles auxquels les personnes handicapées sont confrontées </a:t>
          </a:r>
          <a:endParaRPr lang="fr" sz="2400" b="0" kern="1200" dirty="0"/>
        </a:p>
      </dsp:txBody>
      <dsp:txXfrm>
        <a:off x="2181662" y="2616897"/>
        <a:ext cx="3536463" cy="1269701"/>
      </dsp:txXfrm>
    </dsp:sp>
    <dsp:sp modelId="{580605D0-D4C9-4DFD-9351-7448837A3757}">
      <dsp:nvSpPr>
        <dsp:cNvPr id="0" name=""/>
        <dsp:cNvSpPr/>
      </dsp:nvSpPr>
      <dsp:spPr>
        <a:xfrm>
          <a:off x="5958669"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225307" y="2883534"/>
          <a:ext cx="736427" cy="73642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486608" y="2638647"/>
          <a:ext cx="4061951"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100000"/>
            </a:lnSpc>
            <a:spcBef>
              <a:spcPct val="0"/>
            </a:spcBef>
            <a:spcAft>
              <a:spcPct val="35000"/>
            </a:spcAft>
            <a:buNone/>
          </a:pPr>
          <a:r>
            <a:rPr lang="fr" sz="2400" b="0" i="0" u="none" kern="1200" baseline="0" dirty="0"/>
            <a:t>Avoir la certitude de connaître les 4 actions "à entreprendre" - comme point de départ pour que les OPD s'engagent dans l'action humanitaire</a:t>
          </a:r>
          <a:endParaRPr lang="fr" sz="2400" kern="1200" dirty="0"/>
        </a:p>
      </dsp:txBody>
      <dsp:txXfrm>
        <a:off x="7486608" y="2638647"/>
        <a:ext cx="4061951" cy="12697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F0405-E574-438B-AED3-25885B295CD7}">
      <dsp:nvSpPr>
        <dsp:cNvPr id="0" name=""/>
        <dsp:cNvSpPr/>
      </dsp:nvSpPr>
      <dsp:spPr>
        <a:xfrm>
          <a:off x="632600" y="1260470"/>
          <a:ext cx="501468"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E3C51-0E94-46B0-9893-4047287176DB}">
      <dsp:nvSpPr>
        <dsp:cNvPr id="0" name=""/>
        <dsp:cNvSpPr/>
      </dsp:nvSpPr>
      <dsp:spPr>
        <a:xfrm>
          <a:off x="1164157" y="1218350"/>
          <a:ext cx="57668"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99879-95DC-400E-A42C-9178BD9ADB13}">
      <dsp:nvSpPr>
        <dsp:cNvPr id="0" name=""/>
        <dsp:cNvSpPr/>
      </dsp:nvSpPr>
      <dsp:spPr>
        <a:xfrm>
          <a:off x="351606"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1</a:t>
          </a:r>
          <a:endParaRPr lang="fr" sz="1900" kern="1200" dirty="0"/>
        </a:p>
      </dsp:txBody>
      <dsp:txXfrm>
        <a:off x="415548" y="1106137"/>
        <a:ext cx="308736" cy="308736"/>
      </dsp:txXfrm>
    </dsp:sp>
    <dsp:sp modelId="{D3708DC6-BD98-48A5-B570-7F00355CE0E0}">
      <dsp:nvSpPr>
        <dsp:cNvPr id="0" name=""/>
        <dsp:cNvSpPr/>
      </dsp:nvSpPr>
      <dsp:spPr>
        <a:xfrm>
          <a:off x="21775" y="1644416"/>
          <a:ext cx="11283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Convenir de la portée de l'analyse</a:t>
          </a:r>
        </a:p>
      </dsp:txBody>
      <dsp:txXfrm>
        <a:off x="21775" y="1870077"/>
        <a:ext cx="1128304" cy="1739939"/>
      </dsp:txXfrm>
    </dsp:sp>
    <dsp:sp modelId="{B24EC361-EAE0-4F1D-AC3B-34353F8A23E4}">
      <dsp:nvSpPr>
        <dsp:cNvPr id="0" name=""/>
        <dsp:cNvSpPr/>
      </dsp:nvSpPr>
      <dsp:spPr>
        <a:xfrm>
          <a:off x="1286848" y="1260470"/>
          <a:ext cx="1128304"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5059C-E4E3-4138-879D-65A818374577}">
      <dsp:nvSpPr>
        <dsp:cNvPr id="0" name=""/>
        <dsp:cNvSpPr/>
      </dsp:nvSpPr>
      <dsp:spPr>
        <a:xfrm>
          <a:off x="2445241" y="1218350"/>
          <a:ext cx="57668"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0F0AA-7343-4C9E-A759-9F8B743E64B2}">
      <dsp:nvSpPr>
        <dsp:cNvPr id="0" name=""/>
        <dsp:cNvSpPr/>
      </dsp:nvSpPr>
      <dsp:spPr>
        <a:xfrm>
          <a:off x="1632690"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2</a:t>
          </a:r>
        </a:p>
      </dsp:txBody>
      <dsp:txXfrm>
        <a:off x="1696632" y="1106137"/>
        <a:ext cx="308736" cy="308736"/>
      </dsp:txXfrm>
    </dsp:sp>
    <dsp:sp modelId="{16E7E228-EAAD-4308-8A74-4D9FFC5DE09F}">
      <dsp:nvSpPr>
        <dsp:cNvPr id="0" name=""/>
        <dsp:cNvSpPr/>
      </dsp:nvSpPr>
      <dsp:spPr>
        <a:xfrm>
          <a:off x="1259436" y="1644416"/>
          <a:ext cx="118312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Entreprendre l'examen des données secondaires</a:t>
          </a:r>
        </a:p>
      </dsp:txBody>
      <dsp:txXfrm>
        <a:off x="1259436" y="1881042"/>
        <a:ext cx="1183128" cy="1728974"/>
      </dsp:txXfrm>
    </dsp:sp>
    <dsp:sp modelId="{A495AEBB-2E4A-4054-855C-A8458F865FB6}">
      <dsp:nvSpPr>
        <dsp:cNvPr id="0" name=""/>
        <dsp:cNvSpPr/>
      </dsp:nvSpPr>
      <dsp:spPr>
        <a:xfrm>
          <a:off x="2540520" y="1260470"/>
          <a:ext cx="1128304"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52FA59-296B-478A-93F7-87114641CF74}">
      <dsp:nvSpPr>
        <dsp:cNvPr id="0" name=""/>
        <dsp:cNvSpPr/>
      </dsp:nvSpPr>
      <dsp:spPr>
        <a:xfrm>
          <a:off x="3698912" y="1218350"/>
          <a:ext cx="57668"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47B2-C1E7-44DF-B7EE-D00CA5B5CB6D}">
      <dsp:nvSpPr>
        <dsp:cNvPr id="0" name=""/>
        <dsp:cNvSpPr/>
      </dsp:nvSpPr>
      <dsp:spPr>
        <a:xfrm>
          <a:off x="2886362"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3</a:t>
          </a:r>
        </a:p>
      </dsp:txBody>
      <dsp:txXfrm>
        <a:off x="2950304" y="1106137"/>
        <a:ext cx="308736" cy="308736"/>
      </dsp:txXfrm>
    </dsp:sp>
    <dsp:sp modelId="{E3525D5B-A147-447B-9975-EAE713D49D52}">
      <dsp:nvSpPr>
        <dsp:cNvPr id="0" name=""/>
        <dsp:cNvSpPr/>
      </dsp:nvSpPr>
      <dsp:spPr>
        <a:xfrm>
          <a:off x="2540520" y="1644416"/>
          <a:ext cx="11283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Recueillir des données primaires </a:t>
          </a:r>
        </a:p>
      </dsp:txBody>
      <dsp:txXfrm>
        <a:off x="2540520" y="1870077"/>
        <a:ext cx="1128304" cy="1739939"/>
      </dsp:txXfrm>
    </dsp:sp>
    <dsp:sp modelId="{B8A91458-7EEC-4167-8D03-79A0DDA58638}">
      <dsp:nvSpPr>
        <dsp:cNvPr id="0" name=""/>
        <dsp:cNvSpPr/>
      </dsp:nvSpPr>
      <dsp:spPr>
        <a:xfrm>
          <a:off x="3794191" y="1260470"/>
          <a:ext cx="1128304"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EFEBB-3904-418E-9DE5-D87BD7F9EE91}">
      <dsp:nvSpPr>
        <dsp:cNvPr id="0" name=""/>
        <dsp:cNvSpPr/>
      </dsp:nvSpPr>
      <dsp:spPr>
        <a:xfrm>
          <a:off x="4952584" y="1218350"/>
          <a:ext cx="57668"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2BBDE-C1CA-4FC6-9206-C95BB08FBE29}">
      <dsp:nvSpPr>
        <dsp:cNvPr id="0" name=""/>
        <dsp:cNvSpPr/>
      </dsp:nvSpPr>
      <dsp:spPr>
        <a:xfrm>
          <a:off x="4140034"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4</a:t>
          </a:r>
        </a:p>
      </dsp:txBody>
      <dsp:txXfrm>
        <a:off x="4203976" y="1106137"/>
        <a:ext cx="308736" cy="308736"/>
      </dsp:txXfrm>
    </dsp:sp>
    <dsp:sp modelId="{40E996CA-29C6-41D9-95B5-04F66B4C7269}">
      <dsp:nvSpPr>
        <dsp:cNvPr id="0" name=""/>
        <dsp:cNvSpPr/>
      </dsp:nvSpPr>
      <dsp:spPr>
        <a:xfrm>
          <a:off x="3794191" y="1644416"/>
          <a:ext cx="11283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Mener une analyse intersectorielle conjointe</a:t>
          </a:r>
        </a:p>
      </dsp:txBody>
      <dsp:txXfrm>
        <a:off x="3794191" y="1870077"/>
        <a:ext cx="1128304" cy="1739939"/>
      </dsp:txXfrm>
    </dsp:sp>
    <dsp:sp modelId="{220708F3-D24C-43E6-A6F2-5DA3A7479652}">
      <dsp:nvSpPr>
        <dsp:cNvPr id="0" name=""/>
        <dsp:cNvSpPr/>
      </dsp:nvSpPr>
      <dsp:spPr>
        <a:xfrm>
          <a:off x="5047863" y="1260470"/>
          <a:ext cx="1128304"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66F3A-0AA9-4802-A11F-7F54D7D96BE9}">
      <dsp:nvSpPr>
        <dsp:cNvPr id="0" name=""/>
        <dsp:cNvSpPr/>
      </dsp:nvSpPr>
      <dsp:spPr>
        <a:xfrm>
          <a:off x="6206256" y="1218350"/>
          <a:ext cx="57668"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FC57A-91A0-47BE-A021-81B789C3A32D}">
      <dsp:nvSpPr>
        <dsp:cNvPr id="0" name=""/>
        <dsp:cNvSpPr/>
      </dsp:nvSpPr>
      <dsp:spPr>
        <a:xfrm>
          <a:off x="5393705"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5</a:t>
          </a:r>
          <a:endParaRPr lang="fr" sz="1900" kern="1200" dirty="0"/>
        </a:p>
      </dsp:txBody>
      <dsp:txXfrm>
        <a:off x="5457647" y="1106137"/>
        <a:ext cx="308736" cy="308736"/>
      </dsp:txXfrm>
    </dsp:sp>
    <dsp:sp modelId="{E4B22611-DDB3-45B7-B1A0-F54DDF1538FF}">
      <dsp:nvSpPr>
        <dsp:cNvPr id="0" name=""/>
        <dsp:cNvSpPr/>
      </dsp:nvSpPr>
      <dsp:spPr>
        <a:xfrm>
          <a:off x="5047863" y="1644416"/>
          <a:ext cx="11283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Définir la portée du PRH et identifier les objectifs initiaux</a:t>
          </a:r>
        </a:p>
      </dsp:txBody>
      <dsp:txXfrm>
        <a:off x="5047863" y="1870077"/>
        <a:ext cx="1128304" cy="1739939"/>
      </dsp:txXfrm>
    </dsp:sp>
    <dsp:sp modelId="{BA4AD69C-0752-4395-A43A-E1CC825003A7}">
      <dsp:nvSpPr>
        <dsp:cNvPr id="0" name=""/>
        <dsp:cNvSpPr/>
      </dsp:nvSpPr>
      <dsp:spPr>
        <a:xfrm>
          <a:off x="6301535" y="1260470"/>
          <a:ext cx="1128304"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C68414-E728-4161-A033-3FC579CBE647}">
      <dsp:nvSpPr>
        <dsp:cNvPr id="0" name=""/>
        <dsp:cNvSpPr/>
      </dsp:nvSpPr>
      <dsp:spPr>
        <a:xfrm>
          <a:off x="7459928" y="1218350"/>
          <a:ext cx="57668"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E75FA-FF8A-4BBF-A431-3667150C1488}">
      <dsp:nvSpPr>
        <dsp:cNvPr id="0" name=""/>
        <dsp:cNvSpPr/>
      </dsp:nvSpPr>
      <dsp:spPr>
        <a:xfrm>
          <a:off x="6647377"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6</a:t>
          </a:r>
        </a:p>
      </dsp:txBody>
      <dsp:txXfrm>
        <a:off x="6711319" y="1106137"/>
        <a:ext cx="308736" cy="308736"/>
      </dsp:txXfrm>
    </dsp:sp>
    <dsp:sp modelId="{88F818A1-9395-47BF-8DDE-4D344CF60CBB}">
      <dsp:nvSpPr>
        <dsp:cNvPr id="0" name=""/>
        <dsp:cNvSpPr/>
      </dsp:nvSpPr>
      <dsp:spPr>
        <a:xfrm>
          <a:off x="6301535" y="1644416"/>
          <a:ext cx="11283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Effectuer une analyse des réponses et établir les priorités</a:t>
          </a:r>
        </a:p>
      </dsp:txBody>
      <dsp:txXfrm>
        <a:off x="6301535" y="1870077"/>
        <a:ext cx="1128304" cy="1739939"/>
      </dsp:txXfrm>
    </dsp:sp>
    <dsp:sp modelId="{ED868D65-C782-4236-9D60-D52AEEE7D598}">
      <dsp:nvSpPr>
        <dsp:cNvPr id="0" name=""/>
        <dsp:cNvSpPr/>
      </dsp:nvSpPr>
      <dsp:spPr>
        <a:xfrm>
          <a:off x="7555207" y="1260470"/>
          <a:ext cx="1128060"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A69C3-CE10-4712-962B-376433E228B9}">
      <dsp:nvSpPr>
        <dsp:cNvPr id="0" name=""/>
        <dsp:cNvSpPr/>
      </dsp:nvSpPr>
      <dsp:spPr>
        <a:xfrm>
          <a:off x="8713349" y="1218350"/>
          <a:ext cx="57656"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1D8608-BB03-4465-BC1C-FAE578E22916}">
      <dsp:nvSpPr>
        <dsp:cNvPr id="0" name=""/>
        <dsp:cNvSpPr/>
      </dsp:nvSpPr>
      <dsp:spPr>
        <a:xfrm>
          <a:off x="7900927"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7</a:t>
          </a:r>
        </a:p>
      </dsp:txBody>
      <dsp:txXfrm>
        <a:off x="7964869" y="1106137"/>
        <a:ext cx="308736" cy="308736"/>
      </dsp:txXfrm>
    </dsp:sp>
    <dsp:sp modelId="{4B209477-2904-480D-9A24-E42B758044D7}">
      <dsp:nvSpPr>
        <dsp:cNvPr id="0" name=""/>
        <dsp:cNvSpPr/>
      </dsp:nvSpPr>
      <dsp:spPr>
        <a:xfrm>
          <a:off x="7555207" y="1644416"/>
          <a:ext cx="112806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83" tIns="165100" rIns="88983"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Finaliser les objectifs stratégiques et spécifiques et les indicateurs</a:t>
          </a:r>
        </a:p>
      </dsp:txBody>
      <dsp:txXfrm>
        <a:off x="7555207" y="1870028"/>
        <a:ext cx="1128060" cy="1739988"/>
      </dsp:txXfrm>
    </dsp:sp>
    <dsp:sp modelId="{F1E1816D-F15E-4CF7-B2E2-6A12189B9862}">
      <dsp:nvSpPr>
        <dsp:cNvPr id="0" name=""/>
        <dsp:cNvSpPr/>
      </dsp:nvSpPr>
      <dsp:spPr>
        <a:xfrm>
          <a:off x="8808607" y="1260470"/>
          <a:ext cx="1128304"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D5BF0-9293-4853-87D5-3E28F220D314}">
      <dsp:nvSpPr>
        <dsp:cNvPr id="0" name=""/>
        <dsp:cNvSpPr/>
      </dsp:nvSpPr>
      <dsp:spPr>
        <a:xfrm>
          <a:off x="9967000" y="1218350"/>
          <a:ext cx="57668" cy="108399"/>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B975B-2F22-4563-8246-3A05A8804122}">
      <dsp:nvSpPr>
        <dsp:cNvPr id="0" name=""/>
        <dsp:cNvSpPr/>
      </dsp:nvSpPr>
      <dsp:spPr>
        <a:xfrm>
          <a:off x="9154449"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8</a:t>
          </a:r>
        </a:p>
      </dsp:txBody>
      <dsp:txXfrm>
        <a:off x="9218391" y="1106137"/>
        <a:ext cx="308736" cy="308736"/>
      </dsp:txXfrm>
    </dsp:sp>
    <dsp:sp modelId="{7C6386BD-DB21-47C2-8622-7C3B35C03623}">
      <dsp:nvSpPr>
        <dsp:cNvPr id="0" name=""/>
        <dsp:cNvSpPr/>
      </dsp:nvSpPr>
      <dsp:spPr>
        <a:xfrm>
          <a:off x="8808607" y="1644416"/>
          <a:ext cx="11283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Formuler des projets/activités et en estimer le coût</a:t>
          </a:r>
        </a:p>
      </dsp:txBody>
      <dsp:txXfrm>
        <a:off x="8808607" y="1870077"/>
        <a:ext cx="1128304" cy="1739939"/>
      </dsp:txXfrm>
    </dsp:sp>
    <dsp:sp modelId="{82451F9F-E486-4E16-9EBD-ECD83FAE794B}">
      <dsp:nvSpPr>
        <dsp:cNvPr id="0" name=""/>
        <dsp:cNvSpPr/>
      </dsp:nvSpPr>
      <dsp:spPr>
        <a:xfrm>
          <a:off x="10062279" y="1260470"/>
          <a:ext cx="564152"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E1E42-7521-485D-8337-DF7178230504}">
      <dsp:nvSpPr>
        <dsp:cNvPr id="0" name=""/>
        <dsp:cNvSpPr/>
      </dsp:nvSpPr>
      <dsp:spPr>
        <a:xfrm>
          <a:off x="10408121" y="1042195"/>
          <a:ext cx="436620" cy="43662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43" tIns="16943" rIns="16943" bIns="16943" numCol="1" spcCol="1270" anchor="ctr" anchorCtr="0">
          <a:noAutofit/>
        </a:bodyPr>
        <a:lstStyle/>
        <a:p>
          <a:pPr marL="0" lvl="0" indent="0" algn="ctr" defTabSz="844550" rtl="0">
            <a:lnSpc>
              <a:spcPct val="90000"/>
            </a:lnSpc>
            <a:spcBef>
              <a:spcPct val="0"/>
            </a:spcBef>
            <a:spcAft>
              <a:spcPct val="35000"/>
            </a:spcAft>
            <a:buNone/>
          </a:pPr>
          <a:r>
            <a:rPr lang="fr" sz="1900" b="0" i="0" u="none" kern="1200" baseline="0"/>
            <a:t>9</a:t>
          </a:r>
        </a:p>
      </dsp:txBody>
      <dsp:txXfrm>
        <a:off x="10472063" y="1106137"/>
        <a:ext cx="308736" cy="308736"/>
      </dsp:txXfrm>
    </dsp:sp>
    <dsp:sp modelId="{8F23ECD3-421D-445D-B53A-70DF4EB6F320}">
      <dsp:nvSpPr>
        <dsp:cNvPr id="0" name=""/>
        <dsp:cNvSpPr/>
      </dsp:nvSpPr>
      <dsp:spPr>
        <a:xfrm>
          <a:off x="10062279" y="1644416"/>
          <a:ext cx="11283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02" tIns="165100" rIns="89002" bIns="165100" numCol="1" spcCol="1270" anchor="t" anchorCtr="0">
          <a:noAutofit/>
        </a:bodyPr>
        <a:lstStyle/>
        <a:p>
          <a:pPr marL="0" lvl="0" indent="0" algn="ctr" defTabSz="711200" rtl="0">
            <a:lnSpc>
              <a:spcPct val="90000"/>
            </a:lnSpc>
            <a:spcBef>
              <a:spcPct val="0"/>
            </a:spcBef>
            <a:spcAft>
              <a:spcPct val="35000"/>
            </a:spcAft>
            <a:buNone/>
          </a:pPr>
          <a:r>
            <a:rPr lang="fr" sz="1600" b="0" i="0" u="none" kern="1200" baseline="0" dirty="0"/>
            <a:t>Réaliser un examen après action</a:t>
          </a:r>
        </a:p>
      </dsp:txBody>
      <dsp:txXfrm>
        <a:off x="10062279" y="1870077"/>
        <a:ext cx="1128304" cy="17399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fr" sz="2800" b="0" i="0" u="none" kern="1200" baseline="0" dirty="0">
              <a:latin typeface="Calibri" panose="020F0502020204030204" pitchFamily="34" charset="0"/>
              <a:ea typeface="Calibri" panose="020F0502020204030204" pitchFamily="34" charset="0"/>
              <a:cs typeface="Calibri" panose="020F0502020204030204" pitchFamily="34" charset="0"/>
            </a:rPr>
            <a:t>Une communauté de pratique sera formée pour échanger/partager les connaissances et les opportunités.</a:t>
          </a:r>
          <a:endParaRPr lang="fr" sz="2800" kern="1200" dirty="0"/>
        </a:p>
      </dsp:txBody>
      <dsp:txXfrm>
        <a:off x="0" y="0"/>
        <a:ext cx="8025746" cy="1498610"/>
      </dsp:txXfrm>
    </dsp:sp>
    <dsp:sp modelId="{0F742BBA-AE58-4E4B-9632-A9E4F2EB6B86}">
      <dsp:nvSpPr>
        <dsp:cNvPr id="0" name=""/>
        <dsp:cNvSpPr/>
      </dsp:nvSpPr>
      <dsp:spPr>
        <a:xfrm>
          <a:off x="0" y="14986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9861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fr" sz="2800" b="0" i="0" u="none" kern="1200" baseline="0" dirty="0">
              <a:latin typeface="Calibri" panose="020F0502020204030204" pitchFamily="34" charset="0"/>
              <a:ea typeface="Calibri" panose="020F0502020204030204" pitchFamily="34" charset="0"/>
              <a:cs typeface="Calibri" panose="020F0502020204030204" pitchFamily="34" charset="0"/>
            </a:rPr>
            <a:t>Possibilités de liaison avec les agences humanitaires </a:t>
          </a:r>
          <a:endParaRPr lang="fr" sz="2800" b="1" kern="1200" dirty="0">
            <a:solidFill>
              <a:srgbClr val="0070C0"/>
            </a:solidFill>
          </a:endParaRPr>
        </a:p>
      </dsp:txBody>
      <dsp:txXfrm>
        <a:off x="0" y="1498610"/>
        <a:ext cx="8025746" cy="1498610"/>
      </dsp:txXfrm>
    </dsp:sp>
    <dsp:sp modelId="{76737A0E-EF86-4A47-94C5-BD99E168152F}">
      <dsp:nvSpPr>
        <dsp:cNvPr id="0" name=""/>
        <dsp:cNvSpPr/>
      </dsp:nvSpPr>
      <dsp:spPr>
        <a:xfrm>
          <a:off x="0" y="299722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997221"/>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fr" sz="2800" b="0" i="0" u="none" kern="1200" baseline="0" dirty="0">
              <a:latin typeface="Calibri" panose="020F0502020204030204" pitchFamily="34" charset="0"/>
              <a:ea typeface="Calibri" panose="020F0502020204030204" pitchFamily="34" charset="0"/>
              <a:cs typeface="Calibri" panose="020F0502020204030204" pitchFamily="34" charset="0"/>
            </a:rPr>
            <a:t>Prochaines formations Bridge Article 11</a:t>
          </a:r>
          <a:endParaRPr lang="fr" sz="2800" kern="1200" dirty="0">
            <a:highlight>
              <a:srgbClr val="FFFF00"/>
            </a:highlight>
          </a:endParaRPr>
        </a:p>
      </dsp:txBody>
      <dsp:txXfrm>
        <a:off x="0" y="2997221"/>
        <a:ext cx="8025746" cy="1498610"/>
      </dsp:txXfrm>
    </dsp:sp>
    <dsp:sp modelId="{6513F8FB-BFEB-7C45-9875-C8D858D2AFE8}">
      <dsp:nvSpPr>
        <dsp:cNvPr id="0" name=""/>
        <dsp:cNvSpPr/>
      </dsp:nvSpPr>
      <dsp:spPr>
        <a:xfrm>
          <a:off x="0" y="449583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495832"/>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Font typeface="Symbol" panose="05050102010706020507" pitchFamily="18" charset="2"/>
            <a:buNone/>
          </a:pPr>
          <a:r>
            <a:rPr lang="fr" sz="2800" b="0" i="0" u="none" kern="1200" baseline="0" dirty="0">
              <a:latin typeface="Calibri" panose="020F0502020204030204" pitchFamily="34" charset="0"/>
              <a:ea typeface="Calibri" panose="020F0502020204030204" pitchFamily="34" charset="0"/>
              <a:cs typeface="Calibri" panose="020F0502020204030204" pitchFamily="34" charset="0"/>
            </a:rPr>
            <a:t>Possibilités de développement des capacités régionales OPD / DRG </a:t>
          </a:r>
          <a:endParaRPr lang="fr" sz="2800" b="1" kern="1200" dirty="0">
            <a:solidFill>
              <a:srgbClr val="0070C0"/>
            </a:solidFill>
          </a:endParaRPr>
        </a:p>
      </dsp:txBody>
      <dsp:txXfrm>
        <a:off x="0" y="4495832"/>
        <a:ext cx="8025746" cy="14986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 sz="2800" kern="1200" dirty="0">
              <a:latin typeface="Calibri" panose="020F0502020204030204" pitchFamily="34" charset="0"/>
              <a:cs typeface="Calibri" panose="020F0502020204030204" pitchFamily="34" charset="0"/>
            </a:rPr>
            <a:t>Une communauté de pratique sera formée pour échanger/partager les connaissances et les opportunités.</a:t>
          </a:r>
          <a:endParaRPr lang="en-US" sz="2800" kern="1200" dirty="0"/>
        </a:p>
      </dsp:txBody>
      <dsp:txXfrm>
        <a:off x="0" y="0"/>
        <a:ext cx="8025746" cy="1498610"/>
      </dsp:txXfrm>
    </dsp:sp>
    <dsp:sp modelId="{0F742BBA-AE58-4E4B-9632-A9E4F2EB6B86}">
      <dsp:nvSpPr>
        <dsp:cNvPr id="0" name=""/>
        <dsp:cNvSpPr/>
      </dsp:nvSpPr>
      <dsp:spPr>
        <a:xfrm>
          <a:off x="0" y="14986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9861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 sz="2800" kern="1200" dirty="0">
              <a:latin typeface="Calibri" panose="020F0502020204030204" pitchFamily="34" charset="0"/>
              <a:cs typeface="Calibri" panose="020F0502020204030204" pitchFamily="34" charset="0"/>
            </a:rPr>
            <a:t>Opportunités d'établir des liens avec des agences humanitaires</a:t>
          </a:r>
          <a:endParaRPr lang="en-US" sz="2800" b="1" kern="1200" dirty="0">
            <a:solidFill>
              <a:srgbClr val="0070C0"/>
            </a:solidFill>
          </a:endParaRPr>
        </a:p>
      </dsp:txBody>
      <dsp:txXfrm>
        <a:off x="0" y="1498610"/>
        <a:ext cx="8025746" cy="1498610"/>
      </dsp:txXfrm>
    </dsp:sp>
    <dsp:sp modelId="{76737A0E-EF86-4A47-94C5-BD99E168152F}">
      <dsp:nvSpPr>
        <dsp:cNvPr id="0" name=""/>
        <dsp:cNvSpPr/>
      </dsp:nvSpPr>
      <dsp:spPr>
        <a:xfrm>
          <a:off x="0" y="299722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997221"/>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 sz="2800" kern="1200" dirty="0">
              <a:latin typeface="Calibri" panose="020F0502020204030204" pitchFamily="34" charset="0"/>
              <a:cs typeface="Calibri" panose="020F0502020204030204" pitchFamily="34" charset="0"/>
            </a:rPr>
            <a:t>Prochaines formations Bridge Article 11</a:t>
          </a:r>
          <a:endParaRPr lang="en-US" sz="2800" kern="1200" dirty="0">
            <a:highlight>
              <a:srgbClr val="FFFF00"/>
            </a:highlight>
          </a:endParaRPr>
        </a:p>
      </dsp:txBody>
      <dsp:txXfrm>
        <a:off x="0" y="2997221"/>
        <a:ext cx="8025746" cy="1498610"/>
      </dsp:txXfrm>
    </dsp:sp>
    <dsp:sp modelId="{6513F8FB-BFEB-7C45-9875-C8D858D2AFE8}">
      <dsp:nvSpPr>
        <dsp:cNvPr id="0" name=""/>
        <dsp:cNvSpPr/>
      </dsp:nvSpPr>
      <dsp:spPr>
        <a:xfrm>
          <a:off x="0" y="449583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495832"/>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fr" sz="2800" kern="1200" dirty="0">
              <a:latin typeface="Calibri" panose="020F0502020204030204" pitchFamily="34" charset="0"/>
              <a:cs typeface="Calibri" panose="020F0502020204030204" pitchFamily="34" charset="0"/>
            </a:rPr>
            <a:t>Opportunités régionales de développement des capacités OPD / DRG</a:t>
          </a:r>
          <a:endParaRPr lang="en-US" sz="2800" b="1" kern="1200" dirty="0">
            <a:solidFill>
              <a:srgbClr val="0070C0"/>
            </a:solidFill>
          </a:endParaRPr>
        </a:p>
      </dsp:txBody>
      <dsp:txXfrm>
        <a:off x="0" y="4495832"/>
        <a:ext cx="8025746" cy="1498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92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926"/>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 sz="2300" b="1" i="0" u="none" kern="1200"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Déplacement:</a:t>
          </a:r>
          <a:r>
            <a:rPr lang="fr" sz="2300" b="0" i="0" u="none" kern="1200" baseline="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fr" sz="2300" b="0" i="0" u="none" kern="1200" baseline="0" dirty="0">
              <a:effectLst/>
              <a:latin typeface="Calibri" panose="020F0502020204030204" pitchFamily="34" charset="0"/>
              <a:ea typeface="Calibri" panose="020F0502020204030204" pitchFamily="34" charset="0"/>
              <a:cs typeface="Arial" panose="020B0604020202020204" pitchFamily="34" charset="0"/>
            </a:rPr>
            <a:t>les populations touchées peuvent être obligées de fuir leurs maisons pour se mettre à l'abri dans différentes régions du pays (on parle alors de personnes déplacées à l'intérieur du pays ou PDI) </a:t>
          </a:r>
          <a:r>
            <a:rPr lang="fr" sz="2300" b="1" i="1" u="none" kern="1200"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(exemple régional)</a:t>
          </a:r>
          <a:r>
            <a:rPr lang="fr" sz="2300" b="1" i="1" u="none" kern="1200" baseline="0" dirty="0">
              <a:effectLst/>
              <a:latin typeface="Calibri" panose="020F0502020204030204" pitchFamily="34" charset="0"/>
              <a:ea typeface="Calibri" panose="020F0502020204030204" pitchFamily="34" charset="0"/>
              <a:cs typeface="Arial" panose="020B0604020202020204" pitchFamily="34" charset="0"/>
            </a:rPr>
            <a:t> </a:t>
          </a:r>
          <a:r>
            <a:rPr lang="fr" sz="2300" b="0" i="0" u="none" kern="1200" baseline="0" dirty="0">
              <a:effectLst/>
              <a:latin typeface="Calibri" panose="020F0502020204030204" pitchFamily="34" charset="0"/>
              <a:ea typeface="Calibri" panose="020F0502020204030204" pitchFamily="34" charset="0"/>
              <a:cs typeface="Arial" panose="020B0604020202020204" pitchFamily="34" charset="0"/>
            </a:rPr>
            <a:t>ou à travers les frontières vers un autre pays (connues sous le nom de réfugiés </a:t>
          </a:r>
          <a:r>
            <a:rPr lang="fr" sz="2300" b="1" i="1" u="none" kern="1200"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(exemple régional)</a:t>
          </a:r>
          <a:r>
            <a:rPr lang="fr" sz="2300" b="0" i="0" u="none" kern="1200" baseline="0" dirty="0">
              <a:effectLst/>
              <a:latin typeface="Calibri" panose="020F0502020204030204" pitchFamily="34" charset="0"/>
              <a:ea typeface="Calibri" panose="020F0502020204030204" pitchFamily="34" charset="0"/>
              <a:cs typeface="Arial" panose="020B0604020202020204" pitchFamily="34" charset="0"/>
            </a:rPr>
            <a:t>); </a:t>
          </a:r>
          <a:endParaRPr lang="fr" sz="2300" kern="1200" dirty="0"/>
        </a:p>
      </dsp:txBody>
      <dsp:txXfrm>
        <a:off x="0" y="2926"/>
        <a:ext cx="8025746" cy="1996196"/>
      </dsp:txXfrm>
    </dsp:sp>
    <dsp:sp modelId="{0F742BBA-AE58-4E4B-9632-A9E4F2EB6B86}">
      <dsp:nvSpPr>
        <dsp:cNvPr id="0" name=""/>
        <dsp:cNvSpPr/>
      </dsp:nvSpPr>
      <dsp:spPr>
        <a:xfrm>
          <a:off x="0" y="19991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999123"/>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 sz="2300" b="1" i="0" u="none" kern="1200" baseline="0" dirty="0">
              <a:solidFill>
                <a:srgbClr val="0070C0"/>
              </a:solidFill>
              <a:latin typeface="Calibri" panose="020F0502020204030204" pitchFamily="34" charset="0"/>
              <a:ea typeface="Calibri" panose="020F0502020204030204" pitchFamily="34" charset="0"/>
              <a:cs typeface="Arial" panose="020B0604020202020204" pitchFamily="34" charset="0"/>
            </a:rPr>
            <a:t>Destruction de maisons et d'infrastructures</a:t>
          </a:r>
          <a:r>
            <a:rPr lang="fr" sz="2300" b="0" i="0" u="none" kern="1200" baseline="0" dirty="0">
              <a:solidFill>
                <a:srgbClr val="7030A0"/>
              </a:solidFill>
              <a:latin typeface="Calibri" panose="020F0502020204030204" pitchFamily="34" charset="0"/>
              <a:ea typeface="Calibri" panose="020F0502020204030204" pitchFamily="34" charset="0"/>
              <a:cs typeface="Arial" panose="020B0604020202020204" pitchFamily="34" charset="0"/>
            </a:rPr>
            <a:t> les </a:t>
          </a:r>
          <a:r>
            <a:rPr lang="fr" sz="2300" b="0" i="0" u="none" kern="1200" baseline="0" dirty="0">
              <a:latin typeface="Calibri" panose="020F0502020204030204" pitchFamily="34" charset="0"/>
              <a:ea typeface="Calibri" panose="020F0502020204030204" pitchFamily="34" charset="0"/>
              <a:cs typeface="Arial" panose="020B0604020202020204" pitchFamily="34" charset="0"/>
            </a:rPr>
            <a:t>populations touchées peuvent perdre leurs maisons et leurs biens et les infrastructures clés, comme l'eau et l'assainissement, qui peuvent être détruites </a:t>
          </a:r>
          <a:r>
            <a:rPr lang="fr" sz="2300" b="1" i="1" u="none" kern="1200" baseline="0" dirty="0">
              <a:highlight>
                <a:srgbClr val="FFFF00"/>
              </a:highlight>
              <a:latin typeface="Calibri" panose="020F0502020204030204" pitchFamily="34" charset="0"/>
              <a:ea typeface="Calibri" panose="020F0502020204030204" pitchFamily="34" charset="0"/>
              <a:cs typeface="Arial" panose="020B0604020202020204" pitchFamily="34" charset="0"/>
            </a:rPr>
            <a:t>(exemple de l'envergure du probl</a:t>
          </a:r>
          <a:r>
            <a:rPr lang="fr" sz="2300" b="1" i="0" u="none" kern="1200" baseline="0" dirty="0">
              <a:highlight>
                <a:srgbClr val="FFFF00"/>
              </a:highlight>
              <a:latin typeface="Calibri" panose="020F0502020204030204" pitchFamily="34" charset="0"/>
              <a:ea typeface="Calibri" panose="020F0502020204030204" pitchFamily="34" charset="0"/>
              <a:cs typeface="Arial" panose="020B0604020202020204" pitchFamily="34" charset="0"/>
            </a:rPr>
            <a:t>ème</a:t>
          </a:r>
          <a:r>
            <a:rPr lang="fr" sz="2300" b="1" i="1" u="none" kern="1200" baseline="0" dirty="0">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fr" sz="2300" b="1" i="1" kern="1200" dirty="0">
            <a:highlight>
              <a:srgbClr val="FFFF00"/>
            </a:highlight>
          </a:endParaRPr>
        </a:p>
      </dsp:txBody>
      <dsp:txXfrm>
        <a:off x="0" y="1999123"/>
        <a:ext cx="8025746" cy="1996196"/>
      </dsp:txXfrm>
    </dsp:sp>
    <dsp:sp modelId="{76737A0E-EF86-4A47-94C5-BD99E168152F}">
      <dsp:nvSpPr>
        <dsp:cNvPr id="0" name=""/>
        <dsp:cNvSpPr/>
      </dsp:nvSpPr>
      <dsp:spPr>
        <a:xfrm>
          <a:off x="0" y="39953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995319"/>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 sz="2300" b="1" i="0" u="none" kern="1200"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Perturbation </a:t>
          </a:r>
          <a:r>
            <a:rPr lang="fr" sz="2300" b="1" i="0" u="none" kern="1200" baseline="0" dirty="0">
              <a:solidFill>
                <a:srgbClr val="0070C0"/>
              </a:solidFill>
              <a:latin typeface="Calibri" panose="020F0502020204030204" pitchFamily="34" charset="0"/>
              <a:ea typeface="Calibri" panose="020F0502020204030204" pitchFamily="34" charset="0"/>
              <a:cs typeface="Arial" panose="020B0604020202020204" pitchFamily="34" charset="0"/>
            </a:rPr>
            <a:t>des réseaux sociaux: </a:t>
          </a:r>
          <a:r>
            <a:rPr lang="fr" sz="2300" b="0" i="0" u="none" kern="1200" baseline="0" dirty="0">
              <a:latin typeface="Calibri" panose="020F0502020204030204" pitchFamily="34" charset="0"/>
              <a:ea typeface="Calibri" panose="020F0502020204030204" pitchFamily="34" charset="0"/>
              <a:cs typeface="Arial" panose="020B0604020202020204" pitchFamily="34" charset="0"/>
            </a:rPr>
            <a:t>Lorsque des personnes sont déplacées et/ou divisées par un conflit, les réseaux sociaux de soutien peuvent se briser et les familles/ménages peuvent être séparés </a:t>
          </a:r>
          <a:r>
            <a:rPr lang="fr" sz="2300" b="1" i="1" u="none" kern="1200" baseline="0" dirty="0">
              <a:highlight>
                <a:srgbClr val="FFFF00"/>
              </a:highlight>
              <a:latin typeface="Calibri" panose="020F0502020204030204" pitchFamily="34" charset="0"/>
              <a:ea typeface="Calibri" panose="020F0502020204030204" pitchFamily="34" charset="0"/>
              <a:cs typeface="Arial" panose="020B0604020202020204" pitchFamily="34" charset="0"/>
            </a:rPr>
            <a:t>(exemple d'un réseau social, par exemple les églises, les temples) </a:t>
          </a:r>
          <a:r>
            <a:rPr lang="fr" sz="2300" b="0" i="0" u="none" kern="1200" baseline="0" dirty="0">
              <a:latin typeface="Calibri" panose="020F0502020204030204" pitchFamily="34" charset="0"/>
              <a:ea typeface="Calibri" panose="020F0502020204030204" pitchFamily="34" charset="0"/>
              <a:cs typeface="Arial" panose="020B0604020202020204" pitchFamily="34" charset="0"/>
            </a:rPr>
            <a:t>et les familles/ménages peuvent être séparés </a:t>
          </a:r>
          <a:endParaRPr lang="fr" sz="2300" kern="1200" dirty="0"/>
        </a:p>
      </dsp:txBody>
      <dsp:txXfrm>
        <a:off x="0" y="3995319"/>
        <a:ext cx="8025746" cy="1996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447"/>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447"/>
          <a:ext cx="8025746" cy="144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1" i="0" u="none" kern="1200"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Perturbation des services</a:t>
          </a:r>
          <a:r>
            <a:rPr lang="fr" sz="2400" b="1" i="0" u="none" kern="1200" baseline="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fr" sz="2400" b="0" i="0" u="none" kern="1200" baseline="0" dirty="0">
              <a:effectLst/>
              <a:latin typeface="Calibri" panose="020F0502020204030204" pitchFamily="34" charset="0"/>
              <a:ea typeface="Calibri" panose="020F0502020204030204" pitchFamily="34" charset="0"/>
              <a:cs typeface="Arial" panose="020B0604020202020204" pitchFamily="34" charset="0"/>
            </a:rPr>
            <a:t>Les systèmes de services clés, notamment en matière de santé, d'éducation, de protection et autres, s'effondrent </a:t>
          </a:r>
          <a:r>
            <a:rPr lang="fr" sz="2400" b="1" i="1" u="none" kern="1200"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(comme xxx.) </a:t>
          </a:r>
          <a:r>
            <a:rPr lang="fr" sz="2400" b="0" i="0" u="none" kern="1200" baseline="0" dirty="0">
              <a:effectLst/>
              <a:latin typeface="Calibri" panose="020F0502020204030204" pitchFamily="34" charset="0"/>
              <a:ea typeface="Calibri" panose="020F0502020204030204" pitchFamily="34" charset="0"/>
              <a:cs typeface="Arial" panose="020B0604020202020204" pitchFamily="34" charset="0"/>
            </a:rPr>
            <a:t>notamment en raison de la fuite du personnel, de la destruction des bâtiments et d'autres difficultés empêchant la continuité de la prestation des services </a:t>
          </a:r>
          <a:endParaRPr lang="fr" sz="2400" kern="1200" dirty="0"/>
        </a:p>
      </dsp:txBody>
      <dsp:txXfrm>
        <a:off x="0" y="447"/>
        <a:ext cx="8025746" cy="1445925"/>
      </dsp:txXfrm>
    </dsp:sp>
    <dsp:sp modelId="{0F742BBA-AE58-4E4B-9632-A9E4F2EB6B86}">
      <dsp:nvSpPr>
        <dsp:cNvPr id="0" name=""/>
        <dsp:cNvSpPr/>
      </dsp:nvSpPr>
      <dsp:spPr>
        <a:xfrm>
          <a:off x="0" y="144637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46372"/>
          <a:ext cx="8017908" cy="165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endParaRPr lang="sr-Latn-RS" sz="2400" b="1" i="0" u="none" kern="1200"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l" defTabSz="1066800" rtl="0">
            <a:lnSpc>
              <a:spcPct val="90000"/>
            </a:lnSpc>
            <a:spcBef>
              <a:spcPct val="0"/>
            </a:spcBef>
            <a:spcAft>
              <a:spcPct val="35000"/>
            </a:spcAft>
            <a:buNone/>
          </a:pPr>
          <a:r>
            <a:rPr lang="fr" sz="2400" b="1" i="0" u="none" kern="1200" baseline="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Violence, exploitation et abus: </a:t>
          </a:r>
          <a:r>
            <a:rPr lang="fr" sz="2400" b="0" i="0" u="none" kern="1200" baseline="0" dirty="0">
              <a:effectLst/>
              <a:latin typeface="Calibri" panose="020F0502020204030204" pitchFamily="34" charset="0"/>
              <a:ea typeface="Calibri" panose="020F0502020204030204" pitchFamily="34" charset="0"/>
              <a:cs typeface="Arial" panose="020B0604020202020204" pitchFamily="34" charset="0"/>
            </a:rPr>
            <a:t>Le risque de violence est accru, car les systèmes de protection et d'aide aux victimes s'effondrent</a:t>
          </a:r>
          <a:endParaRPr lang="fr" sz="2400" kern="1200" dirty="0"/>
        </a:p>
      </dsp:txBody>
      <dsp:txXfrm>
        <a:off x="0" y="1446372"/>
        <a:ext cx="8017908" cy="1655772"/>
      </dsp:txXfrm>
    </dsp:sp>
    <dsp:sp modelId="{76737A0E-EF86-4A47-94C5-BD99E168152F}">
      <dsp:nvSpPr>
        <dsp:cNvPr id="0" name=""/>
        <dsp:cNvSpPr/>
      </dsp:nvSpPr>
      <dsp:spPr>
        <a:xfrm>
          <a:off x="0" y="3102145"/>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102145"/>
          <a:ext cx="8025746" cy="144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1" i="0" u="none" kern="1200" baseline="0" dirty="0">
              <a:solidFill>
                <a:srgbClr val="0070C0"/>
              </a:solidFill>
              <a:latin typeface="Calibri" panose="020F0502020204030204" pitchFamily="34" charset="0"/>
              <a:ea typeface="Calibri" panose="020F0502020204030204" pitchFamily="34" charset="0"/>
              <a:cs typeface="Arial" panose="020B0604020202020204" pitchFamily="34" charset="0"/>
            </a:rPr>
            <a:t>Perte de moyens de subsistance:</a:t>
          </a:r>
          <a:r>
            <a:rPr lang="fr" sz="2400" b="0" i="0" u="none" kern="1200" baseline="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fr" sz="2400" b="0" i="0" u="none" kern="1200" baseline="0" dirty="0">
              <a:latin typeface="Calibri" panose="020F0502020204030204" pitchFamily="34" charset="0"/>
              <a:ea typeface="Calibri" panose="020F0502020204030204" pitchFamily="34" charset="0"/>
              <a:cs typeface="Arial" panose="020B0604020202020204" pitchFamily="34" charset="0"/>
            </a:rPr>
            <a:t>Les moyens de subsistance sont perdus et les populations touchées sont obligées de recourir à des mécanismes d'adaptation négatifs</a:t>
          </a:r>
          <a:r>
            <a:rPr lang="fr" sz="2400" b="1" i="1" u="none" kern="1200" baseline="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(comme xxx.) </a:t>
          </a:r>
          <a:endParaRPr lang="fr" sz="2400" kern="1200" dirty="0">
            <a:highlight>
              <a:srgbClr val="FFFF00"/>
            </a:highlight>
          </a:endParaRPr>
        </a:p>
      </dsp:txBody>
      <dsp:txXfrm>
        <a:off x="0" y="3102145"/>
        <a:ext cx="8025746" cy="1445925"/>
      </dsp:txXfrm>
    </dsp:sp>
    <dsp:sp modelId="{6513F8FB-BFEB-7C45-9875-C8D858D2AFE8}">
      <dsp:nvSpPr>
        <dsp:cNvPr id="0" name=""/>
        <dsp:cNvSpPr/>
      </dsp:nvSpPr>
      <dsp:spPr>
        <a:xfrm>
          <a:off x="0" y="454807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548070"/>
          <a:ext cx="8025746" cy="144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Font typeface="Symbol" panose="05050102010706020507" pitchFamily="18" charset="2"/>
            <a:buNone/>
          </a:pPr>
          <a:r>
            <a:rPr lang="fr" sz="2400" b="1" i="0" u="none" kern="1200" baseline="0" dirty="0">
              <a:solidFill>
                <a:srgbClr val="0070C0"/>
              </a:solidFill>
              <a:latin typeface="Calibri" panose="020F0502020204030204" pitchFamily="34" charset="0"/>
              <a:ea typeface="Calibri" panose="020F0502020204030204" pitchFamily="34" charset="0"/>
              <a:cs typeface="Arial" panose="020B0604020202020204" pitchFamily="34" charset="0"/>
            </a:rPr>
            <a:t>Le déssaisissement des ressources: </a:t>
          </a:r>
          <a:r>
            <a:rPr lang="fr" sz="2400" b="0" i="0" u="none" kern="1200" baseline="0" dirty="0">
              <a:latin typeface="Calibri" panose="020F0502020204030204" pitchFamily="34" charset="0"/>
              <a:ea typeface="Calibri" panose="020F0502020204030204" pitchFamily="34" charset="0"/>
              <a:cs typeface="Arial" panose="020B0604020202020204" pitchFamily="34" charset="0"/>
            </a:rPr>
            <a:t>Au niveau national, les ressources peuvent être détournées vers une réponse immédiate à la crise</a:t>
          </a:r>
          <a:endParaRPr lang="fr" sz="2400" kern="1200" dirty="0"/>
        </a:p>
      </dsp:txBody>
      <dsp:txXfrm>
        <a:off x="0" y="4548070"/>
        <a:ext cx="8025746" cy="1445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51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5110"/>
          <a:ext cx="8025746" cy="152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0" i="0" u="none" kern="1200"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Le droit international humanitaire et le droit international des droits de l'homme sont deux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branches du droit différentes </a:t>
          </a:r>
          <a:r>
            <a:rPr lang="fr" sz="2400" b="1" i="0" u="none" kern="1200" baseline="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fr" sz="2400" b="0" i="0" u="none" kern="1200" baseline="0" dirty="0">
              <a:solidFill>
                <a:srgbClr val="202124"/>
              </a:solidFill>
              <a:latin typeface="Calibri" panose="020F0502020204030204" pitchFamily="34" charset="0"/>
              <a:ea typeface="Calibri" panose="020F0502020204030204" pitchFamily="34" charset="0"/>
              <a:cs typeface="Calibri" panose="020F0502020204030204" pitchFamily="34" charset="0"/>
            </a:rPr>
            <a:t>mais complémentaires</a:t>
          </a:r>
          <a:endParaRPr lang="fr" sz="2400" kern="1200" dirty="0"/>
        </a:p>
      </dsp:txBody>
      <dsp:txXfrm>
        <a:off x="0" y="5110"/>
        <a:ext cx="8025746" cy="1524953"/>
      </dsp:txXfrm>
    </dsp:sp>
    <dsp:sp modelId="{0F742BBA-AE58-4E4B-9632-A9E4F2EB6B86}">
      <dsp:nvSpPr>
        <dsp:cNvPr id="0" name=""/>
        <dsp:cNvSpPr/>
      </dsp:nvSpPr>
      <dsp:spPr>
        <a:xfrm>
          <a:off x="0" y="153006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530063"/>
          <a:ext cx="8025746" cy="152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0" i="0" u="none" kern="1200"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Le droit humanitaire et le droit des droits de l'homme sont tous les deux soucieux de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la protection de la vie, de la santé et de la dignité de tous les individus</a:t>
          </a:r>
          <a:endParaRPr lang="fr" sz="2400" b="1" kern="1200" dirty="0">
            <a:solidFill>
              <a:srgbClr val="0070C0"/>
            </a:solidFill>
          </a:endParaRPr>
        </a:p>
      </dsp:txBody>
      <dsp:txXfrm>
        <a:off x="0" y="1530063"/>
        <a:ext cx="8025746" cy="1524953"/>
      </dsp:txXfrm>
    </dsp:sp>
    <dsp:sp modelId="{76737A0E-EF86-4A47-94C5-BD99E168152F}">
      <dsp:nvSpPr>
        <dsp:cNvPr id="0" name=""/>
        <dsp:cNvSpPr/>
      </dsp:nvSpPr>
      <dsp:spPr>
        <a:xfrm>
          <a:off x="0" y="3055017"/>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055017"/>
          <a:ext cx="8025746" cy="152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0" i="0" u="none" kern="1200"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Le droit humanitaire s'applique dans les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conflits armés; </a:t>
          </a:r>
        </a:p>
        <a:p>
          <a:pPr marL="0" lvl="0" indent="0" algn="l" defTabSz="1066800" rtl="0">
            <a:lnSpc>
              <a:spcPct val="90000"/>
            </a:lnSpc>
            <a:spcBef>
              <a:spcPct val="0"/>
            </a:spcBef>
            <a:spcAft>
              <a:spcPct val="35000"/>
            </a:spcAft>
            <a:buNone/>
          </a:pP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La</a:t>
          </a:r>
          <a:r>
            <a:rPr lang="fr" sz="2400" b="0" i="0" u="none" kern="1200" baseline="0" dirty="0">
              <a:solidFill>
                <a:srgbClr val="202124"/>
              </a:solidFill>
              <a:latin typeface="Calibri" panose="020F0502020204030204" pitchFamily="34" charset="0"/>
              <a:ea typeface="Calibri" panose="020F0502020204030204" pitchFamily="34" charset="0"/>
              <a:cs typeface="Calibri" panose="020F0502020204030204" pitchFamily="34" charset="0"/>
            </a:rPr>
            <a:t>loi sur les droits de l'homme - comme la </a:t>
          </a: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CDPH, la CDE, la CEDEF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s'applique toujours</a:t>
          </a:r>
          <a:r>
            <a:rPr lang="fr" sz="2400" b="0"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en temps de paix, pendant les conflits/guerres et en cas de catastrophes </a:t>
          </a:r>
          <a:endParaRPr lang="fr" sz="2400" kern="1200" dirty="0">
            <a:highlight>
              <a:srgbClr val="FFFF00"/>
            </a:highlight>
          </a:endParaRPr>
        </a:p>
      </dsp:txBody>
      <dsp:txXfrm>
        <a:off x="0" y="3055017"/>
        <a:ext cx="8025746" cy="1524953"/>
      </dsp:txXfrm>
    </dsp:sp>
    <dsp:sp modelId="{6513F8FB-BFEB-7C45-9875-C8D858D2AFE8}">
      <dsp:nvSpPr>
        <dsp:cNvPr id="0" name=""/>
        <dsp:cNvSpPr/>
      </dsp:nvSpPr>
      <dsp:spPr>
        <a:xfrm>
          <a:off x="0" y="457997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579970"/>
          <a:ext cx="8025746" cy="1409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Font typeface="Symbol" panose="05050102010706020507" pitchFamily="18" charset="2"/>
            <a:buNone/>
          </a:pP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Le droit international des réfugiés (DIR) vise spécifiquement les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pays d'accueil des réfugiés</a:t>
          </a:r>
          <a:endParaRPr lang="fr" sz="2400" b="1" kern="1200" dirty="0">
            <a:solidFill>
              <a:srgbClr val="0070C0"/>
            </a:solidFill>
          </a:endParaRPr>
        </a:p>
      </dsp:txBody>
      <dsp:txXfrm>
        <a:off x="0" y="4579970"/>
        <a:ext cx="8025746" cy="1409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16C3B-A765-0641-9F04-06E49831CA24}">
      <dsp:nvSpPr>
        <dsp:cNvPr id="0" name=""/>
        <dsp:cNvSpPr/>
      </dsp:nvSpPr>
      <dsp:spPr>
        <a:xfrm>
          <a:off x="4743839" y="1603411"/>
          <a:ext cx="1960277" cy="1537531"/>
        </a:xfrm>
        <a:prstGeom prst="ellipse">
          <a:avLst/>
        </a:prstGeom>
        <a:solidFill>
          <a:srgbClr val="D046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fr" sz="2000" b="1" i="0" u="none" kern="1200" baseline="0">
              <a:latin typeface="Calibri" panose="020F0502020204030204" pitchFamily="34" charset="0"/>
              <a:ea typeface="Calibri" panose="020F0502020204030204" pitchFamily="34" charset="0"/>
              <a:cs typeface="Calibri" panose="020F0502020204030204" pitchFamily="34" charset="0"/>
            </a:rPr>
            <a:t>4 actions à faire obligatoirement</a:t>
          </a:r>
        </a:p>
      </dsp:txBody>
      <dsp:txXfrm>
        <a:off x="5030915" y="1828577"/>
        <a:ext cx="1386125" cy="1087199"/>
      </dsp:txXfrm>
    </dsp:sp>
    <dsp:sp modelId="{2A3851B5-0D5E-D948-977D-8A7C9CE80EAC}">
      <dsp:nvSpPr>
        <dsp:cNvPr id="0" name=""/>
        <dsp:cNvSpPr/>
      </dsp:nvSpPr>
      <dsp:spPr>
        <a:xfrm rot="16204265">
          <a:off x="5638754" y="1221315"/>
          <a:ext cx="172747"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 sz="1900" kern="1200" dirty="0"/>
        </a:p>
      </dsp:txBody>
      <dsp:txXfrm>
        <a:off x="5664634" y="1336834"/>
        <a:ext cx="120923" cy="268819"/>
      </dsp:txXfrm>
    </dsp:sp>
    <dsp:sp modelId="{05E45198-D09A-1448-B4DF-E3EFC82F5DA6}">
      <dsp:nvSpPr>
        <dsp:cNvPr id="0" name=""/>
        <dsp:cNvSpPr/>
      </dsp:nvSpPr>
      <dsp:spPr>
        <a:xfrm>
          <a:off x="3605652" y="-40271"/>
          <a:ext cx="4241003" cy="131774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fr" sz="2000" b="0" i="0" u="none" kern="1200" baseline="0">
              <a:latin typeface="Calibri" panose="020F0502020204030204" pitchFamily="34" charset="0"/>
              <a:ea typeface="Calibri" panose="020F0502020204030204" pitchFamily="34" charset="0"/>
              <a:cs typeface="Calibri" panose="020F0502020204030204" pitchFamily="34" charset="0"/>
            </a:rPr>
            <a:t>1. Promouvoir une participation significative</a:t>
          </a:r>
        </a:p>
      </dsp:txBody>
      <dsp:txXfrm>
        <a:off x="4226733" y="152708"/>
        <a:ext cx="2998841" cy="931786"/>
      </dsp:txXfrm>
    </dsp:sp>
    <dsp:sp modelId="{68F665DC-56E2-7843-B1B4-F9CCA725C9F3}">
      <dsp:nvSpPr>
        <dsp:cNvPr id="0" name=""/>
        <dsp:cNvSpPr/>
      </dsp:nvSpPr>
      <dsp:spPr>
        <a:xfrm rot="144583">
          <a:off x="6796818" y="2198087"/>
          <a:ext cx="22715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 sz="1900" kern="1200" dirty="0"/>
        </a:p>
      </dsp:txBody>
      <dsp:txXfrm>
        <a:off x="6796848" y="2286261"/>
        <a:ext cx="159011" cy="268819"/>
      </dsp:txXfrm>
    </dsp:sp>
    <dsp:sp modelId="{645ACC67-8768-6841-8AB8-E087F585A976}">
      <dsp:nvSpPr>
        <dsp:cNvPr id="0" name=""/>
        <dsp:cNvSpPr/>
      </dsp:nvSpPr>
      <dsp:spPr>
        <a:xfrm>
          <a:off x="7122689" y="1690495"/>
          <a:ext cx="3688604" cy="1636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fr" sz="2000" b="0" i="0" u="none" kern="1200" baseline="0">
              <a:latin typeface="Calibri" panose="020F0502020204030204" pitchFamily="34" charset="0"/>
              <a:ea typeface="Calibri" panose="020F0502020204030204" pitchFamily="34" charset="0"/>
              <a:cs typeface="Calibri" panose="020F0502020204030204" pitchFamily="34" charset="0"/>
            </a:rPr>
            <a:t>2. Supprimer les obstacles</a:t>
          </a:r>
          <a:endParaRPr lang="fr" sz="2000" kern="1200" dirty="0">
            <a:latin typeface="Calibri" panose="020F0502020204030204" pitchFamily="34" charset="0"/>
            <a:cs typeface="Calibri" panose="020F0502020204030204" pitchFamily="34" charset="0"/>
          </a:endParaRPr>
        </a:p>
      </dsp:txBody>
      <dsp:txXfrm>
        <a:off x="7662873" y="1930127"/>
        <a:ext cx="2608236" cy="1157045"/>
      </dsp:txXfrm>
    </dsp:sp>
    <dsp:sp modelId="{52011B42-13CB-8A45-9E0F-980889F8DF95}">
      <dsp:nvSpPr>
        <dsp:cNvPr id="0" name=""/>
        <dsp:cNvSpPr/>
      </dsp:nvSpPr>
      <dsp:spPr>
        <a:xfrm rot="5396087">
          <a:off x="5630081" y="3090738"/>
          <a:ext cx="18993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 sz="1900" kern="1200" dirty="0"/>
        </a:p>
      </dsp:txBody>
      <dsp:txXfrm>
        <a:off x="5658540" y="3151854"/>
        <a:ext cx="132957" cy="268819"/>
      </dsp:txXfrm>
    </dsp:sp>
    <dsp:sp modelId="{06A6E844-33D6-574C-9DCA-173823CD72BC}">
      <dsp:nvSpPr>
        <dsp:cNvPr id="0" name=""/>
        <dsp:cNvSpPr/>
      </dsp:nvSpPr>
      <dsp:spPr>
        <a:xfrm>
          <a:off x="3437985" y="3499319"/>
          <a:ext cx="4576343" cy="1574836"/>
        </a:xfrm>
        <a:prstGeom prst="ellipse">
          <a:avLst/>
        </a:prstGeom>
        <a:solidFill>
          <a:srgbClr val="7030A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fr" sz="2000" b="0" i="0" u="none" kern="1200" baseline="0">
              <a:solidFill>
                <a:srgbClr val="FFFFFF"/>
              </a:solidFill>
              <a:latin typeface="Calibri" panose="020F0502020204030204" pitchFamily="34" charset="0"/>
              <a:ea typeface="+mn-ea"/>
              <a:cs typeface="Calibri" panose="020F0502020204030204" pitchFamily="34" charset="0"/>
            </a:rPr>
            <a:t>3. Autonomiser les personnes handicapées; les aider à développer leurs capacités</a:t>
          </a:r>
          <a:endParaRPr lang="fr" sz="2000" b="0" kern="1200" dirty="0">
            <a:solidFill>
              <a:srgbClr val="FFFFFF"/>
            </a:solidFill>
            <a:latin typeface="Calibri" panose="020F0502020204030204" pitchFamily="34" charset="0"/>
            <a:ea typeface="+mn-ea"/>
            <a:cs typeface="Calibri" panose="020F0502020204030204" pitchFamily="34" charset="0"/>
          </a:endParaRPr>
        </a:p>
      </dsp:txBody>
      <dsp:txXfrm>
        <a:off x="4108175" y="3729948"/>
        <a:ext cx="3235963" cy="1113578"/>
      </dsp:txXfrm>
    </dsp:sp>
    <dsp:sp modelId="{2593A190-7CB6-844C-B62E-BBA66F8A914A}">
      <dsp:nvSpPr>
        <dsp:cNvPr id="0" name=""/>
        <dsp:cNvSpPr/>
      </dsp:nvSpPr>
      <dsp:spPr>
        <a:xfrm rot="10597825">
          <a:off x="4311058" y="2222279"/>
          <a:ext cx="30811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 sz="1900" kern="1200" dirty="0"/>
        </a:p>
      </dsp:txBody>
      <dsp:txXfrm rot="10800000">
        <a:off x="4403414" y="2309169"/>
        <a:ext cx="215683" cy="268819"/>
      </dsp:txXfrm>
    </dsp:sp>
    <dsp:sp modelId="{205F888A-1B91-8848-853A-388103CFEF4B}">
      <dsp:nvSpPr>
        <dsp:cNvPr id="0" name=""/>
        <dsp:cNvSpPr/>
      </dsp:nvSpPr>
      <dsp:spPr>
        <a:xfrm>
          <a:off x="0" y="1765312"/>
          <a:ext cx="4189506" cy="1641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fr" sz="2000" b="0" i="0" u="none" kern="1200" baseline="0">
              <a:latin typeface="Calibri" panose="020F0502020204030204" pitchFamily="34" charset="0"/>
              <a:ea typeface="Calibri" panose="020F0502020204030204" pitchFamily="34" charset="0"/>
              <a:cs typeface="Calibri" panose="020F0502020204030204" pitchFamily="34" charset="0"/>
            </a:rPr>
            <a:t>4. Décomposer les données pour assurer le suivi de l'inclusion</a:t>
          </a:r>
          <a:endParaRPr lang="fr" sz="2000" kern="1200" dirty="0">
            <a:latin typeface="Calibri" panose="020F0502020204030204" pitchFamily="34" charset="0"/>
            <a:cs typeface="Calibri" panose="020F0502020204030204" pitchFamily="34" charset="0"/>
          </a:endParaRPr>
        </a:p>
      </dsp:txBody>
      <dsp:txXfrm>
        <a:off x="613539" y="2005645"/>
        <a:ext cx="2962428" cy="1160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92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926"/>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Introduction à l'infrastructure humanitaire: (a)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Système des clusters</a:t>
          </a:r>
        </a:p>
        <a:p>
          <a:pPr marL="0" lvl="0" indent="0" algn="l" defTabSz="1066800" rtl="0">
            <a:lnSpc>
              <a:spcPct val="90000"/>
            </a:lnSpc>
            <a:spcBef>
              <a:spcPct val="0"/>
            </a:spcBef>
            <a:spcAft>
              <a:spcPct val="35000"/>
            </a:spcAft>
            <a:buNone/>
          </a:pP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(b)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Modèle de coordination des réfugiés </a:t>
          </a: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(RCM)</a:t>
          </a:r>
          <a:endParaRPr lang="fr" sz="2400" kern="1200" dirty="0"/>
        </a:p>
      </dsp:txBody>
      <dsp:txXfrm>
        <a:off x="0" y="2926"/>
        <a:ext cx="8025746" cy="1996196"/>
      </dsp:txXfrm>
    </dsp:sp>
    <dsp:sp modelId="{0F742BBA-AE58-4E4B-9632-A9E4F2EB6B86}">
      <dsp:nvSpPr>
        <dsp:cNvPr id="0" name=""/>
        <dsp:cNvSpPr/>
      </dsp:nvSpPr>
      <dsp:spPr>
        <a:xfrm>
          <a:off x="0" y="19991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999123"/>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Introduction au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Cycle du programme humanitaire </a:t>
          </a: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(HPC) et </a:t>
          </a:r>
          <a:r>
            <a:rPr lang="fr" sz="24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points d'entrée </a:t>
          </a: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pour l'engagement de l'OPD</a:t>
          </a:r>
          <a:endParaRPr lang="fr" sz="2400" b="1" kern="1200" dirty="0">
            <a:solidFill>
              <a:srgbClr val="0070C0"/>
            </a:solidFill>
          </a:endParaRPr>
        </a:p>
      </dsp:txBody>
      <dsp:txXfrm>
        <a:off x="0" y="1999123"/>
        <a:ext cx="8025746" cy="1996196"/>
      </dsp:txXfrm>
    </dsp:sp>
    <dsp:sp modelId="{76737A0E-EF86-4A47-94C5-BD99E168152F}">
      <dsp:nvSpPr>
        <dsp:cNvPr id="0" name=""/>
        <dsp:cNvSpPr/>
      </dsp:nvSpPr>
      <dsp:spPr>
        <a:xfrm>
          <a:off x="0" y="39953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995319"/>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 sz="2400" b="0" i="0" u="none" kern="1200" baseline="0" dirty="0">
              <a:latin typeface="Calibri" panose="020F0502020204030204" pitchFamily="34" charset="0"/>
              <a:ea typeface="Calibri" panose="020F0502020204030204" pitchFamily="34" charset="0"/>
              <a:cs typeface="Calibri" panose="020F0502020204030204" pitchFamily="34" charset="0"/>
            </a:rPr>
            <a:t>Possibilités de s'engager dans une </a:t>
          </a:r>
          <a:r>
            <a:rPr lang="fr" sz="2400" b="1" i="0" u="none" kern="1200" baseline="0" dirty="0">
              <a:latin typeface="Calibri" panose="020F0502020204030204" pitchFamily="34" charset="0"/>
              <a:ea typeface="Calibri" panose="020F0502020204030204" pitchFamily="34" charset="0"/>
              <a:cs typeface="Calibri" panose="020F0502020204030204" pitchFamily="34" charset="0"/>
            </a:rPr>
            <a:t>communauté de pratique</a:t>
          </a:r>
          <a:endParaRPr lang="fr" sz="2400" b="1" kern="1200" dirty="0">
            <a:highlight>
              <a:srgbClr val="FFFF00"/>
            </a:highlight>
          </a:endParaRPr>
        </a:p>
      </dsp:txBody>
      <dsp:txXfrm>
        <a:off x="0" y="3995319"/>
        <a:ext cx="8025746" cy="19961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357021"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641112" y="643529"/>
          <a:ext cx="784632" cy="78463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1999725" y="359438"/>
          <a:ext cx="3188777"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90000"/>
            </a:lnSpc>
            <a:spcBef>
              <a:spcPct val="0"/>
            </a:spcBef>
            <a:spcAft>
              <a:spcPct val="35000"/>
            </a:spcAft>
            <a:buNone/>
          </a:pPr>
          <a:r>
            <a:rPr lang="fr" sz="2400" b="0" i="0" u="none" kern="1200" baseline="0" dirty="0"/>
            <a:t>Créer un espace sûr pour un dialogue ouvert</a:t>
          </a:r>
          <a:endParaRPr lang="fr" sz="2400" b="0" kern="1200" dirty="0"/>
        </a:p>
      </dsp:txBody>
      <dsp:txXfrm>
        <a:off x="1999725" y="359438"/>
        <a:ext cx="3188777" cy="1352814"/>
      </dsp:txXfrm>
    </dsp:sp>
    <dsp:sp modelId="{287139F4-A05F-49E9-8784-1917FDDABC8F}">
      <dsp:nvSpPr>
        <dsp:cNvPr id="0" name=""/>
        <dsp:cNvSpPr/>
      </dsp:nvSpPr>
      <dsp:spPr>
        <a:xfrm>
          <a:off x="5744123"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6028214" y="643529"/>
          <a:ext cx="784632" cy="78463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407697" y="153655"/>
          <a:ext cx="4113299" cy="200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100000"/>
            </a:lnSpc>
            <a:spcBef>
              <a:spcPct val="0"/>
            </a:spcBef>
            <a:spcAft>
              <a:spcPct val="35000"/>
            </a:spcAft>
            <a:buNone/>
          </a:pPr>
          <a:r>
            <a:rPr lang="fr" sz="2400" b="0" i="0" u="none" kern="1200" baseline="0" dirty="0"/>
            <a:t>Une introduction interactive à l'infrastructure humanitaire, y compris les modèles de coordination</a:t>
          </a:r>
          <a:endParaRPr lang="fr" sz="2400" b="0" kern="1200" dirty="0"/>
        </a:p>
      </dsp:txBody>
      <dsp:txXfrm>
        <a:off x="7407697" y="153655"/>
        <a:ext cx="4113299" cy="2005561"/>
      </dsp:txXfrm>
    </dsp:sp>
    <dsp:sp modelId="{053055D9-03EF-4A9A-9CFE-620C26EF9751}">
      <dsp:nvSpPr>
        <dsp:cNvPr id="0" name=""/>
        <dsp:cNvSpPr/>
      </dsp:nvSpPr>
      <dsp:spPr>
        <a:xfrm>
          <a:off x="357021"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641112" y="3024122"/>
          <a:ext cx="784632" cy="78463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2009467" y="2740031"/>
          <a:ext cx="3767955"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90000"/>
            </a:lnSpc>
            <a:spcBef>
              <a:spcPct val="0"/>
            </a:spcBef>
            <a:spcAft>
              <a:spcPct val="35000"/>
            </a:spcAft>
            <a:buNone/>
          </a:pPr>
          <a:r>
            <a:rPr lang="fr" sz="2400" b="0" i="0" u="none" kern="1200" baseline="0" dirty="0"/>
            <a:t>Générer des idées sur la manière dont les OPD peuvent s'engager aux différentes étapes du cycle du programme humanitaire (HPC)</a:t>
          </a:r>
          <a:endParaRPr lang="fr" sz="2400" b="0" kern="1200" dirty="0"/>
        </a:p>
      </dsp:txBody>
      <dsp:txXfrm>
        <a:off x="2009467" y="2740031"/>
        <a:ext cx="3767955" cy="1352814"/>
      </dsp:txXfrm>
    </dsp:sp>
    <dsp:sp modelId="{580605D0-D4C9-4DFD-9351-7448837A3757}">
      <dsp:nvSpPr>
        <dsp:cNvPr id="0" name=""/>
        <dsp:cNvSpPr/>
      </dsp:nvSpPr>
      <dsp:spPr>
        <a:xfrm>
          <a:off x="6033711"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317803" y="3024122"/>
          <a:ext cx="784632" cy="78463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597053" y="2722607"/>
          <a:ext cx="4061545"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rtl="0">
            <a:lnSpc>
              <a:spcPct val="100000"/>
            </a:lnSpc>
            <a:spcBef>
              <a:spcPct val="0"/>
            </a:spcBef>
            <a:spcAft>
              <a:spcPct val="35000"/>
            </a:spcAft>
            <a:buNone/>
          </a:pPr>
          <a:r>
            <a:rPr lang="fr" sz="2400" b="0" i="0" u="none" kern="1200" baseline="0" dirty="0"/>
            <a:t>Examiner les prochaines étapes et les possibilités pour les OPD de s'engager dans les communautés de pratique  </a:t>
          </a:r>
          <a:endParaRPr lang="fr" sz="2400" kern="1200" dirty="0"/>
        </a:p>
      </dsp:txBody>
      <dsp:txXfrm>
        <a:off x="7597053" y="2722607"/>
        <a:ext cx="4061545" cy="1352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78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783"/>
          <a:ext cx="8025746" cy="111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Il est essentiel pour </a:t>
          </a:r>
          <a:r>
            <a:rPr lang="fr" sz="26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OPD en tant qu'acteurs locaux </a:t>
          </a: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de s'impliquer dans les actions humanitaires </a:t>
          </a:r>
          <a:endParaRPr lang="fr" sz="2600" kern="1200" dirty="0"/>
        </a:p>
      </dsp:txBody>
      <dsp:txXfrm>
        <a:off x="0" y="2783"/>
        <a:ext cx="8025746" cy="1117769"/>
      </dsp:txXfrm>
    </dsp:sp>
    <dsp:sp modelId="{0F742BBA-AE58-4E4B-9632-A9E4F2EB6B86}">
      <dsp:nvSpPr>
        <dsp:cNvPr id="0" name=""/>
        <dsp:cNvSpPr/>
      </dsp:nvSpPr>
      <dsp:spPr>
        <a:xfrm>
          <a:off x="0" y="112055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120552"/>
          <a:ext cx="8025746" cy="130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r" sz="26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Connaître vos droits</a:t>
          </a: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 et les </a:t>
          </a:r>
          <a:r>
            <a:rPr lang="fr" sz="26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obligations des agences humanitaires </a:t>
          </a: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pour inclure de manière significative les OPD en accord avec la CDPH </a:t>
          </a:r>
        </a:p>
        <a:p>
          <a:pPr marL="0" lvl="0" indent="0" algn="just" defTabSz="1155700">
            <a:lnSpc>
              <a:spcPct val="90000"/>
            </a:lnSpc>
            <a:spcBef>
              <a:spcPct val="0"/>
            </a:spcBef>
            <a:spcAft>
              <a:spcPct val="35000"/>
            </a:spcAft>
            <a:buNone/>
          </a:pPr>
          <a:endParaRPr lang="fr" sz="2800" b="1" kern="1200" dirty="0">
            <a:solidFill>
              <a:srgbClr val="0070C0"/>
            </a:solidFill>
          </a:endParaRPr>
        </a:p>
      </dsp:txBody>
      <dsp:txXfrm>
        <a:off x="0" y="1120552"/>
        <a:ext cx="8025746" cy="1308357"/>
      </dsp:txXfrm>
    </dsp:sp>
    <dsp:sp modelId="{76737A0E-EF86-4A47-94C5-BD99E168152F}">
      <dsp:nvSpPr>
        <dsp:cNvPr id="0" name=""/>
        <dsp:cNvSpPr/>
      </dsp:nvSpPr>
      <dsp:spPr>
        <a:xfrm>
          <a:off x="0" y="24289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428910"/>
          <a:ext cx="8017908" cy="1492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Dans le cadre de </a:t>
          </a:r>
          <a:r>
            <a:rPr lang="fr" sz="26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l'engagement en faveur de la localisation</a:t>
          </a:r>
          <a:r>
            <a:rPr lang="fr" sz="2600" b="1" i="0" u="none" kern="1200" baseline="0" dirty="0">
              <a:latin typeface="Calibri" panose="020F0502020204030204" pitchFamily="34" charset="0"/>
              <a:ea typeface="Calibri" panose="020F0502020204030204" pitchFamily="34" charset="0"/>
              <a:cs typeface="Calibri" panose="020F0502020204030204" pitchFamily="34" charset="0"/>
            </a:rPr>
            <a:t>, </a:t>
          </a: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les OPD ne sont pas seulement des bénéficiaires mais aussi des contributeurs actifs dans l'action humanitaire!</a:t>
          </a:r>
          <a:endParaRPr lang="fr" sz="2600" kern="1200" dirty="0">
            <a:highlight>
              <a:srgbClr val="FFFF00"/>
            </a:highlight>
          </a:endParaRPr>
        </a:p>
      </dsp:txBody>
      <dsp:txXfrm>
        <a:off x="0" y="2428910"/>
        <a:ext cx="8017908" cy="1492940"/>
      </dsp:txXfrm>
    </dsp:sp>
    <dsp:sp modelId="{6513F8FB-BFEB-7C45-9875-C8D858D2AFE8}">
      <dsp:nvSpPr>
        <dsp:cNvPr id="0" name=""/>
        <dsp:cNvSpPr/>
      </dsp:nvSpPr>
      <dsp:spPr>
        <a:xfrm>
          <a:off x="0" y="392185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3921850"/>
          <a:ext cx="8025746" cy="76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Font typeface="Symbol" panose="05050102010706020507" pitchFamily="18" charset="2"/>
            <a:buNone/>
          </a:pPr>
          <a:r>
            <a:rPr lang="fr" sz="2600" b="1" i="0" u="none" kern="1200" baseline="0" dirty="0">
              <a:latin typeface="Calibri" panose="020F0502020204030204" pitchFamily="34" charset="0"/>
              <a:ea typeface="Calibri" panose="020F0502020204030204" pitchFamily="34" charset="0"/>
              <a:cs typeface="Calibri" panose="020F0502020204030204" pitchFamily="34" charset="0"/>
            </a:rPr>
            <a:t>N'attendez pas qu'on vous le demande, allez-y, cherchez et participez aux clusters</a:t>
          </a:r>
          <a:endParaRPr lang="fr" sz="2600" b="1" kern="1200" dirty="0">
            <a:solidFill>
              <a:srgbClr val="0070C0"/>
            </a:solidFill>
          </a:endParaRPr>
        </a:p>
      </dsp:txBody>
      <dsp:txXfrm>
        <a:off x="0" y="3921850"/>
        <a:ext cx="8025746" cy="761450"/>
      </dsp:txXfrm>
    </dsp:sp>
    <dsp:sp modelId="{3C844D21-443F-6F42-B7E8-9D29340842E5}">
      <dsp:nvSpPr>
        <dsp:cNvPr id="0" name=""/>
        <dsp:cNvSpPr/>
      </dsp:nvSpPr>
      <dsp:spPr>
        <a:xfrm>
          <a:off x="0" y="468330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2F924-3F11-EA45-9CB4-8D0F2B67A0E2}">
      <dsp:nvSpPr>
        <dsp:cNvPr id="0" name=""/>
        <dsp:cNvSpPr/>
      </dsp:nvSpPr>
      <dsp:spPr>
        <a:xfrm>
          <a:off x="0" y="4683301"/>
          <a:ext cx="8025746" cy="130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Les OPD et les humanitaires ont tous les deux </a:t>
          </a:r>
          <a:r>
            <a:rPr lang="fr" sz="26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 devoir de veiller à ce que</a:t>
          </a:r>
          <a:r>
            <a:rPr lang="fr" sz="2600" b="0" i="0" u="none" kern="1200" baseline="0" dirty="0">
              <a:latin typeface="Calibri" panose="020F0502020204030204" pitchFamily="34" charset="0"/>
              <a:ea typeface="Calibri" panose="020F0502020204030204" pitchFamily="34" charset="0"/>
              <a:cs typeface="Calibri" panose="020F0502020204030204" pitchFamily="34" charset="0"/>
            </a:rPr>
            <a:t> </a:t>
          </a:r>
          <a:r>
            <a:rPr lang="fr" sz="2600" b="1" i="0" u="non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personne ne soit oublié! </a:t>
          </a:r>
          <a:endParaRPr lang="fr" sz="2600" b="1" kern="1200" dirty="0">
            <a:solidFill>
              <a:srgbClr val="0070C0"/>
            </a:solidFill>
          </a:endParaRPr>
        </a:p>
      </dsp:txBody>
      <dsp:txXfrm>
        <a:off x="0" y="4683301"/>
        <a:ext cx="8025746" cy="13083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9893C-10C7-4FCF-B792-05D0126986AA}">
      <dsp:nvSpPr>
        <dsp:cNvPr id="0" name=""/>
        <dsp:cNvSpPr/>
      </dsp:nvSpPr>
      <dsp:spPr>
        <a:xfrm>
          <a:off x="1211239" y="925721"/>
          <a:ext cx="2099299" cy="209935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F890B-0C43-4485-82E2-01D0052D6ADF}">
      <dsp:nvSpPr>
        <dsp:cNvPr id="0" name=""/>
        <dsp:cNvSpPr/>
      </dsp:nvSpPr>
      <dsp:spPr>
        <a:xfrm>
          <a:off x="1683939" y="1726024"/>
          <a:ext cx="1171243" cy="58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fr" sz="3800" b="0" i="0" u="none" kern="1200" baseline="0"/>
            <a:t>MRC</a:t>
          </a:r>
          <a:endParaRPr lang="fr" sz="3800" kern="1200" dirty="0"/>
        </a:p>
      </dsp:txBody>
      <dsp:txXfrm>
        <a:off x="1683939" y="1726024"/>
        <a:ext cx="1171243" cy="585552"/>
      </dsp:txXfrm>
    </dsp:sp>
    <dsp:sp modelId="{D6F3F89F-AF2E-437E-9709-8936D4B15176}">
      <dsp:nvSpPr>
        <dsp:cNvPr id="0" name=""/>
        <dsp:cNvSpPr/>
      </dsp:nvSpPr>
      <dsp:spPr>
        <a:xfrm>
          <a:off x="627668" y="2490059"/>
          <a:ext cx="1803457" cy="1804220"/>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557C9-EA1A-4658-BBED-03BDE5FDEEB6}">
      <dsp:nvSpPr>
        <dsp:cNvPr id="0" name=""/>
        <dsp:cNvSpPr/>
      </dsp:nvSpPr>
      <dsp:spPr>
        <a:xfrm>
          <a:off x="939040" y="3113094"/>
          <a:ext cx="1171243" cy="58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fr" sz="3800" b="0" i="0" u="none" kern="1200" baseline="0"/>
            <a:t>RRP</a:t>
          </a:r>
          <a:endParaRPr lang="fr" sz="3800" kern="1200" dirty="0"/>
        </a:p>
      </dsp:txBody>
      <dsp:txXfrm>
        <a:off x="939040" y="3113094"/>
        <a:ext cx="1171243" cy="5855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FF15B8-6B84-414D-B3AF-1C10A1BF698F}" type="datetimeFigureOut">
              <a:rPr lang="en-GB" smtClean="0"/>
              <a:t>23/01/2024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709338-A3A3-4F6B-84E5-CB91CF26B0E5}" type="slidenum">
              <a:rPr lang="en-GB" smtClean="0"/>
              <a:t>‹#›</a:t>
            </a:fld>
            <a:endParaRPr lang="en-GB"/>
          </a:p>
        </p:txBody>
      </p:sp>
    </p:spTree>
    <p:extLst>
      <p:ext uri="{BB962C8B-B14F-4D97-AF65-F5344CB8AC3E}">
        <p14:creationId xmlns:p14="http://schemas.microsoft.com/office/powerpoint/2010/main" val="422564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nhcr.org/1951-refugee-conventio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youtube.com/watch?v=t9lWRp_rQWA" TargetMode="External"/><Relationship Id="rId3" Type="http://schemas.openxmlformats.org/officeDocument/2006/relationships/hyperlink" Target="https://www.youtube.com/watch?v=ChC9XgmoKZA" TargetMode="External"/><Relationship Id="rId7" Type="http://schemas.openxmlformats.org/officeDocument/2006/relationships/hyperlink" Target="https://www.youtube.com/watch?v=H-Zv71cRHq0&amp;t=9s" TargetMode="External"/><Relationship Id="rId12" Type="http://schemas.openxmlformats.org/officeDocument/2006/relationships/hyperlink" Target="https://www.youtube.com/watch?v=n1T3ZIjMHmw"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youtube.com/watch?v=4raGv0rWnvE" TargetMode="External"/><Relationship Id="rId11" Type="http://schemas.openxmlformats.org/officeDocument/2006/relationships/hyperlink" Target="https://www.youtube.com/watch?v=unNixrpgNbU&amp;t=11s" TargetMode="External"/><Relationship Id="rId5" Type="http://schemas.openxmlformats.org/officeDocument/2006/relationships/hyperlink" Target="https://www.youtube.com/watch?v=0OuNkhnouVk" TargetMode="External"/><Relationship Id="rId10" Type="http://schemas.openxmlformats.org/officeDocument/2006/relationships/hyperlink" Target="https://www.youtube.com/watch?v=iHpe6mclbdQ" TargetMode="External"/><Relationship Id="rId4" Type="http://schemas.openxmlformats.org/officeDocument/2006/relationships/hyperlink" Target="https://www.youtube.com/watch?v=-OZZCvzBmdI" TargetMode="External"/><Relationship Id="rId9" Type="http://schemas.openxmlformats.org/officeDocument/2006/relationships/hyperlink" Target="https://www.youtube.com/watch?v=NuYR8vI-00k"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resourcecentre.savethechildren.net/library/joint-unhcr-ocha-note-mixed-situations-coordination-practice"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8" Type="http://schemas.openxmlformats.org/officeDocument/2006/relationships/hyperlink" Target="https://www.humanitarianresponse.info/en/programme-cycle/space/evaluation" TargetMode="External"/><Relationship Id="rId3" Type="http://schemas.openxmlformats.org/officeDocument/2006/relationships/hyperlink" Target="https://www.humanitarianresponse.info/programme-cycle/space/page/assessments-overview" TargetMode="External"/><Relationship Id="rId7" Type="http://schemas.openxmlformats.org/officeDocument/2006/relationships/hyperlink" Target="https://www.humanitarianresponse.info/programme-cycle/space/page/operational-peer-review"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www.humanitarianresponse.info/programme-cycle/space/page/monitoring-overview" TargetMode="External"/><Relationship Id="rId5" Type="http://schemas.openxmlformats.org/officeDocument/2006/relationships/hyperlink" Target="https://www.humanitarianresponse.info/programme-cycle/space/page/resource-mobilization" TargetMode="External"/><Relationship Id="rId4" Type="http://schemas.openxmlformats.org/officeDocument/2006/relationships/hyperlink" Target="https://www.humanitarianresponse.info/programme-cycle/space/page/strategic-response-planning"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lobalprotectioncluster.org/wp-content/uploads/Guidance-on-Strengthening-Disability-Inclusion-in-Humanitarian-Response-Plans.pdf"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www.youtube.com/watch?v=6ZYUJp-XfvY" TargetMode="External"/><Relationship Id="rId5" Type="http://schemas.openxmlformats.org/officeDocument/2006/relationships/hyperlink" Target="https://fscluster.org/sites/default/files/documents/hrp_tip_sheet_disability_final_version.pdf" TargetMode="External"/><Relationship Id="rId4" Type="http://schemas.openxmlformats.org/officeDocument/2006/relationships/hyperlink" Target="https://fscluster.org/sites/default/files/documents/hno_tip_sheet_disability_final_version1.pdf"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hcr.org/44926767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US" b="0" dirty="0"/>
              <a:t>Add date for the session to this slide and the names of the co-facilitators running the session.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Title could also be ‘specific risks for persons with disabilities’- and the facilitator highlights that these risks are due to barriers (see text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Notes for facilitator- while whole populations (including persons with disabilities) experience the impacts of the crisis that we shared earlier, persons with disabilities are disproportionately impacted. This is not because persons with disabilities are inherently vulnerable, it is because they face barriers to accessing safety, protection and assistance</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11</a:t>
            </a:fld>
            <a:endParaRPr lang="fr"/>
          </a:p>
        </p:txBody>
      </p:sp>
    </p:spTree>
    <p:extLst>
      <p:ext uri="{BB962C8B-B14F-4D97-AF65-F5344CB8AC3E}">
        <p14:creationId xmlns:p14="http://schemas.microsoft.com/office/powerpoint/2010/main" val="338665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Title could also be ‘specific risks for persons with disabilities’- and the facilitator highlights that these risks are due to barriers (see text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Notes for facilitator- while whole populations (including persons with disabilities) experience the impacts of the crisis that we shared earlier, persons with disabilities are disproportionately impacted. This is not because persons with disabilities are inherently vulnerable, it is because they face barriers to accessing safety, protection and assistance</a:t>
            </a:r>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12</a:t>
            </a:fld>
            <a:endParaRPr lang="fr"/>
          </a:p>
        </p:txBody>
      </p:sp>
    </p:spTree>
    <p:extLst>
      <p:ext uri="{BB962C8B-B14F-4D97-AF65-F5344CB8AC3E}">
        <p14:creationId xmlns:p14="http://schemas.microsoft.com/office/powerpoint/2010/main" val="101740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Title could also be ‘specific risks for persons with disabilities’- and the facilitator highlights that these risks are due to barriers (see text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Notes for facilitator- while whole populations (including persons with disabilities) experience the impacts of the crisis that we shared earlier, persons with disabilities are disproportionately impacted. This is not because persons with disabilities are inherently vulnerable, it is because they face barriers to accessing safety, protection and assistance</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13</a:t>
            </a:fld>
            <a:endParaRPr lang="fr"/>
          </a:p>
        </p:txBody>
      </p:sp>
    </p:spTree>
    <p:extLst>
      <p:ext uri="{BB962C8B-B14F-4D97-AF65-F5344CB8AC3E}">
        <p14:creationId xmlns:p14="http://schemas.microsoft.com/office/powerpoint/2010/main" val="415704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if we can develop a diagram with an overall circle representing human rights law… two umbrellas for RC and IHL – and third umbrella for Sendai/DRR)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20 minutes for this section: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Elicit what people know and then use following slides to give quick overview of legal instruments. Key messages are to ensure that participants know that: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International humanitarian law and international human rights law are two distinct but complementary bodies of law.</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Both are concerned with the protection of life, health, dignity and well being.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IHL applies in armed conflict, whereas human rights law – such as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CRPD, CRC, CEDAW apply at all times, in peace, war and during disasters.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The </a:t>
            </a: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international law on refugees (IRL) provides a specific definition of refugee, safeguards the right to seek asylum, and protects against being forcibly returned to a country where one would face persecution (non-</a:t>
            </a:r>
            <a:r>
              <a:rPr kumimoji="0" lang="en-GB" sz="18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refoulement</a:t>
            </a: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All these laws are applicable to persons with disabilities, the CRPD simply details the measures that duty bearers need to address to ensure equality and non-discrimination of persons with disabilities on an equal basis with others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The CRPD, as with all international treaty bodies, applies in all contexts including in humanitarian crisis – and article 11 of CRPD details state obligations/ duty-bearers obligations in a crisis. Highlight the IASC guidelines chapter on this.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sz="1200" b="0" i="0" u="none" strike="noStrike" kern="0" cap="none" spc="0" normalizeH="0" baseline="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288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International Human Rights Law: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includes the Universal Declaration of Human Rights (1948); the International Covenant on Civil and Political Rights (1966); the International Covenant on Economic, Social and Cultural Rights (1966) – and 9 treaty bodies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Human rights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Universal</a:t>
            </a:r>
            <a:r>
              <a:rPr kumimoji="0" lang="en-GB"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for everyone;</a:t>
            </a:r>
            <a:endPar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Indivisible</a:t>
            </a:r>
            <a:r>
              <a:rPr kumimoji="0" lang="en-GB"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they cannot be separated from each other; </a:t>
            </a:r>
            <a:endPar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Interdependent</a:t>
            </a:r>
            <a:r>
              <a:rPr kumimoji="0" lang="en-GB"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human rights cannot be fully realised without each other and; </a:t>
            </a:r>
            <a:endPar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Interrelated</a:t>
            </a:r>
            <a:r>
              <a:rPr kumimoji="0" lang="en-GB"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human rights affect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Slide Number Placeholder 3"/>
          <p:cNvSpPr>
            <a:spLocks noGrp="1"/>
          </p:cNvSpPr>
          <p:nvPr>
            <p:ph type="sldNum" sz="quarter" idx="5"/>
          </p:nvPr>
        </p:nvSpPr>
        <p:spPr/>
        <p:txBody>
          <a:bodyPr/>
          <a:lstStyle/>
          <a:p>
            <a:pPr algn="l" rtl="0"/>
            <a:fld id="{BB709338-A3A3-4F6B-84E5-CB91CF26B0E5}" type="slidenum">
              <a:rPr/>
              <a:t>15</a:t>
            </a:fld>
            <a:endParaRPr lang="fr" dirty="0"/>
          </a:p>
        </p:txBody>
      </p:sp>
    </p:spTree>
    <p:extLst>
      <p:ext uri="{BB962C8B-B14F-4D97-AF65-F5344CB8AC3E}">
        <p14:creationId xmlns:p14="http://schemas.microsoft.com/office/powerpoint/2010/main" val="47559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Notes: </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International Humanitarian Law: includes,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228600" algn="l"/>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Hague Regulations 1907</a:t>
            </a:r>
            <a:endParaRPr kumimoji="0" lang="en-GB" sz="1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228600" algn="l"/>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Four Geneva Conventions 1949</a:t>
            </a:r>
            <a:endParaRPr kumimoji="0" lang="en-GB" sz="1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228600" algn="l"/>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Three  additional Protocols 1977</a:t>
            </a:r>
            <a:endParaRPr kumimoji="0" lang="en-GB" sz="1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228600" algn="l"/>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Customary international law- </a:t>
            </a:r>
            <a:r>
              <a:rPr kumimoji="0" lang="en-US" sz="1800" b="0" i="1"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 </a:t>
            </a:r>
            <a:r>
              <a:rPr kumimoji="0" lang="en-US" sz="40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"a general practice accepted as law"</a:t>
            </a:r>
            <a:endParaRPr kumimoji="0" lang="en-US" sz="1800" b="0" i="1"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228600" algn="l"/>
              </a:tabLst>
              <a:defRPr/>
            </a:pPr>
            <a:r>
              <a:rPr kumimoji="0" lang="en-US" sz="40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UNSC 2475 (2019) on protection of persons with disabilities in armed conflict</a:t>
            </a: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endParaRPr lang="fr" sz="18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lgn="l" rtl="0"/>
            <a:fld id="{BB709338-A3A3-4F6B-84E5-CB91CF26B0E5}" type="slidenum">
              <a:rPr/>
              <a:t>16</a:t>
            </a:fld>
            <a:endParaRPr lang="fr" dirty="0"/>
          </a:p>
        </p:txBody>
      </p:sp>
    </p:spTree>
    <p:extLst>
      <p:ext uri="{BB962C8B-B14F-4D97-AF65-F5344CB8AC3E}">
        <p14:creationId xmlns:p14="http://schemas.microsoft.com/office/powerpoint/2010/main" val="35951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tab pos="228600" algn="l"/>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Notes: </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Refugee law</a:t>
            </a: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includes </a:t>
            </a:r>
            <a:r>
              <a:rPr kumimoji="0" lang="en-US" sz="1800" b="0" i="0" u="none" strike="noStrike" kern="1200" cap="none" spc="0" normalizeH="0" baseline="0" noProof="0" dirty="0">
                <a:ln>
                  <a:noFill/>
                </a:ln>
                <a:solidFill>
                  <a:srgbClr val="C94907"/>
                </a:solidFill>
                <a:effectLst/>
                <a:uLnTx/>
                <a:uFillTx/>
                <a:latin typeface="Helvetica" panose="020B0604020202020204" pitchFamily="34" charset="0"/>
                <a:ea typeface="+mn-ea"/>
                <a:cs typeface="Helvetica" panose="020B0604020202020204" pitchFamily="34" charset="0"/>
                <a:hlinkClick r:id="rId3"/>
              </a:rPr>
              <a:t>Refugee Convention 1951</a:t>
            </a:r>
            <a:r>
              <a:rPr kumimoji="0" lang="en-US" sz="1800" b="0" i="0" u="none" strike="noStrike" kern="1200" cap="none" spc="0" normalizeH="0" baseline="0" noProof="0" dirty="0">
                <a:ln>
                  <a:noFill/>
                </a:ln>
                <a:solidFill>
                  <a:srgbClr val="222222"/>
                </a:solidFill>
                <a:effectLst/>
                <a:uLnTx/>
                <a:uFillTx/>
                <a:latin typeface="Helvetica" panose="020B0604020202020204" pitchFamily="34" charset="0"/>
                <a:ea typeface="+mn-ea"/>
                <a:cs typeface="Helvetica" panose="020B0604020202020204" pitchFamily="34" charset="0"/>
              </a:rPr>
              <a:t> and </a:t>
            </a:r>
            <a:r>
              <a:rPr kumimoji="0" lang="en-US" sz="1800" b="0" i="0" u="none" strike="noStrike" kern="1200" cap="none" spc="0" normalizeH="0" baseline="0" noProof="0" dirty="0">
                <a:ln>
                  <a:noFill/>
                </a:ln>
                <a:solidFill>
                  <a:srgbClr val="202124"/>
                </a:solidFill>
                <a:effectLst/>
                <a:uLnTx/>
                <a:uFillTx/>
                <a:latin typeface="Helvetica" panose="020B0604020202020204" pitchFamily="34" charset="0"/>
                <a:ea typeface="+mn-ea"/>
                <a:cs typeface="Helvetica" panose="020B0604020202020204" pitchFamily="34" charset="0"/>
              </a:rPr>
              <a:t>The 1967 Protocol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More information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International Human Rights Law - https://www.ohchr.org/en/instruments-and-mechanisms/international-human-rights-law#:~:text=International%20human%20rights%20law%20lays,and%20to%20fulfil%20human%20rights.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International Humanitarian Law -  https://www.icrc.org/en/doc/assets/files/other/what_is_ihl.pdf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Refugee Law – https://www.unhcr.org/en-us/legal-protection.html</a:t>
            </a:r>
          </a:p>
          <a:p>
            <a:pPr marL="0" lvl="0" indent="0" algn="l" rtl="0">
              <a:lnSpc>
                <a:spcPct val="107000"/>
              </a:lnSpc>
              <a:buFont typeface="Symbol" panose="05050102010706020507" pitchFamily="18" charset="2"/>
              <a:buNone/>
              <a:tabLst>
                <a:tab pos="228600" algn="l"/>
              </a:tabLst>
            </a:pPr>
            <a:endParaRPr lang="fr" sz="1800" dirty="0"/>
          </a:p>
        </p:txBody>
      </p:sp>
      <p:sp>
        <p:nvSpPr>
          <p:cNvPr id="4" name="Slide Number Placeholder 3"/>
          <p:cNvSpPr>
            <a:spLocks noGrp="1"/>
          </p:cNvSpPr>
          <p:nvPr>
            <p:ph type="sldNum" sz="quarter" idx="5"/>
          </p:nvPr>
        </p:nvSpPr>
        <p:spPr/>
        <p:txBody>
          <a:bodyPr/>
          <a:lstStyle/>
          <a:p>
            <a:pPr algn="l" rtl="0"/>
            <a:fld id="{BB709338-A3A3-4F6B-84E5-CB91CF26B0E5}" type="slidenum">
              <a:rPr/>
              <a:t>17</a:t>
            </a:fld>
            <a:endParaRPr lang="fr" dirty="0"/>
          </a:p>
        </p:txBody>
      </p:sp>
    </p:spTree>
    <p:extLst>
      <p:ext uri="{BB962C8B-B14F-4D97-AF65-F5344CB8AC3E}">
        <p14:creationId xmlns:p14="http://schemas.microsoft.com/office/powerpoint/2010/main" val="151819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0" i="0" u="none" strike="noStrike" kern="1200" cap="none" spc="0" normalizeH="0" baseline="0" noProof="0" dirty="0">
                <a:ln>
                  <a:noFill/>
                </a:ln>
                <a:solidFill>
                  <a:srgbClr val="4D4D53"/>
                </a:solidFill>
                <a:effectLst/>
                <a:uLnTx/>
                <a:uFillTx/>
                <a:latin typeface="Helvetica" panose="020B0604020202020204" pitchFamily="34" charset="0"/>
                <a:ea typeface="+mn-ea"/>
                <a:cs typeface="Helvetica" panose="020B0604020202020204" pitchFamily="34" charset="0"/>
              </a:rPr>
              <a:t>The Framework was adopted at the Third UN World Conference on Disaster Risk Reduction in Sendai, Japan, on March 18, 2015.</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18</a:t>
            </a:fld>
            <a:endParaRPr lang="fr"/>
          </a:p>
        </p:txBody>
      </p:sp>
    </p:spTree>
    <p:extLst>
      <p:ext uri="{BB962C8B-B14F-4D97-AF65-F5344CB8AC3E}">
        <p14:creationId xmlns:p14="http://schemas.microsoft.com/office/powerpoint/2010/main" val="201618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0" i="0" u="none" strike="noStrike" kern="1200" cap="none" spc="0" normalizeH="0" baseline="0" noProof="0" dirty="0">
                <a:ln>
                  <a:noFill/>
                </a:ln>
                <a:solidFill>
                  <a:prstClr val="black"/>
                </a:solidFill>
                <a:effectLst/>
                <a:uLnTx/>
                <a:uFillTx/>
                <a:latin typeface="+mn-lt"/>
                <a:ea typeface="+mn-ea"/>
                <a:cs typeface="+mn-cs"/>
              </a:rPr>
              <a:t>Slide and guidance to be completed by </a:t>
            </a:r>
            <a:r>
              <a:rPr kumimoji="0" lang="en-GB" sz="1200" b="0" i="0" u="none" strike="noStrike" kern="1200" cap="none" spc="0" normalizeH="0" baseline="0" noProof="0" dirty="0" err="1">
                <a:ln>
                  <a:noFill/>
                </a:ln>
                <a:solidFill>
                  <a:prstClr val="black"/>
                </a:solidFill>
                <a:effectLst/>
                <a:uLnTx/>
                <a:uFillTx/>
                <a:latin typeface="+mn-lt"/>
                <a:ea typeface="+mn-ea"/>
                <a:cs typeface="+mn-cs"/>
              </a:rPr>
              <a:t>Elham</a:t>
            </a:r>
            <a:r>
              <a:rPr kumimoji="0" lang="en-GB" sz="1200" b="0" i="0" u="none" strike="noStrike" kern="1200" cap="none" spc="0" normalizeH="0" baseline="0" noProof="0" dirty="0">
                <a:ln>
                  <a:noFill/>
                </a:ln>
                <a:solidFill>
                  <a:prstClr val="black"/>
                </a:solidFill>
                <a:effectLst/>
                <a:uLnTx/>
                <a:uFillTx/>
                <a:latin typeface="+mn-lt"/>
                <a:ea typeface="+mn-ea"/>
                <a:cs typeface="+mn-cs"/>
              </a:rPr>
              <a:t> and </a:t>
            </a:r>
            <a:r>
              <a:rPr kumimoji="0" lang="en-GB" sz="1200" b="0" i="0" u="none" strike="noStrike" kern="1200" cap="none" spc="0" normalizeH="0" baseline="0" noProof="0" dirty="0" err="1">
                <a:ln>
                  <a:noFill/>
                </a:ln>
                <a:solidFill>
                  <a:prstClr val="black"/>
                </a:solidFill>
                <a:effectLst/>
                <a:uLnTx/>
                <a:uFillTx/>
                <a:latin typeface="+mn-lt"/>
                <a:ea typeface="+mn-ea"/>
                <a:cs typeface="+mn-cs"/>
              </a:rPr>
              <a:t>Priyanka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fr" b="0" dirty="0"/>
          </a:p>
        </p:txBody>
      </p:sp>
      <p:sp>
        <p:nvSpPr>
          <p:cNvPr id="4" name="Slide Number Placeholder 3"/>
          <p:cNvSpPr>
            <a:spLocks noGrp="1"/>
          </p:cNvSpPr>
          <p:nvPr>
            <p:ph type="sldNum" sz="quarter" idx="5"/>
          </p:nvPr>
        </p:nvSpPr>
        <p:spPr/>
        <p:txBody>
          <a:bodyPr/>
          <a:lstStyle/>
          <a:p>
            <a:pPr algn="l" rtl="0"/>
            <a:fld id="{BB709338-A3A3-4F6B-84E5-CB91CF26B0E5}" type="slidenum">
              <a:rPr/>
              <a:t>19</a:t>
            </a:fld>
            <a:endParaRPr lang="fr"/>
          </a:p>
        </p:txBody>
      </p:sp>
    </p:spTree>
    <p:extLst>
      <p:ext uri="{BB962C8B-B14F-4D97-AF65-F5344CB8AC3E}">
        <p14:creationId xmlns:p14="http://schemas.microsoft.com/office/powerpoint/2010/main" val="239673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Notes: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Optional additional slide: to be decided as in some regions important to have more detailed discussion on armed conflict</a:t>
            </a:r>
          </a:p>
          <a:p>
            <a:pPr algn="l" rtl="0">
              <a:lnSpc>
                <a:spcPct val="107000"/>
              </a:lnSpc>
              <a:spcAft>
                <a:spcPts val="800"/>
              </a:spcAft>
            </a:pPr>
            <a:endParaRPr lang="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BB709338-A3A3-4F6B-84E5-CB91CF26B0E5}" type="slidenum">
              <a:rPr/>
              <a:t>20</a:t>
            </a:fld>
            <a:endParaRPr lang="fr"/>
          </a:p>
        </p:txBody>
      </p:sp>
    </p:spTree>
    <p:extLst>
      <p:ext uri="{BB962C8B-B14F-4D97-AF65-F5344CB8AC3E}">
        <p14:creationId xmlns:p14="http://schemas.microsoft.com/office/powerpoint/2010/main" val="14450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GB" dirty="0"/>
              <a:t>This slide can be used to introduce the objectives of the sessions</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3</a:t>
            </a:fld>
            <a:endParaRPr lang="fr" dirty="0"/>
          </a:p>
        </p:txBody>
      </p:sp>
    </p:spTree>
    <p:extLst>
      <p:ext uri="{BB962C8B-B14F-4D97-AF65-F5344CB8AC3E}">
        <p14:creationId xmlns:p14="http://schemas.microsoft.com/office/powerpoint/2010/main" val="1344761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Use this slide as a wrap up and to reinforce these key messages</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21</a:t>
            </a:fld>
            <a:endParaRPr lang="fr"/>
          </a:p>
        </p:txBody>
      </p:sp>
    </p:spTree>
    <p:extLst>
      <p:ext uri="{BB962C8B-B14F-4D97-AF65-F5344CB8AC3E}">
        <p14:creationId xmlns:p14="http://schemas.microsoft.com/office/powerpoint/2010/main" val="1686875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Spend 2-3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r>
              <a:rPr kumimoji="0" lang="en-GB" sz="1200" b="1" i="0" u="none" strike="noStrike" kern="1200" cap="none" spc="0" normalizeH="0" baseline="0" noProof="0" dirty="0">
                <a:ln>
                  <a:noFill/>
                </a:ln>
                <a:solidFill>
                  <a:prstClr val="black"/>
                </a:solidFill>
                <a:effectLst/>
                <a:uLnTx/>
                <a:uFillTx/>
                <a:latin typeface="+mn-lt"/>
                <a:ea typeface="+mn-ea"/>
                <a:cs typeface="+mn-cs"/>
              </a:rPr>
              <a:t> to give an overview of the IASC guidelines – then focus in on chapter 3 – Must dos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fr" dirty="0"/>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sz="1200" b="0" i="0" u="none" strike="noStrike" kern="0" cap="none" spc="0" normalizeH="0" baseline="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68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0" i="0" u="none" strike="noStrike" kern="1200" cap="none" spc="0" normalizeH="0" baseline="0" noProof="0" dirty="0">
                <a:ln>
                  <a:noFill/>
                </a:ln>
                <a:solidFill>
                  <a:prstClr val="black"/>
                </a:solidFill>
                <a:effectLst/>
                <a:uLnTx/>
                <a:uFillTx/>
                <a:latin typeface="+mn-lt"/>
                <a:ea typeface="+mn-ea"/>
                <a:cs typeface="+mn-cs"/>
              </a:rPr>
              <a:t>Ask if people know what the 4 must do actions are before presenting… explaining that these are the expectations for all humanitarian actors, be they government, UN agencies of NGOs</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23</a:t>
            </a:fld>
            <a:endParaRPr lang="fr" dirty="0"/>
          </a:p>
        </p:txBody>
      </p:sp>
    </p:spTree>
    <p:extLst>
      <p:ext uri="{BB962C8B-B14F-4D97-AF65-F5344CB8AC3E}">
        <p14:creationId xmlns:p14="http://schemas.microsoft.com/office/powerpoint/2010/main" val="1487432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0" i="0" u="none" strike="noStrike" kern="1200" cap="none" spc="0" normalizeH="0" baseline="0" noProof="0" dirty="0">
                <a:ln>
                  <a:noFill/>
                </a:ln>
                <a:solidFill>
                  <a:prstClr val="black"/>
                </a:solidFill>
                <a:effectLst/>
                <a:uLnTx/>
                <a:uFillTx/>
                <a:latin typeface="+mn-lt"/>
                <a:ea typeface="+mn-ea"/>
                <a:cs typeface="+mn-cs"/>
              </a:rPr>
              <a:t>IASC guidelines P20.</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24</a:t>
            </a:fld>
            <a:endParaRPr lang="fr" dirty="0"/>
          </a:p>
        </p:txBody>
      </p:sp>
    </p:spTree>
    <p:extLst>
      <p:ext uri="{BB962C8B-B14F-4D97-AF65-F5344CB8AC3E}">
        <p14:creationId xmlns:p14="http://schemas.microsoft.com/office/powerpoint/2010/main" val="271154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0" i="0" u="none" strike="noStrike" kern="1200" cap="none" spc="0" normalizeH="0" baseline="0" noProof="0" dirty="0">
                <a:ln>
                  <a:noFill/>
                </a:ln>
                <a:solidFill>
                  <a:prstClr val="black"/>
                </a:solidFill>
                <a:effectLst/>
                <a:uLnTx/>
                <a:uFillTx/>
                <a:latin typeface="+mn-lt"/>
                <a:ea typeface="+mn-ea"/>
                <a:cs typeface="+mn-cs"/>
              </a:rPr>
              <a:t>IASC guidelines P20.</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25</a:t>
            </a:fld>
            <a:endParaRPr lang="fr" dirty="0"/>
          </a:p>
        </p:txBody>
      </p:sp>
    </p:spTree>
    <p:extLst>
      <p:ext uri="{BB962C8B-B14F-4D97-AF65-F5344CB8AC3E}">
        <p14:creationId xmlns:p14="http://schemas.microsoft.com/office/powerpoint/2010/main" val="1524336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0" i="0" u="none" strike="noStrike" kern="1200" cap="none" spc="0" normalizeH="0" baseline="0" noProof="0" dirty="0">
                <a:ln>
                  <a:noFill/>
                </a:ln>
                <a:solidFill>
                  <a:prstClr val="black"/>
                </a:solidFill>
                <a:effectLst/>
                <a:uLnTx/>
                <a:uFillTx/>
                <a:latin typeface="+mn-lt"/>
                <a:ea typeface="+mn-ea"/>
                <a:cs typeface="+mn-cs"/>
              </a:rPr>
              <a:t>IASC guidelines P20.</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26</a:t>
            </a:fld>
            <a:endParaRPr lang="fr" dirty="0"/>
          </a:p>
        </p:txBody>
      </p:sp>
    </p:spTree>
    <p:extLst>
      <p:ext uri="{BB962C8B-B14F-4D97-AF65-F5344CB8AC3E}">
        <p14:creationId xmlns:p14="http://schemas.microsoft.com/office/powerpoint/2010/main" val="364630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0" i="0" u="none" strike="noStrike" kern="1200" cap="none" spc="0" normalizeH="0" baseline="0" noProof="0" dirty="0">
                <a:ln>
                  <a:noFill/>
                </a:ln>
                <a:solidFill>
                  <a:prstClr val="black"/>
                </a:solidFill>
                <a:effectLst/>
                <a:uLnTx/>
                <a:uFillTx/>
                <a:latin typeface="+mn-lt"/>
                <a:ea typeface="+mn-ea"/>
                <a:cs typeface="+mn-cs"/>
              </a:rPr>
              <a:t>IASC guidelines P21.</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27</a:t>
            </a:fld>
            <a:endParaRPr lang="fr" dirty="0"/>
          </a:p>
        </p:txBody>
      </p:sp>
    </p:spTree>
    <p:extLst>
      <p:ext uri="{BB962C8B-B14F-4D97-AF65-F5344CB8AC3E}">
        <p14:creationId xmlns:p14="http://schemas.microsoft.com/office/powerpoint/2010/main" val="129757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0" i="0" u="none" strike="noStrike" kern="1200" cap="none" spc="0" normalizeH="0" baseline="0" noProof="0" dirty="0">
                <a:ln>
                  <a:noFill/>
                </a:ln>
                <a:solidFill>
                  <a:prstClr val="black"/>
                </a:solidFill>
                <a:effectLst/>
                <a:uLnTx/>
                <a:uFillTx/>
                <a:latin typeface="+mn-lt"/>
                <a:ea typeface="+mn-ea"/>
                <a:cs typeface="+mn-cs"/>
              </a:rPr>
              <a:t>Give one must do to each group to save time; or tell groups they are given responsibility to feedback on just one must do action. The feedback process is not included in the slide, other than a reminder to nominate a feedback person. The facilitators can decide how much time for what groups feedback. For example, there can be options to share back on a white board, or in chat box to also save time and just highlight the main practical tips.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Wrap up – after listening build on participants contributions and </a:t>
            </a:r>
            <a:r>
              <a:rPr kumimoji="0" lang="en-GB" sz="1200" b="1" i="0" u="none" strike="noStrike" kern="1200" cap="none" spc="0" normalizeH="0" baseline="0" noProof="0" dirty="0">
                <a:ln>
                  <a:noFill/>
                </a:ln>
                <a:solidFill>
                  <a:prstClr val="black"/>
                </a:solidFill>
                <a:effectLst/>
                <a:uLnTx/>
                <a:uFillTx/>
                <a:latin typeface="+mn-lt"/>
                <a:ea typeface="+mn-ea"/>
                <a:cs typeface="+mn-cs"/>
              </a:rPr>
              <a:t>reinforce the key message</a:t>
            </a:r>
            <a:r>
              <a:rPr kumimoji="0" lang="en-GB" sz="1200" b="0" i="0" u="none" strike="noStrike" kern="1200" cap="none" spc="0" normalizeH="0" baseline="0" noProof="0" dirty="0">
                <a:ln>
                  <a:noFill/>
                </a:ln>
                <a:solidFill>
                  <a:prstClr val="black"/>
                </a:solidFill>
                <a:effectLst/>
                <a:uLnTx/>
                <a:uFillTx/>
                <a:latin typeface="+mn-lt"/>
                <a:ea typeface="+mn-ea"/>
                <a:cs typeface="+mn-cs"/>
              </a:rPr>
              <a:t> that OPDs should not wait to be invited into the space. Now that you know these 4 must do actions that is expected of all humanitarians, be they UN agencies, INGOs, government, start to build on your strengths to engage and influence to make it happen.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52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a:t>
            </a:r>
            <a:r>
              <a:rPr kumimoji="0" lang="en-GB" sz="1200" b="0" i="0" u="none" strike="noStrike" kern="1200" cap="none" spc="0" normalizeH="0" baseline="0" noProof="0" dirty="0">
                <a:ln>
                  <a:noFill/>
                </a:ln>
                <a:solidFill>
                  <a:prstClr val="black"/>
                </a:solidFill>
                <a:effectLst/>
                <a:uLnTx/>
                <a:uFillTx/>
                <a:latin typeface="+mn-lt"/>
                <a:ea typeface="+mn-ea"/>
                <a:cs typeface="+mn-cs"/>
              </a:rPr>
              <a:t> Important for regional teams to signpost people to where they can find information as relevant to their region</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29</a:t>
            </a:fld>
            <a:endParaRPr lang="fr"/>
          </a:p>
        </p:txBody>
      </p:sp>
    </p:spTree>
    <p:extLst>
      <p:ext uri="{BB962C8B-B14F-4D97-AF65-F5344CB8AC3E}">
        <p14:creationId xmlns:p14="http://schemas.microsoft.com/office/powerpoint/2010/main" val="122664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0" i="0" u="none" strike="noStrike" kern="1200" cap="none" spc="0" normalizeH="0" baseline="0" noProof="0" dirty="0">
                <a:ln>
                  <a:noFill/>
                </a:ln>
                <a:solidFill>
                  <a:prstClr val="black"/>
                </a:solidFill>
                <a:effectLst/>
                <a:uLnTx/>
                <a:uFillTx/>
                <a:latin typeface="+mn-lt"/>
                <a:ea typeface="+mn-ea"/>
                <a:cs typeface="+mn-cs"/>
              </a:rPr>
              <a:t>Make sure everyone is clear they need to read at least Chapter 2 &amp; 3 of the IASC guidelines before next session. Chapter 4 is optional. </a:t>
            </a:r>
            <a:r>
              <a:rPr kumimoji="0" lang="en-GB"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Make sure that Easy Read version is shared. Minimum is that the text of the Easy Read version is translated to local languages and shared alongside the completed English version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30</a:t>
            </a:fld>
            <a:endParaRPr lang="fr"/>
          </a:p>
        </p:txBody>
      </p:sp>
    </p:spTree>
    <p:extLst>
      <p:ext uri="{BB962C8B-B14F-4D97-AF65-F5344CB8AC3E}">
        <p14:creationId xmlns:p14="http://schemas.microsoft.com/office/powerpoint/2010/main" val="398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GB" b="0" dirty="0"/>
              <a:t>Please allow for sensory breaks of a few minutes between each segment- 10 minutes break has been allocated that facilitators can best judge when to use.</a:t>
            </a:r>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833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Use this slide as a wrap up and to reinforce these key messages</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31</a:t>
            </a:fld>
            <a:endParaRPr lang="fr"/>
          </a:p>
        </p:txBody>
      </p:sp>
    </p:spTree>
    <p:extLst>
      <p:ext uri="{BB962C8B-B14F-4D97-AF65-F5344CB8AC3E}">
        <p14:creationId xmlns:p14="http://schemas.microsoft.com/office/powerpoint/2010/main" val="3830612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Add date for the session to this slide and the names of the co-facilitators running the session. </a:t>
            </a:r>
          </a:p>
          <a:p>
            <a:endParaRPr lang="fr" b="0"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This slide can be used to introduce the objectives of the sessions</a:t>
            </a:r>
          </a:p>
        </p:txBody>
      </p:sp>
      <p:sp>
        <p:nvSpPr>
          <p:cNvPr id="4" name="Slide Number Placeholder 3"/>
          <p:cNvSpPr>
            <a:spLocks noGrp="1"/>
          </p:cNvSpPr>
          <p:nvPr>
            <p:ph type="sldNum" sz="quarter" idx="5"/>
          </p:nvPr>
        </p:nvSpPr>
        <p:spPr/>
        <p:txBody>
          <a:bodyPr/>
          <a:lstStyle/>
          <a:p>
            <a:pPr algn="l" rtl="0"/>
            <a:fld id="{BB709338-A3A3-4F6B-84E5-CB91CF26B0E5}" type="slidenum">
              <a:rPr/>
              <a:t>33</a:t>
            </a:fld>
            <a:endParaRPr lang="fr"/>
          </a:p>
        </p:txBody>
      </p:sp>
    </p:spTree>
    <p:extLst>
      <p:ext uri="{BB962C8B-B14F-4D97-AF65-F5344CB8AC3E}">
        <p14:creationId xmlns:p14="http://schemas.microsoft.com/office/powerpoint/2010/main" val="1344761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is to help facilitators have an overview of the timing and segments. It provides the approximate overall timings of the main segments for session two. It is important to make sure that all slides that have been indicated as core in the facilitation guide (unhidden slides) are covered (or an alternative used if preferred). Those that are hidden in this core pack are optional/can be adapted to regional context to best suit audience, or swapped out depending on the pitch/ level of audience expected. </a:t>
            </a:r>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851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note: this slide should be edited to represent what came out of discussion on the first regional DRG session</a:t>
            </a:r>
          </a:p>
          <a:p>
            <a:r>
              <a:rPr lang="en-GB" dirty="0"/>
              <a:t>Then use the updated slide – briefly show as a reminder of ways of working and the importance of safe space, where any question can be asked 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35</a:t>
            </a:fld>
            <a:endParaRPr lang="fr"/>
          </a:p>
        </p:txBody>
      </p:sp>
    </p:spTree>
    <p:extLst>
      <p:ext uri="{BB962C8B-B14F-4D97-AF65-F5344CB8AC3E}">
        <p14:creationId xmlns:p14="http://schemas.microsoft.com/office/powerpoint/2010/main" val="3279559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Notes: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Humanitarian Country Team (HCT)</a:t>
            </a:r>
            <a:r>
              <a:rPr lang="en-US" sz="1200" b="0" i="0" kern="1200" dirty="0">
                <a:solidFill>
                  <a:schemeClr val="tx1"/>
                </a:solidFill>
                <a:effectLst/>
                <a:latin typeface="+mn-lt"/>
                <a:ea typeface="+mn-ea"/>
                <a:cs typeface="+mn-cs"/>
              </a:rPr>
              <a:t> is a strategic and operational decision-making and oversight forum established and led by the HC. Composition includes representatives from the UN, IOM, international NGOs, the Red Cross/Red Crescent Movement. Agencies that are also designated Cluster leads should represent the Clusters as well as their respective organizations. The HCT is responsible for agreeing on common strategic issues related to humanitarian action.</a:t>
            </a:r>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031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b="0" i="0" u="none" baseline="0" dirty="0"/>
              <a:t> </a:t>
            </a:r>
            <a:r>
              <a:rPr lang="en-GB" b="1" dirty="0"/>
              <a:t>Notes: Use the IASC video as a quick warm up</a:t>
            </a:r>
            <a:r>
              <a:rPr lang="en-GB" dirty="0"/>
              <a:t> – introduce to say we are looking at this IASC video developed by EDF to reinforce and situate the session that this is about recognising and acting upon the important role of OPD to engage in Humanitarian action. </a:t>
            </a:r>
            <a:r>
              <a:rPr lang="en-GB" sz="1200" dirty="0">
                <a:effectLst/>
                <a:latin typeface="Calibri" panose="020F0502020204030204" pitchFamily="34" charset="0"/>
                <a:ea typeface="Calibri" panose="020F0502020204030204" pitchFamily="34" charset="0"/>
              </a:rPr>
              <a:t>Please note_ the video has audio- description and captions in all language versions. See below to access the different language versions available</a:t>
            </a:r>
          </a:p>
          <a:p>
            <a:pPr marL="342900" lvl="0" indent="-342900">
              <a:buFont typeface="+mj-lt"/>
              <a:buAutoNum type="arabicPeriod"/>
            </a:pPr>
            <a:r>
              <a:rPr lang="en-US" dirty="0">
                <a:hlinkClick r:id="rId3"/>
              </a:rPr>
              <a:t>French version. How to include </a:t>
            </a:r>
            <a:r>
              <a:rPr lang="en-US" dirty="0" err="1">
                <a:hlinkClick r:id="rId3"/>
              </a:rPr>
              <a:t>organisations</a:t>
            </a:r>
            <a:r>
              <a:rPr lang="en-US" dirty="0">
                <a:hlinkClick r:id="rId3"/>
              </a:rPr>
              <a:t> of persons with disabilities in humanitarian action – YouTube</a:t>
            </a:r>
            <a:endParaRPr lang="en-US" dirty="0"/>
          </a:p>
          <a:p>
            <a:pPr marL="342900" lvl="0" indent="-342900">
              <a:buFont typeface="+mj-lt"/>
              <a:buAutoNum type="arabicPeriod"/>
            </a:pPr>
            <a:r>
              <a:rPr lang="en-US" dirty="0">
                <a:hlinkClick r:id="rId4"/>
              </a:rPr>
              <a:t>Italian version. How to include </a:t>
            </a:r>
            <a:r>
              <a:rPr lang="en-US" dirty="0" err="1">
                <a:hlinkClick r:id="rId4"/>
              </a:rPr>
              <a:t>organisations</a:t>
            </a:r>
            <a:r>
              <a:rPr lang="en-US" dirty="0">
                <a:hlinkClick r:id="rId4"/>
              </a:rPr>
              <a:t> of persons with disabilities in humanitarian action </a:t>
            </a:r>
            <a:r>
              <a:rPr lang="en-US" dirty="0">
                <a:hlinkClick r:id="rId5"/>
              </a:rPr>
              <a:t>–</a:t>
            </a:r>
            <a:r>
              <a:rPr lang="en-US" dirty="0">
                <a:hlinkClick r:id="rId4"/>
              </a:rPr>
              <a:t> YouTube</a:t>
            </a:r>
            <a:endParaRPr lang="en-US" dirty="0"/>
          </a:p>
          <a:p>
            <a:pPr marL="342900" lvl="0" indent="-342900">
              <a:buFont typeface="+mj-lt"/>
              <a:buAutoNum type="arabicPeriod"/>
            </a:pPr>
            <a:r>
              <a:rPr lang="en-US" dirty="0">
                <a:hlinkClick r:id="rId5"/>
              </a:rPr>
              <a:t>Spanish version. How to include </a:t>
            </a:r>
            <a:r>
              <a:rPr lang="en-US" dirty="0" err="1">
                <a:hlinkClick r:id="rId5"/>
              </a:rPr>
              <a:t>organisations</a:t>
            </a:r>
            <a:r>
              <a:rPr lang="en-US" dirty="0">
                <a:hlinkClick r:id="rId5"/>
              </a:rPr>
              <a:t> of persons with disabilities in humanitarian action – YouTube</a:t>
            </a:r>
            <a:endParaRPr lang="en-US" dirty="0"/>
          </a:p>
          <a:p>
            <a:pPr marL="342900" lvl="0" indent="-342900">
              <a:buFont typeface="+mj-lt"/>
              <a:buAutoNum type="arabicPeriod"/>
            </a:pPr>
            <a:r>
              <a:rPr lang="en-US" dirty="0">
                <a:hlinkClick r:id="rId6"/>
              </a:rPr>
              <a:t>Arabic version. How to include </a:t>
            </a:r>
            <a:r>
              <a:rPr lang="en-US" dirty="0" err="1">
                <a:hlinkClick r:id="rId6"/>
              </a:rPr>
              <a:t>organisations</a:t>
            </a:r>
            <a:r>
              <a:rPr lang="en-US" dirty="0">
                <a:hlinkClick r:id="rId6"/>
              </a:rPr>
              <a:t> of persons with disabilities in humanitarian action – YouTube</a:t>
            </a:r>
            <a:endParaRPr lang="en-US" dirty="0"/>
          </a:p>
          <a:p>
            <a:pPr marL="342900" lvl="0" indent="-342900">
              <a:buFont typeface="+mj-lt"/>
              <a:buAutoNum type="arabicPeriod"/>
            </a:pPr>
            <a:r>
              <a:rPr lang="en-US" dirty="0">
                <a:hlinkClick r:id="rId7"/>
              </a:rPr>
              <a:t>Swahili version. How to include </a:t>
            </a:r>
            <a:r>
              <a:rPr lang="en-US" dirty="0" err="1">
                <a:hlinkClick r:id="rId7"/>
              </a:rPr>
              <a:t>organisations</a:t>
            </a:r>
            <a:r>
              <a:rPr lang="en-US" dirty="0">
                <a:hlinkClick r:id="rId7"/>
              </a:rPr>
              <a:t> of persons with disabilities in humanitarian action – YouTube</a:t>
            </a:r>
            <a:endParaRPr lang="en-US" dirty="0"/>
          </a:p>
          <a:p>
            <a:pPr marL="342900" lvl="0" indent="-342900">
              <a:buFont typeface="+mj-lt"/>
              <a:buAutoNum type="arabicPeriod"/>
            </a:pPr>
            <a:r>
              <a:rPr lang="en-US" dirty="0">
                <a:hlinkClick r:id="rId8"/>
              </a:rPr>
              <a:t>Portuguese version. How to include </a:t>
            </a:r>
            <a:r>
              <a:rPr lang="en-US" dirty="0" err="1">
                <a:hlinkClick r:id="rId8"/>
              </a:rPr>
              <a:t>organisations</a:t>
            </a:r>
            <a:r>
              <a:rPr lang="en-US" dirty="0">
                <a:hlinkClick r:id="rId8"/>
              </a:rPr>
              <a:t> of persons with disabilities in humanitarian action – YouTube</a:t>
            </a:r>
            <a:endParaRPr lang="en-US" dirty="0"/>
          </a:p>
          <a:p>
            <a:pPr marL="342900" lvl="0" indent="-342900">
              <a:buFont typeface="+mj-lt"/>
              <a:buAutoNum type="arabicPeriod"/>
            </a:pPr>
            <a:r>
              <a:rPr lang="en-US" dirty="0">
                <a:hlinkClick r:id="rId9"/>
              </a:rPr>
              <a:t>Bangla version. How to include </a:t>
            </a:r>
            <a:r>
              <a:rPr lang="en-US" dirty="0" err="1">
                <a:hlinkClick r:id="rId9"/>
              </a:rPr>
              <a:t>organisations</a:t>
            </a:r>
            <a:r>
              <a:rPr lang="en-US" dirty="0">
                <a:hlinkClick r:id="rId9"/>
              </a:rPr>
              <a:t> of persons with disabilities in humanitarian action – YouTube</a:t>
            </a:r>
            <a:endParaRPr lang="en-US" dirty="0"/>
          </a:p>
          <a:p>
            <a:pPr marL="342900" lvl="0" indent="-342900">
              <a:buFont typeface="+mj-lt"/>
              <a:buAutoNum type="arabicPeriod"/>
            </a:pPr>
            <a:r>
              <a:rPr lang="en-US" dirty="0">
                <a:hlinkClick r:id="rId10"/>
              </a:rPr>
              <a:t>Ukrainian version. How to include </a:t>
            </a:r>
            <a:r>
              <a:rPr lang="en-US" dirty="0" err="1">
                <a:hlinkClick r:id="rId10"/>
              </a:rPr>
              <a:t>organisations</a:t>
            </a:r>
            <a:r>
              <a:rPr lang="en-US" dirty="0">
                <a:hlinkClick r:id="rId10"/>
              </a:rPr>
              <a:t> of persons with disabilities in humanitarian action - YouTube</a:t>
            </a:r>
            <a:endParaRPr lang="en-US" dirty="0"/>
          </a:p>
          <a:p>
            <a:pPr marL="342900" lvl="0" indent="-342900">
              <a:buFont typeface="+mj-lt"/>
              <a:buAutoNum type="arabicPeriod"/>
            </a:pPr>
            <a:r>
              <a:rPr lang="en-US" dirty="0">
                <a:hlinkClick r:id="rId11"/>
              </a:rPr>
              <a:t>Russian version. How to include </a:t>
            </a:r>
            <a:r>
              <a:rPr lang="en-US" dirty="0" err="1">
                <a:hlinkClick r:id="rId11"/>
              </a:rPr>
              <a:t>organisations</a:t>
            </a:r>
            <a:r>
              <a:rPr lang="en-US" dirty="0">
                <a:hlinkClick r:id="rId11"/>
              </a:rPr>
              <a:t> of persons with disabilities in humanitarian action – YouTube</a:t>
            </a:r>
            <a:endParaRPr lang="en-US" dirty="0"/>
          </a:p>
          <a:p>
            <a:pPr marL="0" lvl="0" indent="0">
              <a:buFont typeface="+mj-lt"/>
              <a:buNone/>
            </a:pPr>
            <a:r>
              <a:rPr lang="en-US" dirty="0"/>
              <a:t>English version already embedded in slide: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https://www.youtube.com/watch?v=n1T3ZIjMHmw</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p>
            <a:pPr marL="0" lvl="0" indent="0">
              <a:buFont typeface="+mj-lt"/>
              <a:buNone/>
            </a:pPr>
            <a:r>
              <a:rPr lang="en-US" dirty="0"/>
              <a:t> </a:t>
            </a:r>
          </a:p>
          <a:p>
            <a:pPr marL="0" lvl="0" indent="0" algn="l" rtl="0">
              <a:buFont typeface="+mj-lt"/>
              <a:buNone/>
            </a:pPr>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38</a:t>
            </a:fld>
            <a:endParaRPr lang="fr"/>
          </a:p>
        </p:txBody>
      </p:sp>
    </p:spTree>
    <p:extLst>
      <p:ext uri="{BB962C8B-B14F-4D97-AF65-F5344CB8AC3E}">
        <p14:creationId xmlns:p14="http://schemas.microsoft.com/office/powerpoint/2010/main" val="240912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39</a:t>
            </a:fld>
            <a:endParaRPr lang="fr"/>
          </a:p>
        </p:txBody>
      </p:sp>
    </p:spTree>
    <p:extLst>
      <p:ext uri="{BB962C8B-B14F-4D97-AF65-F5344CB8AC3E}">
        <p14:creationId xmlns:p14="http://schemas.microsoft.com/office/powerpoint/2010/main" val="59799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Notes: </a:t>
            </a:r>
            <a:r>
              <a:rPr lang="en-US" sz="1800" b="0" i="0" u="none" strike="noStrike" baseline="0" dirty="0">
                <a:latin typeface="Helvetica 55 Roman"/>
              </a:rPr>
              <a:t>Slide for facilitators o use this slide as talking points before introducing Cluster and RCM</a:t>
            </a:r>
          </a:p>
          <a:p>
            <a:pPr algn="l" rtl="0"/>
            <a:endParaRPr lang="fr" sz="1800" b="0" i="0" u="none" strike="noStrike" baseline="0" dirty="0">
              <a:latin typeface="Helvetica 55 Roman"/>
            </a:endParaRPr>
          </a:p>
        </p:txBody>
      </p:sp>
      <p:sp>
        <p:nvSpPr>
          <p:cNvPr id="4" name="Slide Number Placeholder 3"/>
          <p:cNvSpPr>
            <a:spLocks noGrp="1"/>
          </p:cNvSpPr>
          <p:nvPr>
            <p:ph type="sldNum" sz="quarter" idx="5"/>
          </p:nvPr>
        </p:nvSpPr>
        <p:spPr/>
        <p:txBody>
          <a:bodyPr/>
          <a:lstStyle/>
          <a:p>
            <a:pPr algn="l" rtl="0"/>
            <a:fld id="{BB709338-A3A3-4F6B-84E5-CB91CF26B0E5}" type="slidenum">
              <a:rPr/>
              <a:t>40</a:t>
            </a:fld>
            <a:endParaRPr lang="fr"/>
          </a:p>
        </p:txBody>
      </p:sp>
    </p:spTree>
    <p:extLst>
      <p:ext uri="{BB962C8B-B14F-4D97-AF65-F5344CB8AC3E}">
        <p14:creationId xmlns:p14="http://schemas.microsoft.com/office/powerpoint/2010/main" val="1344876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Notes: </a:t>
            </a:r>
            <a:r>
              <a:rPr lang="en-GB" b="0" dirty="0"/>
              <a:t>P</a:t>
            </a:r>
            <a:r>
              <a:rPr lang="en-GB" b="0" noProof="0" dirty="0"/>
              <a:t>l</a:t>
            </a:r>
            <a:r>
              <a:rPr lang="en-GB" noProof="0" dirty="0"/>
              <a:t>ease read out the alt text so fully accessible to all – and make sure that acronyms such as IOM, FAO are explained. The DRG will need to give a glossary of key terms and acronyms to participants – in local languages of key terms- that should be shared with participants before the session to aid understanding and support them with more time to ask questions. </a:t>
            </a:r>
          </a:p>
          <a:p>
            <a:endParaRPr lang="en-GB" noProof="0" dirty="0"/>
          </a:p>
          <a:p>
            <a:r>
              <a:rPr lang="en-GB" noProof="0" dirty="0"/>
              <a:t>Image of the Cluster system. At the centre is the Humanitarian and Emergency Relief Coordinator. Around this is a circle with 11 clusters: Camp coordination and Camp management led by IOM and UNHCR, Early Recovery led by UNDP, Education led by UNICEF &amp; Save the Children. Emergency telecommunications led by WFP, Food security led by WFP &amp; FAO, Health led by WO, Logistics led by WFP, Nutrition led by UNICEF, Protection led by UNHCR, Shelter led by IFRC &amp; UNHCR, and water Sanitation and Hygiene led by UNICEF. Around the circle forming a semi-circle are Prevention, mitigation, Preparedness, Disaster, Response, Recover and Reconstruction. Preparedness, Disaster, response and recovery are all in pink, the same colour as the Humanitarian coordinator in the middle to show these are the 4 stages that the Humanitarian Country Coordination team are responsible for.</a:t>
            </a:r>
          </a:p>
          <a:p>
            <a:endParaRPr lang="en-GB" noProof="0" dirty="0"/>
          </a:p>
          <a:p>
            <a:pPr>
              <a:spcAft>
                <a:spcPts val="600"/>
              </a:spcAft>
            </a:pPr>
            <a:r>
              <a:rPr lang="en-GB" noProof="0" dirty="0"/>
              <a:t>Important that facilitator that </a:t>
            </a:r>
            <a:r>
              <a:rPr lang="en-US" sz="2400" noProof="0" dirty="0">
                <a:latin typeface="Helvetica" panose="020B0604020202020204" pitchFamily="34" charset="0"/>
                <a:cs typeface="Helvetica" panose="020B0604020202020204" pitchFamily="34" charset="0"/>
              </a:rPr>
              <a:t>c</a:t>
            </a:r>
            <a:r>
              <a:rPr lang="en-US" sz="2400" dirty="0">
                <a:latin typeface="Helvetica" panose="020B0604020202020204" pitchFamily="34" charset="0"/>
                <a:cs typeface="Helvetica" panose="020B0604020202020204" pitchFamily="34" charset="0"/>
              </a:rPr>
              <a:t>lusters are sector-based groups of humanitarian </a:t>
            </a:r>
            <a:r>
              <a:rPr lang="en-US" sz="2400" dirty="0" err="1">
                <a:latin typeface="Helvetica" panose="020B0604020202020204" pitchFamily="34" charset="0"/>
                <a:cs typeface="Helvetica" panose="020B0604020202020204" pitchFamily="34" charset="0"/>
              </a:rPr>
              <a:t>organisations</a:t>
            </a:r>
            <a:r>
              <a:rPr lang="en-US" sz="2400" dirty="0">
                <a:latin typeface="Helvetica" panose="020B0604020202020204" pitchFamily="34" charset="0"/>
                <a:cs typeface="Helvetica" panose="020B0604020202020204" pitchFamily="34" charset="0"/>
              </a:rPr>
              <a:t> from UN and non-UN agencies that work together to coordinate efforts to effectively respond to a humanitarian crisis</a:t>
            </a:r>
          </a:p>
          <a:p>
            <a:pPr>
              <a:spcAft>
                <a:spcPts val="600"/>
              </a:spcAft>
            </a:pPr>
            <a:r>
              <a:rPr lang="en-US" sz="2400" dirty="0">
                <a:latin typeface="Helvetica" panose="020B0604020202020204" pitchFamily="34" charset="0"/>
                <a:cs typeface="Helvetica" panose="020B0604020202020204" pitchFamily="34" charset="0"/>
              </a:rPr>
              <a:t>Clusters are present at global and country level</a:t>
            </a:r>
          </a:p>
          <a:p>
            <a:pPr lvl="1">
              <a:spcAft>
                <a:spcPts val="600"/>
              </a:spcAft>
            </a:pPr>
            <a:r>
              <a:rPr lang="en-US" sz="2000" b="1" dirty="0">
                <a:latin typeface="Helvetica" panose="020B0604020202020204" pitchFamily="34" charset="0"/>
                <a:cs typeface="Helvetica" panose="020B0604020202020204" pitchFamily="34" charset="0"/>
              </a:rPr>
              <a:t>Global clusters</a:t>
            </a:r>
            <a:r>
              <a:rPr lang="en-US" sz="2000" dirty="0">
                <a:latin typeface="Helvetica" panose="020B0604020202020204" pitchFamily="34" charset="0"/>
                <a:cs typeface="Helvetica" panose="020B0604020202020204" pitchFamily="34" charset="0"/>
              </a:rPr>
              <a:t> are responsible for standards and policy setting; building response capacity and operational support</a:t>
            </a:r>
          </a:p>
          <a:p>
            <a:pPr lvl="1">
              <a:spcAft>
                <a:spcPts val="600"/>
              </a:spcAft>
            </a:pPr>
            <a:r>
              <a:rPr lang="en-US" sz="2000" b="1" dirty="0">
                <a:latin typeface="Helvetica" panose="020B0604020202020204" pitchFamily="34" charset="0"/>
                <a:cs typeface="Helvetica" panose="020B0604020202020204" pitchFamily="34" charset="0"/>
              </a:rPr>
              <a:t>Country-level cluster</a:t>
            </a:r>
            <a:r>
              <a:rPr lang="en-US" sz="2000" dirty="0">
                <a:latin typeface="Helvetica" panose="020B0604020202020204" pitchFamily="34" charset="0"/>
                <a:cs typeface="Helvetica" panose="020B0604020202020204" pitchFamily="34" charset="0"/>
              </a:rPr>
              <a:t> are responsible for coordinating emergency response in country</a:t>
            </a:r>
          </a:p>
          <a:p>
            <a:pPr>
              <a:spcAft>
                <a:spcPts val="600"/>
              </a:spcAft>
            </a:pPr>
            <a:r>
              <a:rPr lang="en-US" sz="2400" dirty="0">
                <a:latin typeface="Helvetica" panose="020B0604020202020204" pitchFamily="34" charset="0"/>
                <a:cs typeface="Helvetica" panose="020B0604020202020204" pitchFamily="34" charset="0"/>
              </a:rPr>
              <a:t>Clusters aim to make humanitarian action better </a:t>
            </a:r>
            <a:r>
              <a:rPr lang="en-US" sz="2400" b="1" dirty="0">
                <a:latin typeface="Helvetica" panose="020B0604020202020204" pitchFamily="34" charset="0"/>
                <a:cs typeface="Helvetica" panose="020B0604020202020204" pitchFamily="34" charset="0"/>
              </a:rPr>
              <a:t>organized</a:t>
            </a:r>
            <a:r>
              <a:rPr lang="en-US" sz="2400" dirty="0">
                <a:latin typeface="Helvetica" panose="020B0604020202020204" pitchFamily="34" charset="0"/>
                <a:cs typeface="Helvetica" panose="020B0604020202020204" pitchFamily="34" charset="0"/>
              </a:rPr>
              <a:t> and more </a:t>
            </a:r>
            <a:r>
              <a:rPr lang="en-US" sz="2400" b="1" dirty="0">
                <a:latin typeface="Helvetica" panose="020B0604020202020204" pitchFamily="34" charset="0"/>
                <a:cs typeface="Helvetica" panose="020B0604020202020204" pitchFamily="34" charset="0"/>
              </a:rPr>
              <a:t>accountable</a:t>
            </a:r>
            <a:r>
              <a:rPr lang="en-US" sz="2400" dirty="0">
                <a:latin typeface="Helvetica" panose="020B0604020202020204" pitchFamily="34" charset="0"/>
                <a:cs typeface="Helvetica" panose="020B0604020202020204" pitchFamily="34" charset="0"/>
              </a:rPr>
              <a:t> to crisis-affected populations. </a:t>
            </a:r>
          </a:p>
          <a:p>
            <a:pPr>
              <a:spcAft>
                <a:spcPts val="600"/>
              </a:spcAft>
            </a:pPr>
            <a:r>
              <a:rPr lang="en-US" sz="2400" dirty="0">
                <a:latin typeface="Helvetica" panose="020B0604020202020204" pitchFamily="34" charset="0"/>
                <a:cs typeface="Helvetica" panose="020B0604020202020204" pitchFamily="34" charset="0"/>
              </a:rPr>
              <a:t>Cluster activation is dependent on the type of crisis.</a:t>
            </a:r>
          </a:p>
          <a:p>
            <a:endParaRPr lang="fr" sz="2400" dirty="0">
              <a:latin typeface="Helvetica" panose="020B0604020202020204" pitchFamily="34" charset="0"/>
              <a:cs typeface="Helvetica" panose="020B0604020202020204" pitchFamily="34" charset="0"/>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sz="1200" b="0" i="0" u="none" strike="noStrike" kern="0" cap="none" spc="0" normalizeH="0" baseline="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4237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1" i="0" u="none" strike="noStrike" kern="1200" cap="none" spc="0" normalizeH="0" baseline="0" noProof="0" dirty="0">
                <a:ln>
                  <a:noFill/>
                </a:ln>
                <a:solidFill>
                  <a:prstClr val="black"/>
                </a:solidFill>
                <a:effectLst/>
                <a:uLnTx/>
                <a:uFillTx/>
                <a:latin typeface="+mn-lt"/>
                <a:ea typeface="+mn-ea"/>
                <a:cs typeface="+mn-cs"/>
              </a:rPr>
              <a:t>Example slide that can be adapted. </a:t>
            </a:r>
            <a:r>
              <a:rPr kumimoji="0" lang="en-GB" sz="1200" b="0" i="0" u="none" strike="noStrike" kern="1200" cap="none" spc="0" normalizeH="0" baseline="0" noProof="0" dirty="0">
                <a:ln>
                  <a:noFill/>
                </a:ln>
                <a:solidFill>
                  <a:prstClr val="black"/>
                </a:solidFill>
                <a:effectLst/>
                <a:uLnTx/>
                <a:uFillTx/>
                <a:latin typeface="+mn-lt"/>
                <a:ea typeface="+mn-ea"/>
                <a:cs typeface="+mn-cs"/>
              </a:rPr>
              <a:t>It is optional if you want to show a slide at the end of a discussion, or show this slide and ask if people have any suggestions to add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Objective is to ensure that there is some discussion on how we can create a safe space for everyone to feel included participate and be comfortable to ask questions and communicate in ways that are comfortable.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There are a number of ways this can be facilitated, it can be simply to ask participants to share what they need to feel included and then use this slide to recap in case anything missed – or simply discuss and capture, add and then edit this as a catch up slide to include in the recap deck that is shared after the session.</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5</a:t>
            </a:fld>
            <a:endParaRPr lang="fr"/>
          </a:p>
        </p:txBody>
      </p:sp>
    </p:spTree>
    <p:extLst>
      <p:ext uri="{BB962C8B-B14F-4D97-AF65-F5344CB8AC3E}">
        <p14:creationId xmlns:p14="http://schemas.microsoft.com/office/powerpoint/2010/main" val="2101046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42</a:t>
            </a:fld>
            <a:endParaRPr lang="en-GB"/>
          </a:p>
        </p:txBody>
      </p:sp>
    </p:spTree>
    <p:extLst>
      <p:ext uri="{BB962C8B-B14F-4D97-AF65-F5344CB8AC3E}">
        <p14:creationId xmlns:p14="http://schemas.microsoft.com/office/powerpoint/2010/main" val="3757997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43</a:t>
            </a:fld>
            <a:endParaRPr lang="en-GB"/>
          </a:p>
        </p:txBody>
      </p:sp>
    </p:spTree>
    <p:extLst>
      <p:ext uri="{BB962C8B-B14F-4D97-AF65-F5344CB8AC3E}">
        <p14:creationId xmlns:p14="http://schemas.microsoft.com/office/powerpoint/2010/main" val="875790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Notes: Answer – a) </a:t>
            </a:r>
            <a:r>
              <a:rPr lang="en-US" sz="1200" b="1" dirty="0">
                <a:latin typeface="+mn-lt"/>
              </a:rPr>
              <a:t>Yes </a:t>
            </a:r>
            <a:r>
              <a:rPr lang="en-US" sz="1200" b="0" dirty="0">
                <a:latin typeface="+mn-lt"/>
              </a:rPr>
              <a:t>all OPDs, whatever their size or type can be engaged in humanitarian action. They are recognised as a local actor with valid contributions to make, they do not have to have prior qualifications</a:t>
            </a:r>
            <a:endParaRPr lang="en-US" b="0" dirty="0"/>
          </a:p>
        </p:txBody>
      </p:sp>
      <p:sp>
        <p:nvSpPr>
          <p:cNvPr id="4" name="Slide Number Placeholder 3"/>
          <p:cNvSpPr>
            <a:spLocks noGrp="1"/>
          </p:cNvSpPr>
          <p:nvPr>
            <p:ph type="sldNum" sz="quarter" idx="5"/>
          </p:nvPr>
        </p:nvSpPr>
        <p:spPr/>
        <p:txBody>
          <a:bodyPr/>
          <a:lstStyle/>
          <a:p>
            <a:fld id="{BB709338-A3A3-4F6B-84E5-CB91CF26B0E5}" type="slidenum">
              <a:rPr lang="en-GB" smtClean="0"/>
              <a:t>44</a:t>
            </a:fld>
            <a:endParaRPr lang="en-GB"/>
          </a:p>
        </p:txBody>
      </p:sp>
    </p:spTree>
    <p:extLst>
      <p:ext uri="{BB962C8B-B14F-4D97-AF65-F5344CB8AC3E}">
        <p14:creationId xmlns:p14="http://schemas.microsoft.com/office/powerpoint/2010/main" val="1377574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Font typeface="+mj-lt"/>
              <a:buAutoNum type="arabicPeriod"/>
            </a:pPr>
            <a:r>
              <a:rPr lang="en-US" dirty="0"/>
              <a:t>As a local/national actor, you have the right to participate in humanitarian coordination structures and influence the decisions of the coordination mechanism. In order to do so, you must be given equitable access to information and analysis on coverage, results etc., and the opportunity and skills to effectively and credibly convey your thoughts and ideas. How to take action: for example, contact the United Nations Office for the Coordination of Humanitarian Affairs (OCHA) in your context to be linked up with the specific cluster Coordinator and to join the mailing list. </a:t>
            </a:r>
          </a:p>
          <a:p>
            <a:pPr marL="228600" indent="-228600">
              <a:buFont typeface="+mj-lt"/>
              <a:buAutoNum type="arabicPeriod"/>
            </a:pPr>
            <a:r>
              <a:rPr lang="en-US" dirty="0"/>
              <a:t>As a local/national actor, you have the right to access opportunities for leadership and co-leadership2 roles at national and sub-national levels. Humanitarian leadership should be inclusive, representative, </a:t>
            </a:r>
            <a:r>
              <a:rPr lang="en-US" dirty="0" err="1"/>
              <a:t>genderbalanced</a:t>
            </a:r>
            <a:r>
              <a:rPr lang="en-US" dirty="0"/>
              <a:t>, accountable and supportive of the entire humanitarian community. Local/national actors should have equitable opportunities with international actors and among their own peers, (i.e. including for under-represented groups like women-led, youth-led or minority-led organizations) to take on leadership and co-leadership roles at both national and sub-national levels, including as part of strategic advisory groups and coordination mechanisms. How to take action: for example, let coordination leadership know that you are interested in taking on a leadership or co-leadership role in order to contribute your contextual understanding and expertise, and ask how they can support you in doing so. You can also request that coordination leadership advocate for your access to direct funding to cover the cost of taking on coordination leadership roles. </a:t>
            </a:r>
          </a:p>
          <a:p>
            <a:pPr marL="228600" indent="-228600">
              <a:buFont typeface="+mj-lt"/>
              <a:buAutoNum type="arabicPeriod"/>
            </a:pPr>
            <a:r>
              <a:rPr lang="en-US" dirty="0"/>
              <a:t>As a local/national actor, you have the right to access coordination meetings (and material) in a language which allows you to participate fully, held in locations (whether in person or online) which are accessible and acceptable to you. Depending on the context, meetings can either be held in the appropriate local/relevant language(s), or simultaneous interpretation can be provided. You should also be provided with transportation and logistical support, where needed, and there should be consideration for security conditions or other local circumstances that may affect your ability to attend. When meetings are being held remotely, you should be supported to acquire online access. You can access information and minutes of meetings from your country and cluster on e.g. www.humanitarianresponse.info, by selecting your country under ‘Operations’ and then selecting the sector along the left hand side, or by contacting the cluster coordinator. How to take action: for example, request from the Coordinator that information is presented in a language relevant to you, or that simultaneous interpretation is made available to allow you to participate fully. You can also request from the Coordinator that meetings are held in locations and at times which allow you to attend.</a:t>
            </a:r>
          </a:p>
          <a:p>
            <a:pPr marL="228600" indent="-228600">
              <a:buFont typeface="+mj-lt"/>
              <a:buAutoNum type="arabicPeriod"/>
            </a:pPr>
            <a:r>
              <a:rPr lang="en-US" dirty="0"/>
              <a:t>As a local/national actor, like other humanitarian actors, you have the right to visibility and acknowledgement of your contributions to humanitarian response. This includes, amongst other things, raising awareness of your contributions to humanitarian response (including your challenges, opportunities and views), mobilizing funds, as well receiving acknowledgement for your work. As with other humanitarian actors, local/national actors must also consider the security of their staff and the access of their programs, when seeking visibility and recognition. How to take action: for example, request that coordination group members create opportunities for you to interact directly with in-country donors to increase your visibility. Also, request that the role of your local/ national </a:t>
            </a:r>
            <a:r>
              <a:rPr lang="en-US" dirty="0" err="1"/>
              <a:t>organisation</a:t>
            </a:r>
            <a:r>
              <a:rPr lang="en-US" dirty="0"/>
              <a:t> is explicitly referenced in public communications and reporting</a:t>
            </a:r>
          </a:p>
          <a:p>
            <a:endParaRPr lang="en-US" dirty="0"/>
          </a:p>
          <a:p>
            <a:endParaRPr lang="en-US" dirty="0"/>
          </a:p>
          <a:p>
            <a:r>
              <a:rPr lang="en-US" dirty="0"/>
              <a:t>Source: https://resource-centre-uploads.s3.amazonaws.com/uploads/Localization-humanitarian-action-toolkit-Pilot-version.pdf </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45</a:t>
            </a:fld>
            <a:endParaRPr lang="fr"/>
          </a:p>
        </p:txBody>
      </p:sp>
    </p:spTree>
    <p:extLst>
      <p:ext uri="{BB962C8B-B14F-4D97-AF65-F5344CB8AC3E}">
        <p14:creationId xmlns:p14="http://schemas.microsoft.com/office/powerpoint/2010/main" val="3757997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As a local/national actor, you have the right to take part in international coordination structures where international actors demonstrate sensitivity towards the potential risks your participation may result in. In line with the UN Guidance note on the Protection and Promotion of Civic Space, international actors should focus on the participation of L/NAs in IASC processes, the promotion of civic space and most importantly, the protection of civil society actors. How to take action: for example, request that coordination leadership put in place risk assessments and other preventative measures in order to mitigate exposure to harm or risk of reprisals, and adopt safe communications channels. As a local/national actor, you have the right to participate in humanitarian coordination structures where relations among organizations are based on mutual respect, trust and the Principles of Partnership. https://www.icvanetwork.org/principlespartnership-statement-commitment Coordinators have a responsibility to promote a culture of principled partnership (i.e. equality, transparency, result-oriented approach, responsibility, and complementarity), both in the ways they interact with the members of their coordination groups, and in the ways in which members interact with each other. How to take action: for example, request that coordination leadership conduct a https://www.globalprotectioncluster.org/wp-content/ uploads/3.-CP-AoR-Principles-of-Partnership-Cluster-Review.pdf on a regular basis, to assess how all members experience the coordination group environment. </a:t>
            </a:r>
          </a:p>
          <a:p>
            <a:pPr marL="228600" indent="-228600">
              <a:buFont typeface="+mj-lt"/>
              <a:buAutoNum type="arabicPeriod"/>
            </a:pPr>
            <a:r>
              <a:rPr lang="en-US" dirty="0"/>
              <a:t>As a local/national actor, you have the right to participate in humanitarian coordination structures which are free from gender and race inequalities. Keeping in mind that power imbalances and unconscious bias may influence the setup of coordination structures, members and those facilitating coordination groups should take steps to create an enabling environment for local/national actors to participate and take part in decision-making in coordination structures and facilitate more systematic and active engagement. This includes forming alliances with smaller, local organizations (such as local women’s organizations), not only as local implementing partners, but as humanitarian actors capable of setting their own agendas within the overarching humanitarian coordination structures. Coordination leadership have a responsibility to challenge and take necessary action in response to colonial and racist attitudes in coordination meetings and processes. How to take action: for example, request that coordination leadership regularly conduct awareness-raising and </a:t>
            </a:r>
            <a:r>
              <a:rPr lang="en-US" dirty="0" err="1"/>
              <a:t>sensitisation</a:t>
            </a:r>
            <a:r>
              <a:rPr lang="en-US" dirty="0"/>
              <a:t> exercises on diversity inclusion. Also, encourage coordination leadership to develop a zero-tolerance policy for discrimination on the basis of race, gender, or other diversity factor. </a:t>
            </a:r>
          </a:p>
          <a:p>
            <a:pPr marL="228600" indent="-228600">
              <a:buFont typeface="+mj-lt"/>
              <a:buAutoNum type="arabicPeriod"/>
            </a:pPr>
            <a:r>
              <a:rPr lang="en-US" dirty="0"/>
              <a:t>. As a local/national actor, you have the right to access institutional and technical capacity strengthening in order to engage effectively within humanitarian coordination structures. Such capacity strengthening should be long-term, include relevant individual and organizational needs, and locally appropriate ways of learning. How to take action: for example, consider what the priority areas for both technical and institutional3 capacity strengthening might be for your organization, and approach other coordination group members to develop partnership agreements which include commitments to capacity strengthening</a:t>
            </a:r>
          </a:p>
          <a:p>
            <a:pPr marL="228600" indent="-228600">
              <a:buFont typeface="+mj-lt"/>
              <a:buAutoNum type="arabicPeriod"/>
            </a:pPr>
            <a:r>
              <a:rPr lang="en-US" dirty="0"/>
              <a:t>As a local/national actor, you have the right to participate in humanitarian coordination with international actors who are willing to address their own capacity gaps. Capacity strengthening opportunities must be reciprocal and include </a:t>
            </a:r>
            <a:r>
              <a:rPr lang="en-US" dirty="0" err="1"/>
              <a:t>colearning</a:t>
            </a:r>
            <a:r>
              <a:rPr lang="en-US" dirty="0"/>
              <a:t>, two-way learning, and capacity exchanges in both directions, to foster quality, locally appropriate humanitarian response that also support long-term resilience. How to take action: suggest that coordination group members engage in reciprocal capacity assessments4 to understand where local/national and international actors can learn from each other, and request the commitment of international actors to invest in addressing the identified gaps. </a:t>
            </a:r>
          </a:p>
          <a:p>
            <a:pPr marL="228600" indent="-228600">
              <a:buFont typeface="+mj-lt"/>
              <a:buAutoNum type="arabicPeriod"/>
            </a:pPr>
            <a:endParaRPr lang="en-US" dirty="0"/>
          </a:p>
          <a:p>
            <a:endParaRPr lang="en-US" dirty="0"/>
          </a:p>
          <a:p>
            <a:endParaRPr lang="en-US" dirty="0"/>
          </a:p>
          <a:p>
            <a:r>
              <a:rPr lang="en-US" dirty="0"/>
              <a:t>Source: https://resource-centre-uploads.s3.amazonaws.com/uploads/Localization-humanitarian-action-toolkit-Pilot-version.pdf </a:t>
            </a:r>
          </a:p>
          <a:p>
            <a:endParaRPr lang="fr" dirty="0"/>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46</a:t>
            </a:fld>
            <a:endParaRPr lang="fr"/>
          </a:p>
        </p:txBody>
      </p:sp>
    </p:spTree>
    <p:extLst>
      <p:ext uri="{BB962C8B-B14F-4D97-AF65-F5344CB8AC3E}">
        <p14:creationId xmlns:p14="http://schemas.microsoft.com/office/powerpoint/2010/main" val="3145096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Notes: answer – e) all of the above!</a:t>
            </a:r>
          </a:p>
        </p:txBody>
      </p:sp>
      <p:sp>
        <p:nvSpPr>
          <p:cNvPr id="4" name="Slide Number Placeholder 3"/>
          <p:cNvSpPr>
            <a:spLocks noGrp="1"/>
          </p:cNvSpPr>
          <p:nvPr>
            <p:ph type="sldNum" sz="quarter" idx="5"/>
          </p:nvPr>
        </p:nvSpPr>
        <p:spPr/>
        <p:txBody>
          <a:bodyPr/>
          <a:lstStyle/>
          <a:p>
            <a:fld id="{BB709338-A3A3-4F6B-84E5-CB91CF26B0E5}" type="slidenum">
              <a:rPr lang="en-GB" smtClean="0"/>
              <a:t>47</a:t>
            </a:fld>
            <a:endParaRPr lang="en-GB"/>
          </a:p>
        </p:txBody>
      </p:sp>
    </p:spTree>
    <p:extLst>
      <p:ext uri="{BB962C8B-B14F-4D97-AF65-F5344CB8AC3E}">
        <p14:creationId xmlns:p14="http://schemas.microsoft.com/office/powerpoint/2010/main" val="2532788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Tx/>
              <a:buNone/>
            </a:pPr>
            <a:endParaRPr lang="fr"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lgn="l" rtl="0"/>
            <a:fld id="{BB709338-A3A3-4F6B-84E5-CB91CF26B0E5}" type="slidenum">
              <a:rPr/>
              <a:t>48</a:t>
            </a:fld>
            <a:endParaRPr lang="fr"/>
          </a:p>
        </p:txBody>
      </p:sp>
    </p:spTree>
    <p:extLst>
      <p:ext uri="{BB962C8B-B14F-4D97-AF65-F5344CB8AC3E}">
        <p14:creationId xmlns:p14="http://schemas.microsoft.com/office/powerpoint/2010/main" val="163029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Answer – b) disagree</a:t>
            </a:r>
          </a:p>
        </p:txBody>
      </p:sp>
      <p:sp>
        <p:nvSpPr>
          <p:cNvPr id="4" name="Slide Number Placeholder 3"/>
          <p:cNvSpPr>
            <a:spLocks noGrp="1"/>
          </p:cNvSpPr>
          <p:nvPr>
            <p:ph type="sldNum" sz="quarter" idx="5"/>
          </p:nvPr>
        </p:nvSpPr>
        <p:spPr/>
        <p:txBody>
          <a:bodyPr/>
          <a:lstStyle/>
          <a:p>
            <a:fld id="{BB709338-A3A3-4F6B-84E5-CB91CF26B0E5}" type="slidenum">
              <a:rPr lang="en-GB" smtClean="0"/>
              <a:t>49</a:t>
            </a:fld>
            <a:endParaRPr lang="en-GB"/>
          </a:p>
        </p:txBody>
      </p:sp>
    </p:spTree>
    <p:extLst>
      <p:ext uri="{BB962C8B-B14F-4D97-AF65-F5344CB8AC3E}">
        <p14:creationId xmlns:p14="http://schemas.microsoft.com/office/powerpoint/2010/main" val="3560743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Notes: </a:t>
            </a:r>
            <a:r>
              <a:rPr lang="en-GB" sz="1800" b="0" dirty="0">
                <a:effectLst/>
                <a:latin typeface="Calibri" panose="020F0502020204030204" pitchFamily="34" charset="0"/>
                <a:ea typeface="Calibri" panose="020F0502020204030204" pitchFamily="34" charset="0"/>
              </a:rPr>
              <a:t>Please add more guidance &amp; links here on localisation</a:t>
            </a:r>
          </a:p>
          <a:p>
            <a:pPr marL="0" indent="0" algn="l" rtl="0">
              <a:buFontTx/>
              <a:buNone/>
            </a:pPr>
            <a:endParaRPr lang="fr"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lgn="l" rtl="0"/>
            <a:fld id="{BB709338-A3A3-4F6B-84E5-CB91CF26B0E5}" type="slidenum">
              <a:rPr/>
              <a:t>50</a:t>
            </a:fld>
            <a:endParaRPr lang="fr"/>
          </a:p>
        </p:txBody>
      </p:sp>
    </p:spTree>
    <p:extLst>
      <p:ext uri="{BB962C8B-B14F-4D97-AF65-F5344CB8AC3E}">
        <p14:creationId xmlns:p14="http://schemas.microsoft.com/office/powerpoint/2010/main" val="207858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Trick question – all of the above apart from the HCC who will be too busy. </a:t>
            </a:r>
          </a:p>
        </p:txBody>
      </p:sp>
      <p:sp>
        <p:nvSpPr>
          <p:cNvPr id="4" name="Slide Number Placeholder 3"/>
          <p:cNvSpPr>
            <a:spLocks noGrp="1"/>
          </p:cNvSpPr>
          <p:nvPr>
            <p:ph type="sldNum" sz="quarter" idx="5"/>
          </p:nvPr>
        </p:nvSpPr>
        <p:spPr/>
        <p:txBody>
          <a:bodyPr/>
          <a:lstStyle/>
          <a:p>
            <a:fld id="{BB709338-A3A3-4F6B-84E5-CB91CF26B0E5}" type="slidenum">
              <a:rPr lang="en-GB" smtClean="0"/>
              <a:t>52</a:t>
            </a:fld>
            <a:endParaRPr lang="en-GB"/>
          </a:p>
        </p:txBody>
      </p:sp>
    </p:spTree>
    <p:extLst>
      <p:ext uri="{BB962C8B-B14F-4D97-AF65-F5344CB8AC3E}">
        <p14:creationId xmlns:p14="http://schemas.microsoft.com/office/powerpoint/2010/main" val="169012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1" i="0" u="none" strike="noStrike" kern="1200" cap="none" spc="0" normalizeH="0" baseline="0" noProof="0" dirty="0">
                <a:ln>
                  <a:noFill/>
                </a:ln>
                <a:solidFill>
                  <a:prstClr val="black"/>
                </a:solidFill>
                <a:effectLst/>
                <a:uLnTx/>
                <a:uFillTx/>
                <a:latin typeface="+mn-lt"/>
                <a:ea typeface="+mn-ea"/>
                <a:cs typeface="+mn-cs"/>
              </a:rPr>
              <a:t>Humanitarian facilitator does this section: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Facilitators can also highlight recent types of diverse crisis from that region to also help make more tangible if the participants themselves don’t mention– equally when participants share an example – ask which kind of category it falls under etc. </a:t>
            </a:r>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6</a:t>
            </a:fld>
            <a:endParaRPr lang="fr" dirty="0"/>
          </a:p>
        </p:txBody>
      </p:sp>
    </p:spTree>
    <p:extLst>
      <p:ext uri="{BB962C8B-B14F-4D97-AF65-F5344CB8AC3E}">
        <p14:creationId xmlns:p14="http://schemas.microsoft.com/office/powerpoint/2010/main" val="503904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Notes: </a:t>
            </a:r>
            <a:r>
              <a:rPr lang="en-GB" sz="1200" b="0" dirty="0">
                <a:effectLst/>
                <a:latin typeface="Calibri" panose="020F0502020204030204" pitchFamily="34" charset="0"/>
                <a:ea typeface="Calibri" panose="020F0502020204030204" pitchFamily="34" charset="0"/>
              </a:rPr>
              <a:t>Please add more guidance &amp; links here on localisation</a:t>
            </a:r>
          </a:p>
          <a:p>
            <a:pPr marL="0" indent="0" algn="l" rtl="0">
              <a:buFontTx/>
              <a:buNone/>
            </a:pPr>
            <a:endParaRPr lang="fr" sz="1200" b="0" dirty="0">
              <a:effectLst/>
              <a:latin typeface="Calibri" panose="020F0502020204030204" pitchFamily="34" charset="0"/>
              <a:ea typeface="Calibri" panose="020F0502020204030204" pitchFamily="34" charset="0"/>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sz="1200" b="0" i="0" u="none" strike="noStrike" kern="0" cap="none" spc="0" normalizeH="0" baseline="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1097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t>Notes: </a:t>
            </a:r>
            <a:r>
              <a:rPr lang="en-US" sz="1200" dirty="0">
                <a:effectLst/>
                <a:latin typeface="Calibri" panose="020F0502020204030204" pitchFamily="34" charset="0"/>
                <a:ea typeface="Calibri" panose="020F0502020204030204" pitchFamily="34" charset="0"/>
                <a:cs typeface="Arial" panose="020B0604020202020204" pitchFamily="34" charset="0"/>
              </a:rPr>
              <a:t>Use this slide as a wrap up and to reinforce these key messages</a:t>
            </a:r>
          </a:p>
        </p:txBody>
      </p:sp>
      <p:sp>
        <p:nvSpPr>
          <p:cNvPr id="4" name="Slide Number Placeholder 3"/>
          <p:cNvSpPr>
            <a:spLocks noGrp="1"/>
          </p:cNvSpPr>
          <p:nvPr>
            <p:ph type="sldNum" sz="quarter" idx="5"/>
          </p:nvPr>
        </p:nvSpPr>
        <p:spPr/>
        <p:txBody>
          <a:bodyPr/>
          <a:lstStyle/>
          <a:p>
            <a:pPr algn="l" rtl="0"/>
            <a:fld id="{BB709338-A3A3-4F6B-84E5-CB91CF26B0E5}" type="slidenum">
              <a:rPr/>
              <a:t>54</a:t>
            </a:fld>
            <a:endParaRPr lang="fr"/>
          </a:p>
        </p:txBody>
      </p:sp>
    </p:spTree>
    <p:extLst>
      <p:ext uri="{BB962C8B-B14F-4D97-AF65-F5344CB8AC3E}">
        <p14:creationId xmlns:p14="http://schemas.microsoft.com/office/powerpoint/2010/main" val="811163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adopted from UNHCR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4979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dirty="0"/>
              <a:t>Notes: The Refugee Coordination Model (RCM) </a:t>
            </a:r>
            <a:r>
              <a:rPr lang="en-GB" sz="1800" dirty="0"/>
              <a:t>provides a framework leading and coordinating refugee operations. The Refugee Coordination Model</a:t>
            </a:r>
            <a:r>
              <a:rPr lang="en-GB" sz="1800" b="0" i="0" dirty="0">
                <a:solidFill>
                  <a:srgbClr val="212529"/>
                </a:solidFill>
                <a:effectLst/>
                <a:latin typeface="GillSansInfant"/>
              </a:rPr>
              <a:t> is an articulation of the shared duty towards refugees, and a statement of both an integrated humanitarian vision and a distinct responsibility. Together with the </a:t>
            </a:r>
            <a:r>
              <a:rPr lang="en-GB" sz="1800" b="0" i="0" u="none" strike="noStrike" dirty="0">
                <a:solidFill>
                  <a:srgbClr val="DA291C"/>
                </a:solidFill>
                <a:effectLst/>
                <a:latin typeface="GillSansInfant"/>
                <a:hlinkClick r:id="rId3"/>
              </a:rPr>
              <a:t>UNHCR-OCHA Joint Note on Mixed Situations</a:t>
            </a:r>
            <a:r>
              <a:rPr lang="en-GB" sz="1800" b="0" i="0" dirty="0">
                <a:solidFill>
                  <a:srgbClr val="212529"/>
                </a:solidFill>
                <a:effectLst/>
                <a:latin typeface="GillSansInfant"/>
              </a:rPr>
              <a:t>, the Refugee Coordination Model provides the framework and the principles through which refugee and mixed situations are to be approached.</a:t>
            </a:r>
          </a:p>
          <a:p>
            <a:endParaRPr lang="en-GB" sz="1800" dirty="0"/>
          </a:p>
          <a:p>
            <a:r>
              <a:rPr lang="en-GB" sz="1800" b="0" i="0" dirty="0">
                <a:effectLst/>
                <a:latin typeface="proxima-nova"/>
              </a:rPr>
              <a:t>The RCM is applicable </a:t>
            </a:r>
            <a:r>
              <a:rPr lang="en-GB" sz="1800" b="1" i="0" dirty="0">
                <a:effectLst/>
                <a:latin typeface="proxima-nova"/>
              </a:rPr>
              <a:t>in all refugee situations</a:t>
            </a:r>
            <a:r>
              <a:rPr lang="en-GB" sz="1800" b="0" i="0" dirty="0">
                <a:effectLst/>
                <a:latin typeface="proxima-nova"/>
              </a:rPr>
              <a:t> </a:t>
            </a:r>
            <a:r>
              <a:rPr lang="en-GB" sz="1800" b="1" i="0" dirty="0">
                <a:effectLst/>
                <a:latin typeface="proxima-nova"/>
              </a:rPr>
              <a:t>and throughout a refugee response</a:t>
            </a:r>
            <a:r>
              <a:rPr lang="en-GB" sz="1800" b="0" i="0" dirty="0">
                <a:effectLst/>
                <a:latin typeface="proxima-nova"/>
              </a:rPr>
              <a:t>, whether the emergency is new or protracted, and whether refugees are living in camps, rural areas, urban settings or in mixed situations. According to the operational context and the size and length of the response, certain features of the RCM may be less or more significant. </a:t>
            </a:r>
            <a:r>
              <a:rPr lang="en-GB" sz="1800" dirty="0"/>
              <a:t>The Joint Note builds on, and further elaborates the principles of RCM for mixed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Refugee coordination model is inherently linked on UNHCR’s mandate. </a:t>
            </a:r>
            <a:r>
              <a:rPr lang="en-GB" sz="1800" b="0" i="0" dirty="0">
                <a:solidFill>
                  <a:srgbClr val="212529"/>
                </a:solidFill>
                <a:effectLst/>
                <a:latin typeface="GillSansInfant"/>
              </a:rPr>
              <a:t>The coordination of international protection, assistance and solutions is inherent to UNHCR’s refugee mandate and drives from the High Commissioner’s accountability for ensuring international protection from the time an individual becomes a refugee until he or she finds a solution. </a:t>
            </a:r>
            <a:r>
              <a:rPr lang="en-GB" sz="1800" dirty="0"/>
              <a:t>UNHCR is the lead agency with respect to refugee protection, responsible for seeking solutions in the UN system in association with a wider array of stakeholders. UNHCR has led and managed refugee operations for decades. For many years, however, it did not articulate a model of refugee coordination that took account of changes in the humanitarian landscape. The Refugee Coordination Model, formalised in 2013 and further updated in 2019, makes UNHCR’s approach to coordination more predictable by clarifying roles and responsibilities. In other words the </a:t>
            </a:r>
            <a:r>
              <a:rPr lang="en-GB" sz="1800" b="1" dirty="0"/>
              <a:t>purpose is make refugee coordination more predictable, inclusive and collaborative. </a:t>
            </a:r>
            <a:br>
              <a:rPr lang="en-GB" sz="1800" dirty="0"/>
            </a:b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States are primarily responsible for protecting refugees.</a:t>
            </a:r>
            <a:r>
              <a:rPr lang="en-GB" sz="1800" b="0" i="0" dirty="0">
                <a:solidFill>
                  <a:srgbClr val="2E3436"/>
                </a:solidFill>
                <a:effectLst/>
                <a:latin typeface="Helvetica" panose="020B0604020202020204" pitchFamily="34" charset="0"/>
              </a:rPr>
              <a:t> Coordination of the refugee response is determined by capacity and approaches of host government and builds on resources of refugees and hosting communities. </a:t>
            </a:r>
            <a:r>
              <a:rPr lang="en-GB" sz="1800" dirty="0"/>
              <a:t>Several factors can inhibit their capacity to fully discharge this responsibility. Over two thirds of all refugees live in low- and middle-income countries that face economic and development challenges. The arrival of large numbers of refugees strains already over-stretched infrastructures and service delivery. In addition, the institutions of many States across the development spectrum are not equipped to appropriately receive, protect or otherwise respond to the challenges of receiving large numbers of refugees. For this reason, it has long been recognised that international cooperation is required to support States that receive refugees.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For example, in situations on Refugee Emergency: </a:t>
            </a:r>
            <a:r>
              <a:rPr lang="en-GB" sz="1800" dirty="0"/>
              <a:t>In support of the Government, and if so needed, UNHCR will need to establish a complete refugee coordination architecture ensuring the full participation of partners and Government at all levels</a:t>
            </a:r>
          </a:p>
          <a:p>
            <a:endParaRPr lang="en-GB" sz="1800" dirty="0"/>
          </a:p>
          <a:p>
            <a:r>
              <a:rPr lang="en-GB" sz="1800" b="1" i="0" dirty="0">
                <a:solidFill>
                  <a:srgbClr val="2E3436"/>
                </a:solidFill>
                <a:effectLst/>
                <a:latin typeface="Helvetica" panose="020B0604020202020204" pitchFamily="34" charset="0"/>
              </a:rPr>
              <a:t>Refugee response does not only include UNHCR's operations, but those of all actors involved in the response</a:t>
            </a:r>
          </a:p>
          <a:p>
            <a:endParaRPr lang="f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1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Notes: </a:t>
            </a:r>
            <a:r>
              <a:rPr lang="en-GB" sz="1800" kern="1200" dirty="0">
                <a:solidFill>
                  <a:schemeClr val="tx1"/>
                </a:solidFill>
                <a:effectLst/>
                <a:latin typeface="+mn-lt"/>
                <a:ea typeface="+mn-ea"/>
                <a:cs typeface="+mn-cs"/>
              </a:rPr>
              <a:t>For years UNHCR has exercised leadership and coordination responsibilities in refugee situations, in line with its mandated accountabilities. These are reflected in the Refugee Coordination Model (RCM) introduced in 2013, designed to ensure accountable, inclusive, predictable and transparent coordination in responding to refugee situations. </a:t>
            </a:r>
          </a:p>
          <a:p>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 Refugee Response Plan is a UNHCR-led, inter-agency planning and coordination tool for large-scale or complex refugee situations</a:t>
            </a:r>
            <a:r>
              <a:rPr lang="en-GB" sz="1800" kern="1200" baseline="0" dirty="0">
                <a:solidFill>
                  <a:schemeClr val="tx1"/>
                </a:solidFill>
                <a:effectLst/>
                <a:latin typeface="+mn-lt"/>
                <a:ea typeface="+mn-ea"/>
                <a:cs typeface="+mn-cs"/>
              </a:rPr>
              <a:t> and</a:t>
            </a:r>
            <a:r>
              <a:rPr lang="en-GB" sz="1800" kern="1200" dirty="0">
                <a:solidFill>
                  <a:schemeClr val="tx1"/>
                </a:solidFill>
                <a:effectLst/>
                <a:latin typeface="+mn-lt"/>
                <a:ea typeface="+mn-ea"/>
                <a:cs typeface="+mn-cs"/>
              </a:rPr>
              <a:t> contribute to the application of the RCM in various contexts. </a:t>
            </a:r>
            <a:r>
              <a:rPr lang="en-GB" sz="1800" dirty="0"/>
              <a:t>The </a:t>
            </a:r>
            <a:r>
              <a:rPr lang="en-GB" sz="1800" kern="1200" dirty="0">
                <a:solidFill>
                  <a:schemeClr val="tx1"/>
                </a:solidFill>
                <a:effectLst/>
                <a:latin typeface="+mn-lt"/>
                <a:ea typeface="+mn-ea"/>
                <a:cs typeface="+mn-cs"/>
              </a:rPr>
              <a:t>Refugee Response Plan</a:t>
            </a:r>
            <a:r>
              <a:rPr lang="en-GB" sz="1800" dirty="0"/>
              <a:t> articulates the protection and solution priorities and describes the needs of refugees, host communities, and other persons of concern, states how and by whom these needs will be addressed and defines the financial requirements of all the humanitarian and development actors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Refugee Response Plans are a pillar of the refugee coordination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UNHCR leads coordination of a refugee response, including in the context of the UN reform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Recognized that coordination arrangements can be context specific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effectLst/>
                <a:latin typeface="proxima-nova"/>
              </a:rPr>
              <a:t>In practice, where large refugee movements occur, the UNHCR Representative coordinates UN and NGO partners as they prepare a </a:t>
            </a:r>
            <a:r>
              <a:rPr lang="en-GB" sz="1800" b="1" i="0" dirty="0">
                <a:effectLst/>
                <a:latin typeface="proxima-nova"/>
              </a:rPr>
              <a:t>refugee response plan</a:t>
            </a:r>
            <a:r>
              <a:rPr lang="en-GB" sz="1800" b="0" i="0" dirty="0">
                <a:effectLst/>
                <a:latin typeface="proxima-nova"/>
              </a:rPr>
              <a:t>, which serves as an advocacy tool and is used to raise resources. Response plans are a </a:t>
            </a:r>
            <a:r>
              <a:rPr lang="en-GB" sz="1800" b="1" i="0" dirty="0">
                <a:effectLst/>
                <a:latin typeface="proxima-nova"/>
              </a:rPr>
              <a:t>coordination tool: they establish a common strategy and give host Governments as well as donors an overview of the inter-agency response, including resource requirements</a:t>
            </a:r>
            <a:r>
              <a:rPr lang="en-GB" sz="1800" b="0" i="0" dirty="0">
                <a:effectLst/>
                <a:latin typeface="proxima-nova"/>
              </a:rPr>
              <a:t>. They are a key feature of the Refugee Coordination Model and provide the vehicle through which leadership and coordination of a refugee response may be exercised.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0" dirty="0">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effectLst/>
                <a:latin typeface="proxima-nova"/>
              </a:rPr>
              <a:t>At regional level, the High Commissioner may appoint </a:t>
            </a:r>
            <a:r>
              <a:rPr lang="en-GB" sz="1800" b="1" i="0" dirty="0">
                <a:effectLst/>
                <a:latin typeface="proxima-nova"/>
              </a:rPr>
              <a:t>Regional Refugee Coordinators </a:t>
            </a:r>
            <a:r>
              <a:rPr lang="en-GB" sz="1800" b="0" i="0" dirty="0">
                <a:effectLst/>
                <a:latin typeface="proxima-nova"/>
              </a:rPr>
              <a:t>to address a specific refugee situation and lead development and implementation of regional refugee response plans. These are developed jointly with partners at regional level.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To sum it up, </a:t>
            </a:r>
            <a:r>
              <a:rPr lang="en-GB" sz="1800" b="0" i="0" dirty="0">
                <a:effectLst/>
                <a:latin typeface="proxima-nova"/>
              </a:rPr>
              <a:t>the RRP play a key role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Providing partners in the refugee response with a platform and tools to properly coordinate an inter-agency response, as well as to engage new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Raising the profile of refugee assistance among the various inter-agency plans as well as enhancing refugee inclusion in national and local development plans and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Mobilizing resources for 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Providing host government with an overview of who is doing what, ensuring overarching vision and coherent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dirty="0">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 sz="1800" b="0" i="0" dirty="0">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899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Optional slide.</a:t>
            </a:r>
            <a:r>
              <a:rPr lang="en-GB" dirty="0"/>
              <a:t> Facilitators can speak to this rather than showing slide if preferred, and just wrap up to speak to the fact that both these coordination processes are highly complementary and compatible.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FEFCF-999C-4F1C-BC1E-376103755A3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69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59</a:t>
            </a:fld>
            <a:endParaRPr lang="fr"/>
          </a:p>
        </p:txBody>
      </p:sp>
    </p:spTree>
    <p:extLst>
      <p:ext uri="{BB962C8B-B14F-4D97-AF65-F5344CB8AC3E}">
        <p14:creationId xmlns:p14="http://schemas.microsoft.com/office/powerpoint/2010/main" val="4026907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1" dirty="0"/>
              <a:t>Notes: </a:t>
            </a:r>
            <a:r>
              <a:rPr lang="en-GB" noProof="0" dirty="0"/>
              <a:t>It is important to use this slide to not only to show the five stages but reinforce the importance of coordination and information management that are at the centre of the circle. This drives the humanitarian response and is critical to the success of each stage of the HPC. Coordination and information management are two of the key ways that OPDs can engage and support humanitarian action. </a:t>
            </a:r>
          </a:p>
          <a:p>
            <a:r>
              <a:rPr lang="en-US" b="1" noProof="0" dirty="0"/>
              <a:t>Alt Text:</a:t>
            </a:r>
            <a:r>
              <a:rPr lang="en-US" noProof="0" dirty="0"/>
              <a:t> Circular graphic of the Humanitarian </a:t>
            </a:r>
            <a:r>
              <a:rPr lang="en-US" noProof="0" dirty="0" err="1"/>
              <a:t>Programme</a:t>
            </a:r>
            <a:r>
              <a:rPr lang="en-US" noProof="0" dirty="0"/>
              <a:t> Cycle known as (HPC). There  are five stages starting from the top of the circle: Needs Assessment &amp; Analysis; moving clockwise to Strategic Planning, then Resource Mobilization, followed by Implementation and Monitoring and finally Operational Peer Review and Evaluation- with an arrow back to the start again. At the </a:t>
            </a:r>
            <a:r>
              <a:rPr lang="en-US" noProof="0" dirty="0" err="1"/>
              <a:t>centre</a:t>
            </a:r>
            <a:r>
              <a:rPr lang="en-US" noProof="0" dirty="0"/>
              <a:t> of the circle is coordination and information management that are needed in every stage.</a:t>
            </a:r>
          </a:p>
          <a:p>
            <a:pPr marL="0" indent="0" algn="l">
              <a:buNone/>
            </a:pPr>
            <a:r>
              <a:rPr lang="en-US" sz="1200" b="0" i="0" dirty="0">
                <a:solidFill>
                  <a:srgbClr val="4A4A4A"/>
                </a:solidFill>
                <a:effectLst/>
                <a:latin typeface="Helvetica" panose="020B0604020202020204" pitchFamily="34" charset="0"/>
                <a:cs typeface="Helvetica" panose="020B0604020202020204" pitchFamily="34" charset="0"/>
              </a:rPr>
              <a:t>Click links for further information on the 5 HPC stages from OCHA site:</a:t>
            </a: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3"/>
              </a:rPr>
              <a:t>needs assessment and analysis</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4"/>
              </a:rPr>
              <a:t>strategic response planning</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5"/>
              </a:rPr>
              <a:t>resource mobilization</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6"/>
              </a:rPr>
              <a:t>implementation and monitoring</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7"/>
              </a:rPr>
              <a:t>operational review</a:t>
            </a:r>
            <a:r>
              <a:rPr lang="en-US" sz="1200" b="0" i="0" dirty="0">
                <a:solidFill>
                  <a:srgbClr val="4A4A4A"/>
                </a:solidFill>
                <a:effectLst/>
                <a:latin typeface="Helvetica" panose="020B0604020202020204" pitchFamily="34" charset="0"/>
                <a:cs typeface="Helvetica" panose="020B0604020202020204" pitchFamily="34" charset="0"/>
              </a:rPr>
              <a:t> and </a:t>
            </a:r>
            <a:r>
              <a:rPr lang="en-US" sz="1200" b="1" i="0" u="none" strike="noStrike" dirty="0">
                <a:solidFill>
                  <a:srgbClr val="026CB6"/>
                </a:solidFill>
                <a:effectLst/>
                <a:latin typeface="Helvetica" panose="020B0604020202020204" pitchFamily="34" charset="0"/>
                <a:cs typeface="Helvetica" panose="020B0604020202020204" pitchFamily="34" charset="0"/>
                <a:hlinkClick r:id="rId8"/>
              </a:rPr>
              <a:t>evaluation</a:t>
            </a:r>
            <a:r>
              <a:rPr lang="en-US" sz="1200" b="0" i="0" dirty="0">
                <a:solidFill>
                  <a:srgbClr val="4A4A4A"/>
                </a:solidFill>
                <a:effectLst/>
                <a:latin typeface="Helvetica" panose="020B0604020202020204" pitchFamily="34" charset="0"/>
                <a:cs typeface="Helvetica" panose="020B0604020202020204" pitchFamily="34" charset="0"/>
              </a:rPr>
              <a:t>.</a:t>
            </a:r>
          </a:p>
          <a:p>
            <a:endParaRPr lang="fr" sz="1200" b="0" i="0" dirty="0">
              <a:solidFill>
                <a:srgbClr val="4A4A4A"/>
              </a:solidFill>
              <a:effectLst/>
              <a:latin typeface="Helvetica" panose="020B0604020202020204" pitchFamily="34" charset="0"/>
              <a:cs typeface="Helvetica" panose="020B0604020202020204" pitchFamily="34" charset="0"/>
            </a:endParaRPr>
          </a:p>
        </p:txBody>
      </p:sp>
      <p:sp>
        <p:nvSpPr>
          <p:cNvPr id="4" name="Espace réservé du numéro de diapositive 3"/>
          <p:cNvSpPr>
            <a:spLocks noGrp="1"/>
          </p:cNvSpPr>
          <p:nvPr>
            <p:ph type="sldNum" sz="quarter" idx="5"/>
          </p:nvPr>
        </p:nvSpPr>
        <p:spPr/>
        <p:txBody>
          <a:bodyPr/>
          <a:lstStyle/>
          <a:p>
            <a:pPr algn="l" rtl="0"/>
            <a:fld id="{BC037000-CB23-424B-8CA8-F407799DC541}" type="slidenum">
              <a:rPr/>
              <a:t>60</a:t>
            </a:fld>
            <a:endParaRPr lang="fr"/>
          </a:p>
        </p:txBody>
      </p:sp>
    </p:spTree>
    <p:extLst>
      <p:ext uri="{BB962C8B-B14F-4D97-AF65-F5344CB8AC3E}">
        <p14:creationId xmlns:p14="http://schemas.microsoft.com/office/powerpoint/2010/main" val="19017059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Facilitator can ask if people have heard  about or engaged in HNOs and HRPs first, and then use this slide to share to introduce process and the main steps. Also important to add that the HRP is dependent on securing funding, and that OPDs can get involved in partnering in CERF applications, as well as influencing into flash appeals for sudden onset crisis. </a:t>
            </a:r>
          </a:p>
          <a:p>
            <a:endParaRPr lang="en-GB" dirty="0"/>
          </a:p>
          <a:p>
            <a:r>
              <a:rPr lang="en-GB" dirty="0"/>
              <a:t>Adapted from – slide in </a:t>
            </a:r>
            <a:r>
              <a:rPr lang="en-US" sz="1200" kern="0" dirty="0">
                <a:solidFill>
                  <a:schemeClr val="accent1">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Module 1: Disability inclusion in HNOs/HRPs What do we know? July 2021: See also following for further background information.</a:t>
            </a:r>
            <a:endParaRPr lang="en-US" sz="1050" dirty="0">
              <a:hlinkClick r:id="rId3"/>
            </a:endParaRPr>
          </a:p>
          <a:p>
            <a:pPr lvl="0">
              <a:spcBef>
                <a:spcPts val="600"/>
              </a:spcBef>
            </a:pPr>
            <a:r>
              <a:rPr lang="en-US" sz="1200" dirty="0">
                <a:hlinkClick r:id="rId3"/>
              </a:rPr>
              <a:t>Guidance on strengthening disability inclusion in Humanitarian Response Plans</a:t>
            </a:r>
            <a:endParaRPr lang="en-US" sz="1200" dirty="0"/>
          </a:p>
          <a:p>
            <a:pPr lvl="0">
              <a:spcBef>
                <a:spcPts val="600"/>
              </a:spcBef>
            </a:pPr>
            <a:r>
              <a:rPr lang="en-US" sz="1200" dirty="0">
                <a:hlinkClick r:id="rId4"/>
              </a:rPr>
              <a:t>Tip Sheet: Integration of Disability in HNO</a:t>
            </a:r>
            <a:endParaRPr lang="en-US" sz="1200" dirty="0"/>
          </a:p>
          <a:p>
            <a:pPr lvl="0">
              <a:spcBef>
                <a:spcPts val="600"/>
              </a:spcBef>
            </a:pPr>
            <a:r>
              <a:rPr lang="en-US" sz="1200" dirty="0">
                <a:hlinkClick r:id="rId5"/>
              </a:rPr>
              <a:t>Tip Sheet: Integration of Disability in HRP</a:t>
            </a:r>
            <a:endParaRPr lang="en-US" sz="1200" dirty="0"/>
          </a:p>
          <a:p>
            <a:pPr lvl="0">
              <a:spcBef>
                <a:spcPts val="600"/>
              </a:spcBef>
            </a:pPr>
            <a:r>
              <a:rPr lang="en-US" sz="1200" dirty="0">
                <a:hlinkClick r:id="rId6"/>
              </a:rPr>
              <a:t>GPC webcast on disability inclusive HNO and HRP</a:t>
            </a:r>
            <a:endParaRPr lang="en-US" sz="1200" dirty="0"/>
          </a:p>
          <a:p>
            <a:pPr lvl="0">
              <a:spcBef>
                <a:spcPts val="600"/>
              </a:spcBef>
            </a:pPr>
            <a:r>
              <a:rPr lang="en-US" sz="1200" dirty="0"/>
              <a:t>It can also be helpful for DRG fellows to read the Disability Inclusion review of 2020 HNOs &amp; HRPs by the disability advisory group </a:t>
            </a:r>
            <a:r>
              <a:rPr lang="en-US" sz="1200" b="1" dirty="0"/>
              <a:t>https://drive.google.com/file/d/1cCJaMoto7uGkm0grhXvJNIYCbQhUtTcN/view</a:t>
            </a:r>
          </a:p>
          <a:p>
            <a:pPr lvl="0">
              <a:spcBef>
                <a:spcPts val="600"/>
              </a:spcBef>
            </a:pPr>
            <a:endParaRPr lang="en-US" sz="1200" dirty="0"/>
          </a:p>
          <a:p>
            <a:endParaRPr lang="en-GB" dirty="0"/>
          </a:p>
          <a:p>
            <a:pPr lvl="0" algn="l" rtl="0">
              <a:spcBef>
                <a:spcPts val="600"/>
              </a:spcBef>
            </a:pPr>
            <a:endParaRPr lang="fr" sz="1200" dirty="0"/>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61</a:t>
            </a:fld>
            <a:endParaRPr lang="fr"/>
          </a:p>
        </p:txBody>
      </p:sp>
    </p:spTree>
    <p:extLst>
      <p:ext uri="{BB962C8B-B14F-4D97-AF65-F5344CB8AC3E}">
        <p14:creationId xmlns:p14="http://schemas.microsoft.com/office/powerpoint/2010/main" val="2347693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Choice: Many different options for group work – and for reporting back to use timesaving techniques if needed. </a:t>
            </a:r>
            <a:r>
              <a:rPr lang="en-GB" dirty="0"/>
              <a:t>This can be 4 -6 groups each with a different stage (or combined stages). Alternatively if smaller more intimate group, you may ask the group to think over the whole of the HPC. Reporting back can also have timesaving techniques: for groups to use </a:t>
            </a:r>
            <a:r>
              <a:rPr lang="en-GB" dirty="0" err="1"/>
              <a:t>padlet</a:t>
            </a:r>
            <a:r>
              <a:rPr lang="en-GB" dirty="0"/>
              <a:t> or </a:t>
            </a:r>
            <a:r>
              <a:rPr lang="en-GB" dirty="0" err="1"/>
              <a:t>jamboard</a:t>
            </a:r>
            <a:r>
              <a:rPr lang="en-GB" dirty="0"/>
              <a:t>. Ask each group to have a volunteer to take notes to drop into the chat box and then only share top 2-3 things per stage. Groups can be told you can look and discuss all stages but that you will have responsibility to report back on one stage. </a:t>
            </a:r>
          </a:p>
          <a:p>
            <a:pPr marL="0" indent="0">
              <a:buFontTx/>
              <a:buNone/>
            </a:pPr>
            <a:endParaRPr lang="en-GB" dirty="0"/>
          </a:p>
          <a:p>
            <a:r>
              <a:rPr lang="en-IN" dirty="0"/>
              <a:t>The engagement of OPDs is a commitment and obligation under different international instruments.</a:t>
            </a:r>
          </a:p>
          <a:p>
            <a:r>
              <a:rPr lang="en-IN" dirty="0"/>
              <a:t>When opportunities arise to engage at any HPC stage, we should engage regardless if the opportunities is about to engage in the full cycle or not.</a:t>
            </a:r>
          </a:p>
          <a:p>
            <a:r>
              <a:rPr lang="en-IN" dirty="0"/>
              <a:t>Good preparation and networking among OPDs could be very helpful for enhancing the engagement process and outcome.</a:t>
            </a:r>
          </a:p>
          <a:p>
            <a:r>
              <a:rPr lang="en-IN" dirty="0"/>
              <a:t>There are some tools that could be use to prepare for a good engagement such as CHS. </a:t>
            </a:r>
          </a:p>
          <a:p>
            <a:r>
              <a:rPr lang="en-GB" dirty="0"/>
              <a:t>After plenary feedback point out Chapter 9 of IASC guidelines that details roles and responsibilities of each key stakeholder, including OPDs (Pages 65-66). These slides can also be added as a recap</a:t>
            </a:r>
          </a:p>
          <a:p>
            <a:r>
              <a:rPr lang="en-GB" dirty="0"/>
              <a:t>NOTE: this can be adapted according to audience. DRG fellows should know from first session if they can go deeper on this exercise depending on the experience of OPDs who join. </a:t>
            </a:r>
          </a:p>
          <a:p>
            <a:endParaRPr lang="en-US" dirty="0"/>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57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Notes:</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SEASONAL HAZARDS</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these are hazards which have a regular cycle, such as floods, cyclones, and drought. the key objective for seasonal hazards is to ensure that Advanced Preparedness Actions (APAs) are implemented, and contingency plans (CPs) are updated before the seasonal/scheduled hazard onsets.</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br>
              <a:rPr kumimoji="0" lang="en-IN" sz="1800" b="0" i="0" u="none" strike="noStrike" kern="1200" cap="none" spc="0" normalizeH="0" baseline="0" noProof="0" dirty="0">
                <a:ln>
                  <a:noFill/>
                </a:ln>
                <a:solidFill>
                  <a:prstClr val="black"/>
                </a:solidFill>
                <a:effectLst/>
                <a:uLnTx/>
                <a:uFillTx/>
                <a:latin typeface="+mn-lt"/>
                <a:ea typeface="+mn-ea"/>
                <a:cs typeface="+mn-cs"/>
              </a:rPr>
            </a:br>
            <a:r>
              <a:rPr kumimoji="0" lang="en-IN" sz="1200" b="0" i="0" u="none" strike="noStrike" kern="1200" cap="none" spc="0" normalizeH="0" baseline="0" noProof="0" dirty="0">
                <a:ln>
                  <a:noFill/>
                </a:ln>
                <a:solidFill>
                  <a:prstClr val="black"/>
                </a:solidFill>
                <a:effectLst/>
                <a:uLnTx/>
                <a:uFillTx/>
                <a:latin typeface="+mn-lt"/>
                <a:ea typeface="+mn-ea"/>
                <a:cs typeface="+mn-cs"/>
              </a:rPr>
              <a:t>EVOLVING HAZARDS</a:t>
            </a:r>
            <a:br>
              <a:rPr kumimoji="0" lang="en-IN" sz="1800" b="0" i="0" u="none" strike="noStrike" kern="1200" cap="none" spc="0" normalizeH="0" baseline="0" noProof="0" dirty="0">
                <a:ln>
                  <a:noFill/>
                </a:ln>
                <a:solidFill>
                  <a:prstClr val="black"/>
                </a:solidFill>
                <a:effectLst/>
                <a:uLnTx/>
                <a:uFillTx/>
                <a:latin typeface="+mn-lt"/>
                <a:ea typeface="+mn-ea"/>
                <a:cs typeface="+mn-cs"/>
              </a:rPr>
            </a:br>
            <a:r>
              <a:rPr kumimoji="0" lang="en-IN" sz="1200" b="0" i="0" u="none" strike="noStrike" kern="1200" cap="none" spc="0" normalizeH="0" baseline="0" noProof="0" dirty="0">
                <a:ln>
                  <a:noFill/>
                </a:ln>
                <a:solidFill>
                  <a:prstClr val="black"/>
                </a:solidFill>
                <a:effectLst/>
                <a:uLnTx/>
                <a:uFillTx/>
                <a:latin typeface="+mn-lt"/>
                <a:ea typeface="+mn-ea"/>
                <a:cs typeface="+mn-cs"/>
              </a:rPr>
              <a:t>these are hazards with levels of risk that change irregularly over time,</a:t>
            </a:r>
            <a:r>
              <a:rPr kumimoji="0" lang="en-IN" sz="1800" b="0" i="0" u="none" strike="noStrike" kern="1200" cap="none" spc="0" normalizeH="0" baseline="0" noProof="0" dirty="0">
                <a:ln>
                  <a:noFill/>
                </a:ln>
                <a:solidFill>
                  <a:prstClr val="black"/>
                </a:solidFill>
                <a:effectLst/>
                <a:uLnTx/>
                <a:uFillTx/>
                <a:latin typeface="+mn-lt"/>
                <a:ea typeface="+mn-ea"/>
                <a:cs typeface="+mn-cs"/>
              </a:rPr>
              <a:t> </a:t>
            </a:r>
            <a:r>
              <a:rPr kumimoji="0" lang="en-IN" sz="1200" b="0" i="0" u="none" strike="noStrike" kern="1200" cap="none" spc="0" normalizeH="0" baseline="0" noProof="0" dirty="0">
                <a:ln>
                  <a:noFill/>
                </a:ln>
                <a:solidFill>
                  <a:prstClr val="black"/>
                </a:solidFill>
                <a:effectLst/>
                <a:uLnTx/>
                <a:uFillTx/>
                <a:latin typeface="+mn-lt"/>
                <a:ea typeface="+mn-ea"/>
                <a:cs typeface="+mn-cs"/>
              </a:rPr>
              <a:t>such as armed conflict, serious human rights violations, economic hazards</a:t>
            </a:r>
            <a:r>
              <a:rPr kumimoji="0" lang="en-IN" sz="1800" b="0" i="0" u="none" strike="noStrike" kern="1200" cap="none" spc="0" normalizeH="0" baseline="0" noProof="0" dirty="0">
                <a:ln>
                  <a:noFill/>
                </a:ln>
                <a:solidFill>
                  <a:prstClr val="black"/>
                </a:solidFill>
                <a:effectLst/>
                <a:uLnTx/>
                <a:uFillTx/>
                <a:latin typeface="+mn-lt"/>
                <a:ea typeface="+mn-ea"/>
                <a:cs typeface="+mn-cs"/>
              </a:rPr>
              <a:t> </a:t>
            </a:r>
            <a:r>
              <a:rPr kumimoji="0" lang="en-IN" sz="1200" b="0" i="0" u="none" strike="noStrike" kern="1200" cap="none" spc="0" normalizeH="0" baseline="0" noProof="0" dirty="0">
                <a:ln>
                  <a:noFill/>
                </a:ln>
                <a:solidFill>
                  <a:prstClr val="black"/>
                </a:solidFill>
                <a:effectLst/>
                <a:uLnTx/>
                <a:uFillTx/>
                <a:latin typeface="+mn-lt"/>
                <a:ea typeface="+mn-ea"/>
                <a:cs typeface="+mn-cs"/>
              </a:rPr>
              <a:t>and pandemics. evolution of these hazards should be monitored to</a:t>
            </a:r>
            <a:r>
              <a:rPr kumimoji="0" lang="en-IN" sz="1800" b="0" i="0" u="none" strike="noStrike" kern="1200" cap="none" spc="0" normalizeH="0" baseline="0" noProof="0" dirty="0">
                <a:ln>
                  <a:noFill/>
                </a:ln>
                <a:solidFill>
                  <a:prstClr val="black"/>
                </a:solidFill>
                <a:effectLst/>
                <a:uLnTx/>
                <a:uFillTx/>
                <a:latin typeface="+mn-lt"/>
                <a:ea typeface="+mn-ea"/>
                <a:cs typeface="+mn-cs"/>
              </a:rPr>
              <a:t> </a:t>
            </a:r>
            <a:r>
              <a:rPr kumimoji="0" lang="en-IN" sz="1200" b="0" i="0" u="none" strike="noStrike" kern="1200" cap="none" spc="0" normalizeH="0" baseline="0" noProof="0" dirty="0">
                <a:ln>
                  <a:noFill/>
                </a:ln>
                <a:solidFill>
                  <a:prstClr val="black"/>
                </a:solidFill>
                <a:effectLst/>
                <a:uLnTx/>
                <a:uFillTx/>
                <a:latin typeface="+mn-lt"/>
                <a:ea typeface="+mn-ea"/>
                <a:cs typeface="+mn-cs"/>
              </a:rPr>
              <a:t>identify the tipping point when the risk is heightened</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n-lt"/>
                <a:ea typeface="+mn-ea"/>
                <a:cs typeface="+mn-cs"/>
              </a:rPr>
              <a:t>STATIC HAZARDS</a:t>
            </a:r>
            <a:br>
              <a:rPr kumimoji="0" lang="en-IN" sz="1800" b="0" i="0" u="none" strike="noStrike" kern="1200" cap="none" spc="0" normalizeH="0" baseline="0" noProof="0" dirty="0">
                <a:ln>
                  <a:noFill/>
                </a:ln>
                <a:solidFill>
                  <a:prstClr val="black"/>
                </a:solidFill>
                <a:effectLst/>
                <a:uLnTx/>
                <a:uFillTx/>
                <a:latin typeface="+mn-lt"/>
                <a:ea typeface="+mn-ea"/>
                <a:cs typeface="+mn-cs"/>
              </a:rPr>
            </a:br>
            <a:r>
              <a:rPr kumimoji="0" lang="en-IN" sz="1200" b="0" i="0" u="none" strike="noStrike" kern="1200" cap="none" spc="0" normalizeH="0" baseline="0" noProof="0" dirty="0">
                <a:ln>
                  <a:noFill/>
                </a:ln>
                <a:solidFill>
                  <a:prstClr val="black"/>
                </a:solidFill>
                <a:effectLst/>
                <a:uLnTx/>
                <a:uFillTx/>
                <a:latin typeface="+mn-lt"/>
                <a:ea typeface="+mn-ea"/>
                <a:cs typeface="+mn-cs"/>
              </a:rPr>
              <a:t>these hazards pose the same level of risk consistently over </a:t>
            </a:r>
            <a:r>
              <a:rPr kumimoji="0" lang="en-IN" sz="1200" b="0" i="0" u="none" strike="noStrike" kern="1200" cap="none" spc="0" normalizeH="0" baseline="0" noProof="0" dirty="0" err="1">
                <a:ln>
                  <a:noFill/>
                </a:ln>
                <a:solidFill>
                  <a:prstClr val="black"/>
                </a:solidFill>
                <a:effectLst/>
                <a:uLnTx/>
                <a:uFillTx/>
                <a:latin typeface="+mn-lt"/>
                <a:ea typeface="+mn-ea"/>
                <a:cs typeface="+mn-cs"/>
              </a:rPr>
              <a:t>time,such</a:t>
            </a:r>
            <a:r>
              <a:rPr kumimoji="0" lang="en-IN" sz="1200" b="0" i="0" u="none" strike="noStrike" kern="1200" cap="none" spc="0" normalizeH="0" baseline="0" noProof="0" dirty="0">
                <a:ln>
                  <a:noFill/>
                </a:ln>
                <a:solidFill>
                  <a:prstClr val="black"/>
                </a:solidFill>
                <a:effectLst/>
                <a:uLnTx/>
                <a:uFillTx/>
                <a:latin typeface="+mn-lt"/>
                <a:ea typeface="+mn-ea"/>
                <a:cs typeface="+mn-cs"/>
              </a:rPr>
              <a:t> as earthquakes, volcanic eruptions and tsunamis. even though they</a:t>
            </a:r>
            <a:r>
              <a:rPr kumimoji="0" lang="en-IN" sz="1800" b="0" i="0" u="none" strike="noStrike" kern="1200" cap="none" spc="0" normalizeH="0" baseline="0" noProof="0" dirty="0">
                <a:ln>
                  <a:noFill/>
                </a:ln>
                <a:solidFill>
                  <a:prstClr val="black"/>
                </a:solidFill>
                <a:effectLst/>
                <a:uLnTx/>
                <a:uFillTx/>
                <a:latin typeface="+mn-lt"/>
                <a:ea typeface="+mn-ea"/>
                <a:cs typeface="+mn-cs"/>
              </a:rPr>
              <a:t> </a:t>
            </a:r>
            <a:r>
              <a:rPr kumimoji="0" lang="en-IN" sz="1200" b="0" i="0" u="none" strike="noStrike" kern="1200" cap="none" spc="0" normalizeH="0" baseline="0" noProof="0" dirty="0">
                <a:ln>
                  <a:noFill/>
                </a:ln>
                <a:solidFill>
                  <a:prstClr val="black"/>
                </a:solidFill>
                <a:effectLst/>
                <a:uLnTx/>
                <a:uFillTx/>
                <a:latin typeface="+mn-lt"/>
                <a:ea typeface="+mn-ea"/>
                <a:cs typeface="+mn-cs"/>
              </a:rPr>
              <a:t>rank as high-risk, the exact timing of occurrence is impossible to</a:t>
            </a:r>
            <a:br>
              <a:rPr kumimoji="0" lang="en-IN" sz="1800" b="0" i="0" u="none" strike="noStrike" kern="1200" cap="none" spc="0" normalizeH="0" baseline="0" noProof="0" dirty="0">
                <a:ln>
                  <a:noFill/>
                </a:ln>
                <a:solidFill>
                  <a:prstClr val="black"/>
                </a:solidFill>
                <a:effectLst/>
                <a:uLnTx/>
                <a:uFillTx/>
                <a:latin typeface="+mn-lt"/>
                <a:ea typeface="+mn-ea"/>
                <a:cs typeface="+mn-cs"/>
              </a:rPr>
            </a:br>
            <a:r>
              <a:rPr kumimoji="0" lang="en-IN" sz="1200" b="0" i="0" u="none" strike="noStrike" kern="1200" cap="none" spc="0" normalizeH="0" baseline="0" noProof="0" dirty="0">
                <a:ln>
                  <a:noFill/>
                </a:ln>
                <a:solidFill>
                  <a:prstClr val="black"/>
                </a:solidFill>
                <a:effectLst/>
                <a:uLnTx/>
                <a:uFillTx/>
                <a:latin typeface="+mn-lt"/>
                <a:ea typeface="+mn-ea"/>
                <a:cs typeface="+mn-cs"/>
              </a:rPr>
              <a:t>anticipate. As such, it is usually not possible to monitor risks of this type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n-lt"/>
                <a:ea typeface="+mn-ea"/>
                <a:cs typeface="+mn-cs"/>
              </a:rPr>
              <a:t>Source: https://interagencystandingcommittee.org/system/files/iasc_emergency_response_preparedness_guidelines_july_2015_draft_for_field_testing.pdf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BB709338-A3A3-4F6B-84E5-CB91CF26B0E5}" type="slidenum">
              <a:rPr/>
              <a:t>7</a:t>
            </a:fld>
            <a:endParaRPr lang="fr"/>
          </a:p>
        </p:txBody>
      </p:sp>
    </p:spTree>
    <p:extLst>
      <p:ext uri="{BB962C8B-B14F-4D97-AF65-F5344CB8AC3E}">
        <p14:creationId xmlns:p14="http://schemas.microsoft.com/office/powerpoint/2010/main" val="202218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1" i="0" dirty="0">
              <a:solidFill>
                <a:srgbClr val="2E3436"/>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15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US" b="1" dirty="0"/>
              <a:t>Optional to use slide or to develop as a recap. </a:t>
            </a:r>
            <a:r>
              <a:rPr lang="en-US" b="0" dirty="0"/>
              <a:t>It is important to facilitate a final discussion on OPDs expectations and interests. Then to make sure to capture what is agreed and shared as part of the recap and to signpost next steps and any regional opportunities / networks. Remember some people may come to the sessions who are not linked in with national and regional networks so great to get permission to form communities of practice for next steps. </a:t>
            </a:r>
          </a:p>
          <a:p>
            <a:r>
              <a:rPr lang="en-US" b="1" dirty="0"/>
              <a:t>Objective to</a:t>
            </a:r>
            <a:r>
              <a:rPr lang="en-US" b="0" dirty="0"/>
              <a:t>:</a:t>
            </a:r>
          </a:p>
          <a:p>
            <a:r>
              <a:rPr lang="en-US" b="0" dirty="0"/>
              <a:t>- Use the opportunity to gauge what OPDs would like to get involved with</a:t>
            </a:r>
          </a:p>
          <a:p>
            <a:pPr marL="171450" indent="-171450">
              <a:buFontTx/>
              <a:buChar char="-"/>
            </a:pPr>
            <a:r>
              <a:rPr lang="en-US" b="0" dirty="0"/>
              <a:t>What networks or preferred forms of communications </a:t>
            </a:r>
          </a:p>
          <a:p>
            <a:pPr marL="171450" indent="-171450">
              <a:buFontTx/>
              <a:buChar char="-"/>
            </a:pPr>
            <a:r>
              <a:rPr lang="en-US" b="0" dirty="0"/>
              <a:t>Get permission to continue to contact and link them in with regional networks, including potential to link with DRG members and regional / national humanitarian networks</a:t>
            </a:r>
          </a:p>
          <a:p>
            <a:r>
              <a:rPr lang="en-US" b="1" dirty="0"/>
              <a:t>DRG fellows to complete with WG6 regional colleagues </a:t>
            </a:r>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64</a:t>
            </a:fld>
            <a:endParaRPr lang="fr"/>
          </a:p>
        </p:txBody>
      </p:sp>
    </p:spTree>
    <p:extLst>
      <p:ext uri="{BB962C8B-B14F-4D97-AF65-F5344CB8AC3E}">
        <p14:creationId xmlns:p14="http://schemas.microsoft.com/office/powerpoint/2010/main" val="349786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b="1" dirty="0"/>
              <a:t>Remarques : Facultatif pour utiliser la diapositive ou pour développer en tant que récapitulatif. </a:t>
            </a:r>
            <a:r>
              <a:rPr lang="fr" b="0" dirty="0"/>
              <a:t>Il est important de faciliter une discussion finale sur les attentes et les intérêts des OPD. Ensuite, assurez-vous de saisir ce qui est convenu et partagé dans le cadre du récapitulatif et de signaler les prochaines étapes et toutes les opportunités/réseaux régionaux. N'oubliez pas que certaines personnes peuvent venir aux sessions qui ne sont pas liées aux réseaux nationaux et régionaux, donc c'est bien d'obtenir la permission de former des communautés de pratique pour les prochaines étapes.</a:t>
            </a:r>
          </a:p>
          <a:p>
            <a:r>
              <a:rPr lang="fr" b="1" dirty="0"/>
              <a:t>Objectif de </a:t>
            </a:r>
            <a:r>
              <a:rPr lang="fr" b="0" dirty="0"/>
              <a:t>:</a:t>
            </a:r>
          </a:p>
          <a:p>
            <a:r>
              <a:rPr lang="fr" b="0" dirty="0"/>
              <a:t>- Profitez de l'occasion pour évaluer dans quoi les OPD aimeraient s'impliquer</a:t>
            </a:r>
          </a:p>
          <a:p>
            <a:pPr marL="171450" indent="-171450">
              <a:buFontTx/>
              <a:buChar char="-"/>
            </a:pPr>
            <a:r>
              <a:rPr lang="fr" b="0" dirty="0"/>
              <a:t>Quels réseaux ou formes de communication préférées</a:t>
            </a:r>
          </a:p>
          <a:p>
            <a:pPr marL="171450" indent="-171450">
              <a:buFontTx/>
              <a:buChar char="-"/>
            </a:pPr>
            <a:r>
              <a:rPr lang="fr" b="0" dirty="0"/>
              <a:t>Obtenir la permission de continuer à les contacter et à les relier aux réseaux régionaux, y compris la possibilité de se lier aux membres du DRG et aux réseaux humanitaires régionaux / nationaux</a:t>
            </a:r>
          </a:p>
          <a:p>
            <a:r>
              <a:rPr lang="fr" b="1" dirty="0"/>
              <a:t>Les boursiers du DRG doivent compléter avec les collègues régionaux du WG6</a:t>
            </a: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65</a:t>
            </a:fld>
            <a:endParaRPr lang="en-GB"/>
          </a:p>
        </p:txBody>
      </p:sp>
    </p:spTree>
    <p:extLst>
      <p:ext uri="{BB962C8B-B14F-4D97-AF65-F5344CB8AC3E}">
        <p14:creationId xmlns:p14="http://schemas.microsoft.com/office/powerpoint/2010/main" val="349786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1981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 sz="1800" b="0" dirty="0">
                <a:effectLst/>
                <a:latin typeface="Calibri" panose="020F0502020204030204" pitchFamily="34" charset="0"/>
                <a:ea typeface="Calibri" panose="020F0502020204030204" pitchFamily="34" charset="0"/>
              </a:rPr>
              <a:t>Notes Modifier la version en langue locale</a:t>
            </a:r>
          </a:p>
        </p:txBody>
      </p:sp>
      <p:sp>
        <p:nvSpPr>
          <p:cNvPr id="4" name="Slide Number Placeholder 3"/>
          <p:cNvSpPr>
            <a:spLocks noGrp="1"/>
          </p:cNvSpPr>
          <p:nvPr>
            <p:ph type="sldNum" sz="quarter" idx="5"/>
          </p:nvPr>
        </p:nvSpPr>
        <p:spPr/>
        <p:txBody>
          <a:bodyPr/>
          <a:lstStyle/>
          <a:p>
            <a:fld id="{BB709338-A3A3-4F6B-84E5-CB91CF26B0E5}" type="slidenum">
              <a:rPr lang="en-GB" smtClean="0"/>
              <a:t>67</a:t>
            </a:fld>
            <a:endParaRPr lang="en-GB"/>
          </a:p>
        </p:txBody>
      </p:sp>
    </p:spTree>
    <p:extLst>
      <p:ext uri="{BB962C8B-B14F-4D97-AF65-F5344CB8AC3E}">
        <p14:creationId xmlns:p14="http://schemas.microsoft.com/office/powerpoint/2010/main" val="29361915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dirty="0">
                <a:effectLst/>
                <a:latin typeface="Calibri" panose="020F0502020204030204" pitchFamily="34" charset="0"/>
                <a:ea typeface="Calibri" panose="020F0502020204030204" pitchFamily="34" charset="0"/>
              </a:rPr>
              <a:t>Notes vérifier si elles sont disponibles ou équivalentes dans la langue locale</a:t>
            </a:r>
          </a:p>
        </p:txBody>
      </p:sp>
      <p:sp>
        <p:nvSpPr>
          <p:cNvPr id="4" name="Slide Number Placeholder 3"/>
          <p:cNvSpPr>
            <a:spLocks noGrp="1"/>
          </p:cNvSpPr>
          <p:nvPr>
            <p:ph type="sldNum" sz="quarter" idx="5"/>
          </p:nvPr>
        </p:nvSpPr>
        <p:spPr/>
        <p:txBody>
          <a:bodyPr/>
          <a:lstStyle/>
          <a:p>
            <a:fld id="{BB709338-A3A3-4F6B-84E5-CB91CF26B0E5}" type="slidenum">
              <a:rPr lang="en-GB" smtClean="0"/>
              <a:t>68</a:t>
            </a:fld>
            <a:endParaRPr lang="en-GB"/>
          </a:p>
        </p:txBody>
      </p:sp>
    </p:spTree>
    <p:extLst>
      <p:ext uri="{BB962C8B-B14F-4D97-AF65-F5344CB8AC3E}">
        <p14:creationId xmlns:p14="http://schemas.microsoft.com/office/powerpoint/2010/main" val="2684436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dirty="0">
                <a:effectLst/>
                <a:latin typeface="Calibri" panose="020F0502020204030204" pitchFamily="34" charset="0"/>
                <a:ea typeface="Calibri" panose="020F0502020204030204" pitchFamily="34" charset="0"/>
              </a:rPr>
              <a:t>Notes swap vers la version en langue locale - ou équivalent</a:t>
            </a:r>
          </a:p>
          <a:p>
            <a:pPr marL="0" indent="0">
              <a:buFontTx/>
              <a:buNone/>
            </a:pPr>
            <a:endParaRPr lang="en-GB"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69</a:t>
            </a:fld>
            <a:endParaRPr lang="en-GB"/>
          </a:p>
        </p:txBody>
      </p:sp>
    </p:spTree>
    <p:extLst>
      <p:ext uri="{BB962C8B-B14F-4D97-AF65-F5344CB8AC3E}">
        <p14:creationId xmlns:p14="http://schemas.microsoft.com/office/powerpoint/2010/main" val="2716971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70</a:t>
            </a:fld>
            <a:endParaRPr lang="en-GB"/>
          </a:p>
        </p:txBody>
      </p:sp>
    </p:spTree>
    <p:extLst>
      <p:ext uri="{BB962C8B-B14F-4D97-AF65-F5344CB8AC3E}">
        <p14:creationId xmlns:p14="http://schemas.microsoft.com/office/powerpoint/2010/main" val="5100929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71</a:t>
            </a:fld>
            <a:endParaRPr lang="en-GB"/>
          </a:p>
        </p:txBody>
      </p:sp>
    </p:spTree>
    <p:extLst>
      <p:ext uri="{BB962C8B-B14F-4D97-AF65-F5344CB8AC3E}">
        <p14:creationId xmlns:p14="http://schemas.microsoft.com/office/powerpoint/2010/main" val="1701648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 sz="1800" b="0" dirty="0">
                <a:effectLst/>
                <a:latin typeface="Calibri" panose="020F0502020204030204" pitchFamily="34" charset="0"/>
                <a:ea typeface="Calibri" panose="020F0502020204030204" pitchFamily="34" charset="0"/>
              </a:rPr>
              <a:t>Notes - ajouter un lien vers les enquêtes sur la langue locale</a:t>
            </a:r>
          </a:p>
        </p:txBody>
      </p:sp>
      <p:sp>
        <p:nvSpPr>
          <p:cNvPr id="4" name="Slide Number Placeholder 3"/>
          <p:cNvSpPr>
            <a:spLocks noGrp="1"/>
          </p:cNvSpPr>
          <p:nvPr>
            <p:ph type="sldNum" sz="quarter" idx="5"/>
          </p:nvPr>
        </p:nvSpPr>
        <p:spPr/>
        <p:txBody>
          <a:bodyPr/>
          <a:lstStyle/>
          <a:p>
            <a:fld id="{BB709338-A3A3-4F6B-84E5-CB91CF26B0E5}" type="slidenum">
              <a:rPr lang="en-GB" smtClean="0"/>
              <a:t>72</a:t>
            </a:fld>
            <a:endParaRPr lang="en-GB"/>
          </a:p>
        </p:txBody>
      </p:sp>
    </p:spTree>
    <p:extLst>
      <p:ext uri="{BB962C8B-B14F-4D97-AF65-F5344CB8AC3E}">
        <p14:creationId xmlns:p14="http://schemas.microsoft.com/office/powerpoint/2010/main" val="311903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 this slide on consequences can be used as talking points for facilitators and do not need to be shown</a:t>
            </a:r>
            <a:endParaRPr lang="en-GB" dirty="0"/>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8</a:t>
            </a:fld>
            <a:endParaRPr lang="fr"/>
          </a:p>
        </p:txBody>
      </p:sp>
    </p:spTree>
    <p:extLst>
      <p:ext uri="{BB962C8B-B14F-4D97-AF65-F5344CB8AC3E}">
        <p14:creationId xmlns:p14="http://schemas.microsoft.com/office/powerpoint/2010/main" val="257000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 this slide on consequences can be used as talking points for facilitators and do not need to be shown</a:t>
            </a:r>
            <a:endParaRPr lang="en-GB" dirty="0"/>
          </a:p>
          <a:p>
            <a:endParaRPr lang="fr" dirty="0"/>
          </a:p>
        </p:txBody>
      </p:sp>
      <p:sp>
        <p:nvSpPr>
          <p:cNvPr id="4" name="Slide Number Placeholder 3"/>
          <p:cNvSpPr>
            <a:spLocks noGrp="1"/>
          </p:cNvSpPr>
          <p:nvPr>
            <p:ph type="sldNum" sz="quarter" idx="5"/>
          </p:nvPr>
        </p:nvSpPr>
        <p:spPr/>
        <p:txBody>
          <a:bodyPr/>
          <a:lstStyle/>
          <a:p>
            <a:pPr algn="l" rtl="0"/>
            <a:fld id="{BB709338-A3A3-4F6B-84E5-CB91CF26B0E5}" type="slidenum">
              <a:rPr/>
              <a:t>9</a:t>
            </a:fld>
            <a:endParaRPr lang="fr"/>
          </a:p>
        </p:txBody>
      </p:sp>
    </p:spTree>
    <p:extLst>
      <p:ext uri="{BB962C8B-B14F-4D97-AF65-F5344CB8AC3E}">
        <p14:creationId xmlns:p14="http://schemas.microsoft.com/office/powerpoint/2010/main" val="136890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Notes: </a:t>
            </a:r>
            <a:r>
              <a:rPr kumimoji="0" lang="en-GB" sz="1200" b="0" i="0" u="none" strike="noStrike" kern="1200" cap="none" spc="0" normalizeH="0" baseline="0" noProof="0" dirty="0">
                <a:ln>
                  <a:noFill/>
                </a:ln>
                <a:solidFill>
                  <a:prstClr val="black"/>
                </a:solidFill>
                <a:effectLst/>
                <a:uLnTx/>
                <a:uFillTx/>
                <a:latin typeface="+mn-lt"/>
                <a:ea typeface="+mn-ea"/>
                <a:cs typeface="+mn-cs"/>
              </a:rPr>
              <a:t>Option to give one to each group to save time, or to reflection on all for but tell groups they have responsibility to report back on one. By looking at all four there are several similarities in the types of barriers.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Key message in wrap up that not every emergency is humanitarian. – facilitator explains when it is a formal activated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Wrap up can also include- </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There are a wide range of types of crisis. </a:t>
            </a:r>
            <a:r>
              <a:rPr kumimoji="0" lang="en-US"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 humanitarian crisis might be an event or a series of events that threaten the health, safety or wellbeing of a large group of people. They can be shorter term, or long-term protracted crisis. They may happen rapidly, such as the impact of an earthquake, tsunami, or cyclone, or may be much slower onset, such as drought, successive crop failures and famine. Humanitarian crises can be caused by conflict or war, natural disasters, famine, outbreak of disease. Can be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categorized under four main headings (see slide 8). Sometimes these crisis are complex and are a mix of both natural and manmade disasters.</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Differentiate between smaller local crisis that might be managed by national/ local authorities, such as Disaster Risk Reduction Committees/ infrastructure and those that are much larger scale that require intervention and call on international support. It may also be that if local authorities do not have the capacity or request for assistance international community may intervene. Note the second session will elaborate on the cluster system and how this gets activated – for session one it is sufficient to speak just to differentiating between smaller scale/local crisis that local and national authorities can manage – to more significant, deeper, wider scale crisis that widely impacts populations, infrastructure that requires larger scale intervention – where this would be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recognised</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by OCHA and where international / regional support is required to support large scale populations that are impacted.</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outcomes of emergencies are manifold; ranging from large scale displacement both internally and across international borders, large scale destruction of infrastructure, loss of life, loss of livelihoods/core resources, targeted violence, risk of injury from unexploded devices, service disruptions (national budgets being redirected, staff fleering, services closed due to conflict) creating instability, insecurity for whole populations but especially those more vulnerable to higher risks, fracturing of community networks, destruction of infrastructure, communities being besieged, impacts on access to food and nutrition – and the creation of a range of displaced persons, be these refugees crossing international borders, internally displaced persons within national borders, migrants moving across borders, often as a result  of long term degradation and destruction of opportunities for economic safety, or stateless persons who have lost citizenship or never been recognized as citizens of a country, or asylum seekers- individuals/groups fleeing persecution.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See UNHCR glossary of key terms </a:t>
            </a:r>
            <a:r>
              <a:rPr kumimoji="0" lang="en-US"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https://www.unhcr.org/449267670.pdf</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19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7468-B825-48E9-9D02-2E3283FAC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6EF7B9-5B6B-4DDA-9483-6B0A2AB0F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EB2A29-01B5-4CC1-9EA0-746E2822492F}"/>
              </a:ext>
            </a:extLst>
          </p:cNvPr>
          <p:cNvSpPr>
            <a:spLocks noGrp="1"/>
          </p:cNvSpPr>
          <p:nvPr>
            <p:ph type="dt" sz="half" idx="10"/>
          </p:nvPr>
        </p:nvSpPr>
        <p:spPr/>
        <p:txBody>
          <a:bodyPr/>
          <a:lstStyle/>
          <a:p>
            <a:fld id="{568C0BD1-2E2F-834B-9311-574507EF2282}" type="datetime1">
              <a:rPr lang="en-US" smtClean="0"/>
              <a:t>1/23/24</a:t>
            </a:fld>
            <a:endParaRPr lang="en-GB"/>
          </a:p>
        </p:txBody>
      </p:sp>
      <p:sp>
        <p:nvSpPr>
          <p:cNvPr id="5" name="Footer Placeholder 4">
            <a:extLst>
              <a:ext uri="{FF2B5EF4-FFF2-40B4-BE49-F238E27FC236}">
                <a16:creationId xmlns:a16="http://schemas.microsoft.com/office/drawing/2014/main" id="{DD3ED11A-B022-479C-B097-4D3A870B7A43}"/>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125C017C-FEDE-4DA1-AC55-BE99D42989C7}"/>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318575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F93A-6B1E-45E2-9286-1253778C93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1A4796-1178-4F53-B98B-800F78D87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37CCE-A75E-4131-A280-EE74C33AD06D}"/>
              </a:ext>
            </a:extLst>
          </p:cNvPr>
          <p:cNvSpPr>
            <a:spLocks noGrp="1"/>
          </p:cNvSpPr>
          <p:nvPr>
            <p:ph type="dt" sz="half" idx="10"/>
          </p:nvPr>
        </p:nvSpPr>
        <p:spPr/>
        <p:txBody>
          <a:bodyPr/>
          <a:lstStyle/>
          <a:p>
            <a:fld id="{76FD2EAD-1178-4743-8650-92603ED30D17}" type="datetime1">
              <a:rPr lang="en-US" smtClean="0"/>
              <a:t>1/23/24</a:t>
            </a:fld>
            <a:endParaRPr lang="en-GB"/>
          </a:p>
        </p:txBody>
      </p:sp>
      <p:sp>
        <p:nvSpPr>
          <p:cNvPr id="5" name="Footer Placeholder 4">
            <a:extLst>
              <a:ext uri="{FF2B5EF4-FFF2-40B4-BE49-F238E27FC236}">
                <a16:creationId xmlns:a16="http://schemas.microsoft.com/office/drawing/2014/main" id="{E1FC8451-FD57-4CC3-B011-9EA8D4261B2C}"/>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E955B134-9757-4225-9ED9-4C4265A5E902}"/>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171663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85B75-2831-437A-98EC-C1850228FB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CC11F4-8DDE-4C17-A6A0-5758D7663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BD2AF-0D51-48C1-8335-00FF02C84B67}"/>
              </a:ext>
            </a:extLst>
          </p:cNvPr>
          <p:cNvSpPr>
            <a:spLocks noGrp="1"/>
          </p:cNvSpPr>
          <p:nvPr>
            <p:ph type="dt" sz="half" idx="10"/>
          </p:nvPr>
        </p:nvSpPr>
        <p:spPr/>
        <p:txBody>
          <a:bodyPr/>
          <a:lstStyle/>
          <a:p>
            <a:fld id="{68AFAA9C-4CA9-1E4E-8958-E99AAE6DD736}" type="datetime1">
              <a:rPr lang="en-US" smtClean="0"/>
              <a:t>1/23/24</a:t>
            </a:fld>
            <a:endParaRPr lang="en-GB"/>
          </a:p>
        </p:txBody>
      </p:sp>
      <p:sp>
        <p:nvSpPr>
          <p:cNvPr id="5" name="Footer Placeholder 4">
            <a:extLst>
              <a:ext uri="{FF2B5EF4-FFF2-40B4-BE49-F238E27FC236}">
                <a16:creationId xmlns:a16="http://schemas.microsoft.com/office/drawing/2014/main" id="{0C97FCCF-632E-4CCD-BFEC-B3DA0289C3F5}"/>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BF0E8E06-9DE4-4F0B-B41A-3F24B52BBBCC}"/>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70777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with intro">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796390" y="1770642"/>
            <a:ext cx="1467529" cy="0"/>
          </a:xfrm>
          <a:custGeom>
            <a:avLst/>
            <a:gdLst/>
            <a:ahLst/>
            <a:cxnLst/>
            <a:rect l="l" t="t" r="r" b="b"/>
            <a:pathLst>
              <a:path w="1287145">
                <a:moveTo>
                  <a:pt x="0" y="0"/>
                </a:moveTo>
                <a:lnTo>
                  <a:pt x="1287005" y="0"/>
                </a:lnTo>
              </a:path>
            </a:pathLst>
          </a:custGeom>
          <a:ln w="76200">
            <a:solidFill>
              <a:srgbClr val="FFC20E"/>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793186" y="702142"/>
            <a:ext cx="10639274" cy="829179"/>
          </a:xfrm>
          <a:prstGeom prst="rect">
            <a:avLst/>
          </a:prstGeom>
        </p:spPr>
        <p:txBody>
          <a:bodyPr lIns="0" tIns="0" rIns="0" bIns="0"/>
          <a:lstStyle>
            <a:lvl1pPr>
              <a:defRPr sz="2900" b="1">
                <a:solidFill>
                  <a:srgbClr val="1A5A85"/>
                </a:solidFill>
                <a:latin typeface="Arial" panose="020B0604020202020204" pitchFamily="34" charset="0"/>
                <a:ea typeface="Roboto Slab"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792770" y="2392526"/>
            <a:ext cx="10639274" cy="2556635"/>
          </a:xfrm>
          <a:prstGeom prst="rect">
            <a:avLst/>
          </a:prstGeom>
        </p:spPr>
        <p:txBody>
          <a:bodyPr lIns="0" tIns="0" rIns="0" bIns="0"/>
          <a:lstStyle>
            <a:lvl1pPr>
              <a:defRPr sz="2200" b="1">
                <a:solidFill>
                  <a:schemeClr val="tx1"/>
                </a:solidFill>
                <a:latin typeface="Arial" panose="020B0604020202020204" pitchFamily="34" charset="0"/>
                <a:ea typeface="Roboto" panose="02000000000000000000"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pic>
        <p:nvPicPr>
          <p:cNvPr id="6" name="Graphic 5">
            <a:extLst>
              <a:ext uri="{FF2B5EF4-FFF2-40B4-BE49-F238E27FC236}">
                <a16:creationId xmlns:a16="http://schemas.microsoft.com/office/drawing/2014/main" id="{7595F290-DFD6-CB45-A5F0-A6175DD7A55C}"/>
              </a:ext>
            </a:extLst>
          </p:cNvPr>
          <p:cNvPicPr>
            <a:picLocks noChangeAspect="1"/>
          </p:cNvPicPr>
          <p:nvPr userDrawn="1"/>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4671" y="4930829"/>
            <a:ext cx="2372881" cy="2056625"/>
          </a:xfrm>
          <a:prstGeom prst="rect">
            <a:avLst/>
          </a:prstGeom>
        </p:spPr>
      </p:pic>
    </p:spTree>
    <p:extLst>
      <p:ext uri="{BB962C8B-B14F-4D97-AF65-F5344CB8AC3E}">
        <p14:creationId xmlns:p14="http://schemas.microsoft.com/office/powerpoint/2010/main" val="232414266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8712" y="272466"/>
            <a:ext cx="11672416" cy="613621"/>
          </a:xfrm>
        </p:spPr>
        <p:txBody>
          <a:bodyPr/>
          <a:lstStyle/>
          <a:p>
            <a:r>
              <a:rPr lang="en-US"/>
              <a:t>Click to edit Master title style</a:t>
            </a:r>
            <a:endParaRPr lang="en-US" dirty="0"/>
          </a:p>
        </p:txBody>
      </p:sp>
      <p:sp>
        <p:nvSpPr>
          <p:cNvPr id="3" name="Content Placeholder 2"/>
          <p:cNvSpPr>
            <a:spLocks noGrp="1"/>
          </p:cNvSpPr>
          <p:nvPr>
            <p:ph idx="1"/>
          </p:nvPr>
        </p:nvSpPr>
        <p:spPr>
          <a:xfrm>
            <a:off x="278712" y="886087"/>
            <a:ext cx="11672416" cy="487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3F63A-445F-2A42-926B-0E050C655A60}" type="datetime1">
              <a:rPr lang="en-US" smtClean="0"/>
              <a:t>1/23/24</a:t>
            </a:fld>
            <a:endParaRPr lang="en-US"/>
          </a:p>
        </p:txBody>
      </p:sp>
      <p:sp>
        <p:nvSpPr>
          <p:cNvPr id="5" name="Footer Placeholder 4"/>
          <p:cNvSpPr>
            <a:spLocks noGrp="1"/>
          </p:cNvSpPr>
          <p:nvPr>
            <p:ph type="ftr" sz="quarter" idx="11"/>
          </p:nvPr>
        </p:nvSpPr>
        <p:spPr/>
        <p:txBody>
          <a:bodyPr/>
          <a:lstStyle/>
          <a:p>
            <a:r>
              <a:rPr lang="en-US"/>
              <a:t>DRG Working Group 6</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1706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NICEF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4D33F75-791A-8643-BA87-4DAF53721B30}"/>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endParaRPr lang="en-US"/>
          </a:p>
          <a:p>
            <a:endParaRPr lang="en-US"/>
          </a:p>
          <a:p>
            <a:endParaRPr lang="en-US"/>
          </a:p>
          <a:p>
            <a:endParaRPr lang="en-US"/>
          </a:p>
          <a:p>
            <a:endParaRPr lang="en-US"/>
          </a:p>
          <a:p>
            <a:endParaRPr lang="en-US"/>
          </a:p>
          <a:p>
            <a:endParaRPr lang="en-US"/>
          </a:p>
          <a:p>
            <a:endParaRPr lang="en-US"/>
          </a:p>
          <a:p>
            <a:r>
              <a:rPr lang="en-US"/>
              <a:t>Photo here</a:t>
            </a:r>
          </a:p>
        </p:txBody>
      </p:sp>
    </p:spTree>
    <p:extLst>
      <p:ext uri="{BB962C8B-B14F-4D97-AF65-F5344CB8AC3E}">
        <p14:creationId xmlns:p14="http://schemas.microsoft.com/office/powerpoint/2010/main" val="74408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CAD5-8C7E-4AF4-B179-48EB9C5D7AAD}"/>
              </a:ext>
            </a:extLst>
          </p:cNvPr>
          <p:cNvSpPr>
            <a:spLocks noGrp="1"/>
          </p:cNvSpPr>
          <p:nvPr>
            <p:ph type="title"/>
          </p:nvPr>
        </p:nvSpPr>
        <p:spPr>
          <a:xfrm>
            <a:off x="838200" y="365125"/>
            <a:ext cx="8295526" cy="1325563"/>
          </a:xfr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8F652CE-E2D7-4895-B013-B24FCE71FE6B}"/>
              </a:ext>
            </a:extLst>
          </p:cNvPr>
          <p:cNvSpPr>
            <a:spLocks noGrp="1"/>
          </p:cNvSpPr>
          <p:nvPr>
            <p:ph idx="1"/>
          </p:nvPr>
        </p:nvSpPr>
        <p:spPr>
          <a:xfrm rot="10800000" flipV="1">
            <a:off x="748844" y="1865046"/>
            <a:ext cx="8512784" cy="61653"/>
          </a:xfrm>
        </p:spPr>
        <p:txBody>
          <a:bodyPr/>
          <a:lstStyle>
            <a:lvl2pPr>
              <a:defRPr>
                <a:latin typeface="Helvetica" panose="020B0604020202020204" pitchFamily="34" charset="0"/>
                <a:cs typeface="Helvetica" panose="020B0604020202020204" pitchFamily="34" charset="0"/>
              </a:defRPr>
            </a:lvl2pPr>
            <a:lvl4pPr>
              <a:defRPr>
                <a:latin typeface="Helvetica" panose="020B0604020202020204" pitchFamily="34" charset="0"/>
                <a:cs typeface="Helvetica"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FC8039A-7295-4A1B-8E8B-CCFBAA659F39}"/>
              </a:ext>
            </a:extLst>
          </p:cNvPr>
          <p:cNvSpPr>
            <a:spLocks noGrp="1"/>
          </p:cNvSpPr>
          <p:nvPr>
            <p:ph type="dt" sz="half" idx="10"/>
          </p:nvPr>
        </p:nvSpPr>
        <p:spPr/>
        <p:txBody>
          <a:bodyPr/>
          <a:lstStyle/>
          <a:p>
            <a:fld id="{860CE32C-45F1-4B4E-968B-714CEEEEDFAF}" type="datetime1">
              <a:rPr lang="en-US" smtClean="0"/>
              <a:t>1/23/24</a:t>
            </a:fld>
            <a:endParaRPr lang="en-GB"/>
          </a:p>
        </p:txBody>
      </p:sp>
      <p:sp>
        <p:nvSpPr>
          <p:cNvPr id="5" name="Footer Placeholder 4">
            <a:extLst>
              <a:ext uri="{FF2B5EF4-FFF2-40B4-BE49-F238E27FC236}">
                <a16:creationId xmlns:a16="http://schemas.microsoft.com/office/drawing/2014/main" id="{9A66FA55-C9E5-45D1-84F1-9199CBD5C4D6}"/>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6CC978D-5E00-4389-8F41-394EBDF95E77}"/>
              </a:ext>
            </a:extLst>
          </p:cNvPr>
          <p:cNvSpPr>
            <a:spLocks noGrp="1"/>
          </p:cNvSpPr>
          <p:nvPr>
            <p:ph type="sldNum" sz="quarter" idx="12"/>
          </p:nvPr>
        </p:nvSpPr>
        <p:spPr/>
        <p:txBody>
          <a:bodyPr/>
          <a:lstStyle/>
          <a:p>
            <a:fld id="{566D8EC2-00B7-4DEC-8348-941BB5C1523A}" type="slidenum">
              <a:rPr lang="en-GB" smtClean="0"/>
              <a:t>‹#›</a:t>
            </a:fld>
            <a:endParaRPr lang="en-GB"/>
          </a:p>
        </p:txBody>
      </p:sp>
      <p:sp>
        <p:nvSpPr>
          <p:cNvPr id="8" name="Picture Placeholder 7">
            <a:extLst>
              <a:ext uri="{FF2B5EF4-FFF2-40B4-BE49-F238E27FC236}">
                <a16:creationId xmlns:a16="http://schemas.microsoft.com/office/drawing/2014/main" id="{989B97CB-DE80-4945-A86B-DEF97711E6B0}"/>
              </a:ext>
            </a:extLst>
          </p:cNvPr>
          <p:cNvSpPr>
            <a:spLocks noGrp="1"/>
          </p:cNvSpPr>
          <p:nvPr>
            <p:ph type="pic" sz="quarter" idx="13"/>
          </p:nvPr>
        </p:nvSpPr>
        <p:spPr>
          <a:xfrm>
            <a:off x="9215438" y="365125"/>
            <a:ext cx="2743200" cy="1281113"/>
          </a:xfrm>
        </p:spPr>
        <p:txBody>
          <a:bodyPr/>
          <a:lstStyle/>
          <a:p>
            <a:endParaRPr lang="en-GB" dirty="0"/>
          </a:p>
        </p:txBody>
      </p:sp>
      <p:pic>
        <p:nvPicPr>
          <p:cNvPr id="10" name="Picture 9" descr="Logo, company name&#10;&#10;Description automatically generated">
            <a:extLst>
              <a:ext uri="{FF2B5EF4-FFF2-40B4-BE49-F238E27FC236}">
                <a16:creationId xmlns:a16="http://schemas.microsoft.com/office/drawing/2014/main" id="{C07B7225-312A-45D2-85B0-305FE2D7D0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1628" y="353258"/>
            <a:ext cx="2650819" cy="1382674"/>
          </a:xfrm>
          <a:prstGeom prst="rect">
            <a:avLst/>
          </a:prstGeom>
        </p:spPr>
      </p:pic>
      <p:pic>
        <p:nvPicPr>
          <p:cNvPr id="1026" name="CCBC535D-CBAD-4135-A7DB-670340D88B99">
            <a:extLst>
              <a:ext uri="{FF2B5EF4-FFF2-40B4-BE49-F238E27FC236}">
                <a16:creationId xmlns:a16="http://schemas.microsoft.com/office/drawing/2014/main" id="{37E6CB28-18AD-4AB1-96CB-550073FC0D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92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FAF-7124-4DED-ACFF-F1FB686098B5}"/>
              </a:ext>
            </a:extLst>
          </p:cNvPr>
          <p:cNvSpPr>
            <a:spLocks noGrp="1"/>
          </p:cNvSpPr>
          <p:nvPr>
            <p:ph type="title"/>
          </p:nvPr>
        </p:nvSpPr>
        <p:spPr>
          <a:xfrm>
            <a:off x="831850" y="1709738"/>
            <a:ext cx="10515600" cy="2852737"/>
          </a:xfrm>
        </p:spPr>
        <p:txBody>
          <a:bodyPr anchor="b"/>
          <a:lstStyle>
            <a:lvl1pPr>
              <a:defRPr sz="6000">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32E4802-6D27-4BA8-99BC-79105746DD4B}"/>
              </a:ext>
            </a:extLst>
          </p:cNvPr>
          <p:cNvSpPr>
            <a:spLocks noGrp="1"/>
          </p:cNvSpPr>
          <p:nvPr>
            <p:ph type="body" idx="1"/>
          </p:nvPr>
        </p:nvSpPr>
        <p:spPr>
          <a:xfrm>
            <a:off x="831850" y="4589463"/>
            <a:ext cx="10515600" cy="100611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14B33-768A-49FE-BF47-F0C78D4B78D5}"/>
              </a:ext>
            </a:extLst>
          </p:cNvPr>
          <p:cNvSpPr>
            <a:spLocks noGrp="1"/>
          </p:cNvSpPr>
          <p:nvPr>
            <p:ph type="dt" sz="half" idx="10"/>
          </p:nvPr>
        </p:nvSpPr>
        <p:spPr/>
        <p:txBody>
          <a:bodyPr/>
          <a:lstStyle/>
          <a:p>
            <a:fld id="{CC4BDF83-8A6C-BA47-BFC0-098F444BAD18}" type="datetime1">
              <a:rPr lang="en-US" smtClean="0"/>
              <a:t>1/23/24</a:t>
            </a:fld>
            <a:endParaRPr lang="en-GB"/>
          </a:p>
        </p:txBody>
      </p:sp>
      <p:sp>
        <p:nvSpPr>
          <p:cNvPr id="5" name="Footer Placeholder 4">
            <a:extLst>
              <a:ext uri="{FF2B5EF4-FFF2-40B4-BE49-F238E27FC236}">
                <a16:creationId xmlns:a16="http://schemas.microsoft.com/office/drawing/2014/main" id="{E0B445F5-2647-437C-9727-65F35A002D32}"/>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1C8CC69F-BAD0-49B0-BF5D-EC272786F401}"/>
              </a:ext>
            </a:extLst>
          </p:cNvPr>
          <p:cNvSpPr>
            <a:spLocks noGrp="1"/>
          </p:cNvSpPr>
          <p:nvPr>
            <p:ph type="sldNum" sz="quarter" idx="12"/>
          </p:nvPr>
        </p:nvSpPr>
        <p:spPr/>
        <p:txBody>
          <a:bodyPr/>
          <a:lstStyle/>
          <a:p>
            <a:fld id="{566D8EC2-00B7-4DEC-8348-941BB5C1523A}" type="slidenum">
              <a:rPr lang="en-GB" smtClean="0"/>
              <a:t>‹#›</a:t>
            </a:fld>
            <a:endParaRPr lang="en-GB"/>
          </a:p>
        </p:txBody>
      </p:sp>
      <p:pic>
        <p:nvPicPr>
          <p:cNvPr id="7" name="CCBC535D-CBAD-4135-A7DB-670340D88B99">
            <a:extLst>
              <a:ext uri="{FF2B5EF4-FFF2-40B4-BE49-F238E27FC236}">
                <a16:creationId xmlns:a16="http://schemas.microsoft.com/office/drawing/2014/main" id="{31E30A35-EB26-4258-BC1A-8A0425A367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3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C48B-AA06-4F31-B39E-58B44C3544C4}"/>
              </a:ext>
            </a:extLst>
          </p:cNvPr>
          <p:cNvSpPr>
            <a:spLocks noGrp="1"/>
          </p:cNvSpPr>
          <p:nvPr>
            <p:ph type="title"/>
          </p:nvPr>
        </p:nvSpPr>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8F48B7-0FEA-457F-B84F-5532B0E6C3D3}"/>
              </a:ext>
            </a:extLst>
          </p:cNvPr>
          <p:cNvSpPr>
            <a:spLocks noGrp="1"/>
          </p:cNvSpPr>
          <p:nvPr>
            <p:ph sz="half" idx="1"/>
          </p:nvPr>
        </p:nvSpPr>
        <p:spPr>
          <a:xfrm>
            <a:off x="838200" y="1825625"/>
            <a:ext cx="5181600" cy="4351338"/>
          </a:xfrm>
        </p:spPr>
        <p:txBody>
          <a:bodyPr/>
          <a:lstStyle>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3E63725-75B5-4E27-9353-EF397DE96A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1F6A7-B4A2-4D3B-8CE8-826F14032322}"/>
              </a:ext>
            </a:extLst>
          </p:cNvPr>
          <p:cNvSpPr>
            <a:spLocks noGrp="1"/>
          </p:cNvSpPr>
          <p:nvPr>
            <p:ph type="dt" sz="half" idx="10"/>
          </p:nvPr>
        </p:nvSpPr>
        <p:spPr/>
        <p:txBody>
          <a:bodyPr/>
          <a:lstStyle/>
          <a:p>
            <a:fld id="{190CA073-3DB1-4D44-BE9A-993A33EF2B2A}" type="datetime1">
              <a:rPr lang="en-US" smtClean="0"/>
              <a:t>1/23/24</a:t>
            </a:fld>
            <a:endParaRPr lang="en-GB"/>
          </a:p>
        </p:txBody>
      </p:sp>
      <p:sp>
        <p:nvSpPr>
          <p:cNvPr id="6" name="Footer Placeholder 5">
            <a:extLst>
              <a:ext uri="{FF2B5EF4-FFF2-40B4-BE49-F238E27FC236}">
                <a16:creationId xmlns:a16="http://schemas.microsoft.com/office/drawing/2014/main" id="{7B133871-3787-49D5-8235-01423FF4EC42}"/>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6B8F184A-9E03-457D-BD41-93D1076A57F1}"/>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38947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9F9B-1644-44B0-B90B-9162087E64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92737-2148-4AA1-A483-4934C6FE3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46C4B-3D22-45A8-B96A-FDC091AF0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286517-F4B7-4098-A080-3C9BE6E55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141CD-690F-4D24-8455-56117D9B3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E7F579-4948-40C5-BA7A-91E7F63C4995}"/>
              </a:ext>
            </a:extLst>
          </p:cNvPr>
          <p:cNvSpPr>
            <a:spLocks noGrp="1"/>
          </p:cNvSpPr>
          <p:nvPr>
            <p:ph type="dt" sz="half" idx="10"/>
          </p:nvPr>
        </p:nvSpPr>
        <p:spPr/>
        <p:txBody>
          <a:bodyPr/>
          <a:lstStyle/>
          <a:p>
            <a:fld id="{DF5DAAB8-7A6F-2645-A059-5E8DDF5EE5EE}" type="datetime1">
              <a:rPr lang="en-US" smtClean="0"/>
              <a:t>1/23/24</a:t>
            </a:fld>
            <a:endParaRPr lang="en-GB"/>
          </a:p>
        </p:txBody>
      </p:sp>
      <p:sp>
        <p:nvSpPr>
          <p:cNvPr id="8" name="Footer Placeholder 7">
            <a:extLst>
              <a:ext uri="{FF2B5EF4-FFF2-40B4-BE49-F238E27FC236}">
                <a16:creationId xmlns:a16="http://schemas.microsoft.com/office/drawing/2014/main" id="{48202E16-1797-44D0-B353-51AA15753748}"/>
              </a:ext>
            </a:extLst>
          </p:cNvPr>
          <p:cNvSpPr>
            <a:spLocks noGrp="1"/>
          </p:cNvSpPr>
          <p:nvPr>
            <p:ph type="ftr" sz="quarter" idx="11"/>
          </p:nvPr>
        </p:nvSpPr>
        <p:spPr/>
        <p:txBody>
          <a:bodyPr/>
          <a:lstStyle/>
          <a:p>
            <a:r>
              <a:rPr lang="en-GB" dirty="0"/>
              <a:t>DRG Working Group 6</a:t>
            </a:r>
          </a:p>
        </p:txBody>
      </p:sp>
      <p:sp>
        <p:nvSpPr>
          <p:cNvPr id="9" name="Slide Number Placeholder 8">
            <a:extLst>
              <a:ext uri="{FF2B5EF4-FFF2-40B4-BE49-F238E27FC236}">
                <a16:creationId xmlns:a16="http://schemas.microsoft.com/office/drawing/2014/main" id="{3441DA3A-EC20-4D39-BA4E-8BEAA9B5F1E5}"/>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84131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7FFB-BFD6-4DA5-832D-BF05CD3B9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4FEEC-2F20-4FC3-B974-2A40E40ED561}"/>
              </a:ext>
            </a:extLst>
          </p:cNvPr>
          <p:cNvSpPr>
            <a:spLocks noGrp="1"/>
          </p:cNvSpPr>
          <p:nvPr>
            <p:ph type="dt" sz="half" idx="10"/>
          </p:nvPr>
        </p:nvSpPr>
        <p:spPr/>
        <p:txBody>
          <a:bodyPr/>
          <a:lstStyle/>
          <a:p>
            <a:fld id="{9D723345-2296-0A41-AC33-0B281400F148}" type="datetime1">
              <a:rPr lang="en-US" smtClean="0"/>
              <a:t>1/23/24</a:t>
            </a:fld>
            <a:endParaRPr lang="en-GB"/>
          </a:p>
        </p:txBody>
      </p:sp>
      <p:sp>
        <p:nvSpPr>
          <p:cNvPr id="4" name="Footer Placeholder 3">
            <a:extLst>
              <a:ext uri="{FF2B5EF4-FFF2-40B4-BE49-F238E27FC236}">
                <a16:creationId xmlns:a16="http://schemas.microsoft.com/office/drawing/2014/main" id="{DC8D544F-9B0C-4CD9-BCF9-F35A8F6AA132}"/>
              </a:ext>
            </a:extLst>
          </p:cNvPr>
          <p:cNvSpPr>
            <a:spLocks noGrp="1"/>
          </p:cNvSpPr>
          <p:nvPr>
            <p:ph type="ftr" sz="quarter" idx="11"/>
          </p:nvPr>
        </p:nvSpPr>
        <p:spPr/>
        <p:txBody>
          <a:bodyPr/>
          <a:lstStyle/>
          <a:p>
            <a:r>
              <a:rPr lang="en-GB" dirty="0"/>
              <a:t>DRG Working Group 6</a:t>
            </a:r>
          </a:p>
        </p:txBody>
      </p:sp>
      <p:sp>
        <p:nvSpPr>
          <p:cNvPr id="5" name="Slide Number Placeholder 4">
            <a:extLst>
              <a:ext uri="{FF2B5EF4-FFF2-40B4-BE49-F238E27FC236}">
                <a16:creationId xmlns:a16="http://schemas.microsoft.com/office/drawing/2014/main" id="{B4C6508A-97B9-4B70-8867-CA7270CBF4D4}"/>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427509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E8831-66C5-4BBE-8580-8AC2F10EB66E}"/>
              </a:ext>
            </a:extLst>
          </p:cNvPr>
          <p:cNvSpPr>
            <a:spLocks noGrp="1"/>
          </p:cNvSpPr>
          <p:nvPr>
            <p:ph type="dt" sz="half" idx="10"/>
          </p:nvPr>
        </p:nvSpPr>
        <p:spPr/>
        <p:txBody>
          <a:bodyPr/>
          <a:lstStyle/>
          <a:p>
            <a:fld id="{5C45668D-DFBF-5447-9BCB-0593F353CC40}" type="datetime1">
              <a:rPr lang="en-US" smtClean="0"/>
              <a:t>1/23/24</a:t>
            </a:fld>
            <a:endParaRPr lang="en-GB"/>
          </a:p>
        </p:txBody>
      </p:sp>
      <p:sp>
        <p:nvSpPr>
          <p:cNvPr id="3" name="Footer Placeholder 2">
            <a:extLst>
              <a:ext uri="{FF2B5EF4-FFF2-40B4-BE49-F238E27FC236}">
                <a16:creationId xmlns:a16="http://schemas.microsoft.com/office/drawing/2014/main" id="{627AA198-8342-4142-8B95-24CE934C6A01}"/>
              </a:ext>
            </a:extLst>
          </p:cNvPr>
          <p:cNvSpPr>
            <a:spLocks noGrp="1"/>
          </p:cNvSpPr>
          <p:nvPr>
            <p:ph type="ftr" sz="quarter" idx="11"/>
          </p:nvPr>
        </p:nvSpPr>
        <p:spPr/>
        <p:txBody>
          <a:bodyPr/>
          <a:lstStyle/>
          <a:p>
            <a:r>
              <a:rPr lang="en-GB" dirty="0"/>
              <a:t>DRG Working Group 6</a:t>
            </a:r>
          </a:p>
        </p:txBody>
      </p:sp>
      <p:sp>
        <p:nvSpPr>
          <p:cNvPr id="4" name="Slide Number Placeholder 3">
            <a:extLst>
              <a:ext uri="{FF2B5EF4-FFF2-40B4-BE49-F238E27FC236}">
                <a16:creationId xmlns:a16="http://schemas.microsoft.com/office/drawing/2014/main" id="{28DB8421-5C8E-490B-AD8C-3F2FF4206894}"/>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122553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1D6E-4B6C-4103-B503-9CE549371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A21E05-419F-4746-915C-7B58B81A3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AF5F18-2105-490E-9B29-884DD7C35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CAA5D-ED0D-4626-9BEF-DC94358CE62B}"/>
              </a:ext>
            </a:extLst>
          </p:cNvPr>
          <p:cNvSpPr>
            <a:spLocks noGrp="1"/>
          </p:cNvSpPr>
          <p:nvPr>
            <p:ph type="dt" sz="half" idx="10"/>
          </p:nvPr>
        </p:nvSpPr>
        <p:spPr/>
        <p:txBody>
          <a:bodyPr/>
          <a:lstStyle/>
          <a:p>
            <a:fld id="{6F1F33EF-5BB9-8848-835A-E8801BE3AF5E}" type="datetime1">
              <a:rPr lang="en-US" smtClean="0"/>
              <a:t>1/23/24</a:t>
            </a:fld>
            <a:endParaRPr lang="en-GB"/>
          </a:p>
        </p:txBody>
      </p:sp>
      <p:sp>
        <p:nvSpPr>
          <p:cNvPr id="6" name="Footer Placeholder 5">
            <a:extLst>
              <a:ext uri="{FF2B5EF4-FFF2-40B4-BE49-F238E27FC236}">
                <a16:creationId xmlns:a16="http://schemas.microsoft.com/office/drawing/2014/main" id="{E0DB3EA7-4A7F-42D1-989E-7DEA38EF2930}"/>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3605F887-BCD6-43DE-91E1-1FA06FF53CAB}"/>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34677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331-8300-4CBC-AEA6-BBBD01B00A2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7604AB2-B992-45EA-A712-5F3BCC4A0251}"/>
              </a:ext>
            </a:extLst>
          </p:cNvPr>
          <p:cNvSpPr>
            <a:spLocks noGrp="1"/>
          </p:cNvSpPr>
          <p:nvPr>
            <p:ph type="pic" idx="1"/>
          </p:nvPr>
        </p:nvSpPr>
        <p:spPr>
          <a:xfrm>
            <a:off x="5183188" y="987425"/>
            <a:ext cx="6172200" cy="46081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90137B2-48A5-476A-9E72-3266547ABEE5}"/>
              </a:ext>
            </a:extLst>
          </p:cNvPr>
          <p:cNvSpPr>
            <a:spLocks noGrp="1"/>
          </p:cNvSpPr>
          <p:nvPr>
            <p:ph type="body" sz="half" idx="2"/>
          </p:nvPr>
        </p:nvSpPr>
        <p:spPr>
          <a:xfrm>
            <a:off x="839788" y="2057400"/>
            <a:ext cx="3932237" cy="3538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8AF7710-7DA8-492E-9CE8-C9AB663B2812}"/>
              </a:ext>
            </a:extLst>
          </p:cNvPr>
          <p:cNvSpPr>
            <a:spLocks noGrp="1"/>
          </p:cNvSpPr>
          <p:nvPr>
            <p:ph type="dt" sz="half" idx="10"/>
          </p:nvPr>
        </p:nvSpPr>
        <p:spPr/>
        <p:txBody>
          <a:bodyPr/>
          <a:lstStyle/>
          <a:p>
            <a:fld id="{63AAB645-3D2B-8448-9B8D-4C763F7AB386}" type="datetime1">
              <a:rPr lang="en-US" smtClean="0"/>
              <a:t>1/23/24</a:t>
            </a:fld>
            <a:endParaRPr lang="en-GB"/>
          </a:p>
        </p:txBody>
      </p:sp>
      <p:sp>
        <p:nvSpPr>
          <p:cNvPr id="6" name="Footer Placeholder 5">
            <a:extLst>
              <a:ext uri="{FF2B5EF4-FFF2-40B4-BE49-F238E27FC236}">
                <a16:creationId xmlns:a16="http://schemas.microsoft.com/office/drawing/2014/main" id="{52F7B766-758B-41AA-B2D0-E24C129C3971}"/>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785652F3-7A60-45E7-BA53-A1B2706E9D27}"/>
              </a:ext>
            </a:extLst>
          </p:cNvPr>
          <p:cNvSpPr>
            <a:spLocks noGrp="1"/>
          </p:cNvSpPr>
          <p:nvPr>
            <p:ph type="sldNum" sz="quarter" idx="12"/>
          </p:nvPr>
        </p:nvSpPr>
        <p:spPr/>
        <p:txBody>
          <a:bodyPr/>
          <a:lstStyle/>
          <a:p>
            <a:fld id="{566D8EC2-00B7-4DEC-8348-941BB5C1523A}" type="slidenum">
              <a:rPr lang="en-GB" smtClean="0"/>
              <a:t>‹#›</a:t>
            </a:fld>
            <a:endParaRPr lang="en-GB"/>
          </a:p>
        </p:txBody>
      </p:sp>
      <p:pic>
        <p:nvPicPr>
          <p:cNvPr id="9" name="Picture 8" descr="Logo, company name&#10;&#10;Description automatically generated">
            <a:extLst>
              <a:ext uri="{FF2B5EF4-FFF2-40B4-BE49-F238E27FC236}">
                <a16:creationId xmlns:a16="http://schemas.microsoft.com/office/drawing/2014/main" id="{D05B0FDF-2179-47C9-896E-C4DD767FA9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5024" y="1517653"/>
            <a:ext cx="5933436" cy="3094895"/>
          </a:xfrm>
          <a:prstGeom prst="rect">
            <a:avLst/>
          </a:prstGeom>
        </p:spPr>
      </p:pic>
      <p:pic>
        <p:nvPicPr>
          <p:cNvPr id="10" name="CCBC535D-CBAD-4135-A7DB-670340D88B99">
            <a:extLst>
              <a:ext uri="{FF2B5EF4-FFF2-40B4-BE49-F238E27FC236}">
                <a16:creationId xmlns:a16="http://schemas.microsoft.com/office/drawing/2014/main" id="{C8B29354-887E-4C90-BBB5-E49E50D586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78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10840-ED9F-4823-99EB-8284A0CB9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756C05-E2E1-4B99-BAD2-8724795B8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BBE22-0F6F-4DE1-8499-1CC048178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5F7E0-5358-6240-961F-FED347DDEF5D}" type="datetime1">
              <a:rPr lang="en-US" smtClean="0"/>
              <a:t>1/23/24</a:t>
            </a:fld>
            <a:endParaRPr lang="en-GB"/>
          </a:p>
        </p:txBody>
      </p:sp>
      <p:sp>
        <p:nvSpPr>
          <p:cNvPr id="5" name="Footer Placeholder 4">
            <a:extLst>
              <a:ext uri="{FF2B5EF4-FFF2-40B4-BE49-F238E27FC236}">
                <a16:creationId xmlns:a16="http://schemas.microsoft.com/office/drawing/2014/main" id="{90742ACE-5CD9-435A-9BDA-F1EA86889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DRG Working Group 6</a:t>
            </a:r>
          </a:p>
        </p:txBody>
      </p:sp>
      <p:sp>
        <p:nvSpPr>
          <p:cNvPr id="6" name="Slide Number Placeholder 5">
            <a:extLst>
              <a:ext uri="{FF2B5EF4-FFF2-40B4-BE49-F238E27FC236}">
                <a16:creationId xmlns:a16="http://schemas.microsoft.com/office/drawing/2014/main" id="{B6A3197D-2C9D-4293-85EF-732BAD32C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D8EC2-00B7-4DEC-8348-941BB5C1523A}" type="slidenum">
              <a:rPr lang="en-GB" smtClean="0"/>
              <a:t>‹#›</a:t>
            </a:fld>
            <a:endParaRPr lang="en-GB"/>
          </a:p>
        </p:txBody>
      </p:sp>
    </p:spTree>
    <p:extLst>
      <p:ext uri="{BB962C8B-B14F-4D97-AF65-F5344CB8AC3E}">
        <p14:creationId xmlns:p14="http://schemas.microsoft.com/office/powerpoint/2010/main" val="3654863125"/>
      </p:ext>
    </p:extLst>
  </p:cSld>
  <p:clrMap bg1="lt1" tx1="dk1" bg2="lt2" tx2="dk2" accent1="accent1" accent2="accent2" accent3="accent3" accent4="accent4" accent5="accent5" accent6="accent6" hlink="hlink" folHlink="folHlink"/>
  <p:sldLayoutIdLst>
    <p:sldLayoutId id="2147483661" r:id="rId1"/>
    <p:sldLayoutId id="2147483728"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729" r:id="rId13"/>
    <p:sldLayoutId id="2147483730"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6.jpe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article-11-situations-of-risk-and-humanitarian-emergenci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jpg"/><Relationship Id="rId4" Type="http://schemas.openxmlformats.org/officeDocument/2006/relationships/hyperlink" Target="https://interagencystandingcommittee.org/iasc-task-team-inclusion-persons-disabilities-humanitarian-action/documents/iasc-guideline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n1T3ZIjMHmw?feature=oembed" TargetMode="External"/><Relationship Id="rId5" Type="http://schemas.openxmlformats.org/officeDocument/2006/relationships/image" Target="../media/image7.pn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lobalprotectioncluster.org/"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hyperlink" Target="http://www.www.humanitarianresponse.info/"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30.jpeg"/></Relationships>
</file>

<file path=ppt/slides/_rels/slide67.xml.rels><?xml version="1.0" encoding="UTF-8" standalone="yes"?>
<Relationships xmlns="http://schemas.openxmlformats.org/package/2006/relationships"><Relationship Id="rId3" Type="http://schemas.openxmlformats.org/officeDocument/2006/relationships/hyperlink" Target="https://handbook.spherestandards.org/e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1.jpg"/><Relationship Id="rId4" Type="http://schemas.openxmlformats.org/officeDocument/2006/relationships/hyperlink" Target="https://spherestandards.org/handbook/editions/"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resourcecentre.savethechildren.net/pdf/Localization-humanitarian-action-toolkit-Pilot-version.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hyperlink" Target="https://higuide.elrha.org/humanitarian-parameters/humanitarian-architecture/"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3.jpg"/><Relationship Id="rId4" Type="http://schemas.openxmlformats.org/officeDocument/2006/relationships/hyperlink" Target="https://higuide.elrha.org/gloss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humanity-inclusion.org.uk/sn_uploads/document/2019-05-data-on-persons-with-disabilities-in-humanitarian-action-key-findings-and-recommendations.pdf" TargetMode="External"/><Relationship Id="rId3" Type="http://schemas.openxmlformats.org/officeDocument/2006/relationships/hyperlink" Target="https://www.washingtongroup-disability.com/wg-blog/should-you-use-the-wg-questions-in-your-humanitarian-programming-a-tool-to-help-you-decide-579/" TargetMode="External"/><Relationship Id="rId7" Type="http://schemas.openxmlformats.org/officeDocument/2006/relationships/hyperlink" Target="http://www.washingtongroup-disability.co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www.washingtongroup-disability.com/resources/resources-for-data-users/" TargetMode="External"/><Relationship Id="rId5" Type="http://schemas.openxmlformats.org/officeDocument/2006/relationships/hyperlink" Target="https://www.washingtongroup-disability.com/wg-blog/how-can-administrative-data-be-used-for-collecting-data-on-disability-112/" TargetMode="External"/><Relationship Id="rId4" Type="http://schemas.openxmlformats.org/officeDocument/2006/relationships/hyperlink" Target="https://www.washingtongroup-disability.com/wg-blog/training-on-how-to-ask-disability-questions-on-censuses-and-surveys-86/" TargetMode="External"/><Relationship Id="rId9" Type="http://schemas.openxmlformats.org/officeDocument/2006/relationships/image" Target="../media/image34.jpg"/></Relationships>
</file>

<file path=ppt/slides/_rels/slide71.xml.rels><?xml version="1.0" encoding="UTF-8" standalone="yes"?>
<Relationships xmlns="http://schemas.openxmlformats.org/package/2006/relationships"><Relationship Id="rId3" Type="http://schemas.openxmlformats.org/officeDocument/2006/relationships/hyperlink" Target="https://kayaconnect.org/" TargetMode="External"/><Relationship Id="rId7"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disasterready.or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1BF71-A3C3-554F-A552-43BD2C5008F7}"/>
              </a:ext>
            </a:extLst>
          </p:cNvPr>
          <p:cNvSpPr>
            <a:spLocks noGrp="1"/>
          </p:cNvSpPr>
          <p:nvPr>
            <p:ph type="dt" sz="half" idx="10"/>
          </p:nvPr>
        </p:nvSpPr>
        <p:spPr/>
        <p:txBody>
          <a:bodyPr/>
          <a:lstStyle/>
          <a:p>
            <a:fld id="{5C45668D-DFBF-5447-9BCB-0593F353CC40}" type="datetime1">
              <a:rPr lang="en-US" smtClean="0"/>
              <a:t>1/23/24</a:t>
            </a:fld>
            <a:endParaRPr lang="en-GB"/>
          </a:p>
        </p:txBody>
      </p:sp>
      <p:sp>
        <p:nvSpPr>
          <p:cNvPr id="3" name="Footer Placeholder 2">
            <a:extLst>
              <a:ext uri="{FF2B5EF4-FFF2-40B4-BE49-F238E27FC236}">
                <a16:creationId xmlns:a16="http://schemas.microsoft.com/office/drawing/2014/main" id="{3DCD3F99-847E-DC41-BD99-A51AA948EBAE}"/>
              </a:ext>
            </a:extLst>
          </p:cNvPr>
          <p:cNvSpPr>
            <a:spLocks noGrp="1"/>
          </p:cNvSpPr>
          <p:nvPr>
            <p:ph type="ftr" sz="quarter" idx="11"/>
          </p:nvPr>
        </p:nvSpPr>
        <p:spPr/>
        <p:txBody>
          <a:bodyPr/>
          <a:lstStyle/>
          <a:p>
            <a:r>
              <a:rPr lang="en-GB"/>
              <a:t>DRG Working Group 6</a:t>
            </a:r>
            <a:endParaRPr lang="en-GB" dirty="0"/>
          </a:p>
        </p:txBody>
      </p:sp>
      <p:sp>
        <p:nvSpPr>
          <p:cNvPr id="4" name="Slide Number Placeholder 3">
            <a:extLst>
              <a:ext uri="{FF2B5EF4-FFF2-40B4-BE49-F238E27FC236}">
                <a16:creationId xmlns:a16="http://schemas.microsoft.com/office/drawing/2014/main" id="{0D7DF69F-7776-C240-8B18-FBFD3DE26648}"/>
              </a:ext>
            </a:extLst>
          </p:cNvPr>
          <p:cNvSpPr>
            <a:spLocks noGrp="1"/>
          </p:cNvSpPr>
          <p:nvPr>
            <p:ph type="sldNum" sz="quarter" idx="12"/>
          </p:nvPr>
        </p:nvSpPr>
        <p:spPr/>
        <p:txBody>
          <a:bodyPr/>
          <a:lstStyle/>
          <a:p>
            <a:fld id="{566D8EC2-00B7-4DEC-8348-941BB5C1523A}" type="slidenum">
              <a:rPr lang="en-GB" smtClean="0"/>
              <a:t>1</a:t>
            </a:fld>
            <a:endParaRPr lang="en-GB"/>
          </a:p>
        </p:txBody>
      </p:sp>
      <p:pic>
        <p:nvPicPr>
          <p:cNvPr id="7" name="Picture 6">
            <a:extLst>
              <a:ext uri="{FF2B5EF4-FFF2-40B4-BE49-F238E27FC236}">
                <a16:creationId xmlns:a16="http://schemas.microsoft.com/office/drawing/2014/main" id="{EB1ED906-C115-5249-BFC7-45631A57E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58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Travail en groupe - 1</a:t>
            </a:r>
            <a:endParaRPr lang="fr" sz="3600" dirty="0">
              <a:solidFill>
                <a:srgbClr val="7030A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2588448"/>
            <a:ext cx="7115630"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l" rtl="0"/>
            <a:r>
              <a:rPr lang="fr" sz="2400" b="1" i="0" u="none" baseline="0">
                <a:solidFill>
                  <a:srgbClr val="0070C0"/>
                </a:solidFill>
                <a:latin typeface="Calibri" panose="020F0502020204030204" pitchFamily="34" charset="0"/>
                <a:ea typeface="Calibri" panose="020F0502020204030204" pitchFamily="34" charset="0"/>
                <a:cs typeface="Calibri" panose="020F0502020204030204" pitchFamily="34" charset="0"/>
              </a:rPr>
              <a:t>En 5 groupes:</a:t>
            </a:r>
          </a:p>
          <a:p>
            <a:pPr algn="l" rtl="0"/>
            <a:r>
              <a:rPr lang="fr" sz="2400" b="1" i="0" u="none" baseline="0">
                <a:solidFill>
                  <a:srgbClr val="0070C0"/>
                </a:solidFill>
                <a:latin typeface="Calibri" panose="020F0502020204030204" pitchFamily="34" charset="0"/>
                <a:ea typeface="Calibri" panose="020F0502020204030204" pitchFamily="34" charset="0"/>
                <a:cs typeface="Calibri" panose="020F0502020204030204" pitchFamily="34" charset="0"/>
              </a:rPr>
              <a:t>Réfléchissez aux types d'obstacles auxquels sont confrontées les personnes handicapées dans les trois types de crise suivants: </a:t>
            </a: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3933010"/>
            <a:ext cx="651747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l" rtl="0">
              <a:buFont typeface="+mj-lt"/>
              <a:buAutoNum type="arabicPeriod"/>
            </a:pPr>
            <a:r>
              <a:rPr lang="fr" sz="2800" b="0" i="0" u="none" baseline="0">
                <a:latin typeface="Calibri" panose="020F0502020204030204" pitchFamily="34" charset="0"/>
                <a:ea typeface="Calibri" panose="020F0502020204030204" pitchFamily="34" charset="0"/>
                <a:cs typeface="Calibri" panose="020F0502020204030204" pitchFamily="34" charset="0"/>
              </a:rPr>
              <a:t>Risque saisonnier - Inondation </a:t>
            </a:r>
          </a:p>
          <a:p>
            <a:pPr marL="514350" indent="-514350" algn="l" rtl="0">
              <a:buFont typeface="+mj-lt"/>
              <a:buAutoNum type="arabicPeriod"/>
            </a:pPr>
            <a:r>
              <a:rPr lang="fr" sz="2800" b="0" i="0" u="none" baseline="0">
                <a:latin typeface="Calibri" panose="020F0502020204030204" pitchFamily="34" charset="0"/>
                <a:ea typeface="Calibri" panose="020F0502020204030204" pitchFamily="34" charset="0"/>
                <a:cs typeface="Calibri" panose="020F0502020204030204" pitchFamily="34" charset="0"/>
              </a:rPr>
              <a:t>Risque saisonnier - Sécheresse</a:t>
            </a:r>
          </a:p>
          <a:p>
            <a:pPr marL="514350" indent="-514350" algn="l" rtl="0">
              <a:buFont typeface="+mj-lt"/>
              <a:buAutoNum type="arabicPeriod"/>
            </a:pPr>
            <a:r>
              <a:rPr lang="fr" sz="2800" b="0" i="0" u="none" baseline="0">
                <a:latin typeface="Calibri" panose="020F0502020204030204" pitchFamily="34" charset="0"/>
                <a:ea typeface="Calibri" panose="020F0502020204030204" pitchFamily="34" charset="0"/>
                <a:cs typeface="Calibri" panose="020F0502020204030204" pitchFamily="34" charset="0"/>
              </a:rPr>
              <a:t>Risque évolutif - Conflit armé</a:t>
            </a:r>
          </a:p>
          <a:p>
            <a:pPr marL="514350" indent="-514350" algn="l" rtl="0">
              <a:buFont typeface="+mj-lt"/>
              <a:buAutoNum type="arabicPeriod"/>
            </a:pPr>
            <a:r>
              <a:rPr lang="fr" sz="2800" b="0" i="0" u="none" baseline="0">
                <a:latin typeface="Calibri" panose="020F0502020204030204" pitchFamily="34" charset="0"/>
                <a:ea typeface="Calibri" panose="020F0502020204030204" pitchFamily="34" charset="0"/>
                <a:cs typeface="Calibri" panose="020F0502020204030204" pitchFamily="34" charset="0"/>
              </a:rPr>
              <a:t>Risque évolutif - Pandémie</a:t>
            </a:r>
          </a:p>
          <a:p>
            <a:pPr marL="514350" indent="-514350" algn="l" rtl="0">
              <a:buFont typeface="+mj-lt"/>
              <a:buAutoNum type="arabicPeriod"/>
            </a:pPr>
            <a:r>
              <a:rPr lang="fr" sz="2800" b="0" i="0" u="none" baseline="0">
                <a:latin typeface="Calibri" panose="020F0502020204030204" pitchFamily="34" charset="0"/>
                <a:ea typeface="Calibri" panose="020F0502020204030204" pitchFamily="34" charset="0"/>
                <a:cs typeface="Calibri" panose="020F0502020204030204" pitchFamily="34" charset="0"/>
              </a:rPr>
              <a:t>Risque statique - Tremblement de terre</a:t>
            </a: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6016625" cy="1631216"/>
          </a:xfrm>
          <a:prstGeom prst="rect">
            <a:avLst/>
          </a:prstGeom>
          <a:noFill/>
        </p:spPr>
        <p:txBody>
          <a:bodyPr wrap="square">
            <a:spAutoFit/>
          </a:bodyPr>
          <a:lstStyle/>
          <a:p>
            <a:pPr algn="l" rtl="0"/>
            <a:r>
              <a:rPr lang="fr" sz="3200"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Identifier </a:t>
            </a:r>
            <a:r>
              <a:rPr lang="fr" sz="3600"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les obstacles</a:t>
            </a:r>
            <a:r>
              <a:rPr lang="fr" sz="3200"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 auxquels sont confrontés les personnes handicapées </a:t>
            </a:r>
            <a:endParaRPr lang="fr" sz="3200" dirty="0">
              <a:solidFill>
                <a:srgbClr val="C00000"/>
              </a:solidFill>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fr" sz="1200" b="0" i="0" u="none" baseline="0">
                <a:solidFill>
                  <a:schemeClr val="tx1">
                    <a:lumMod val="50000"/>
                    <a:lumOff val="50000"/>
                  </a:schemeClr>
                </a:solidFill>
              </a:rPr>
              <a:t>Groupe de travail DRG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fr" sz="1200" b="0" i="0" u="none" baseline="0">
                <a:solidFill>
                  <a:schemeClr val="tx1">
                    <a:lumMod val="50000"/>
                    <a:lumOff val="50000"/>
                  </a:schemeClr>
                </a:solidFill>
              </a:rPr>
              <a:t>Diapositive </a:t>
            </a:r>
            <a:fld id="{566D8EC2-00B7-4DEC-8348-941BB5C1523A}" type="slidenum">
              <a:rPr sz="1200">
                <a:solidFill>
                  <a:schemeClr val="tx1">
                    <a:lumMod val="50000"/>
                    <a:lumOff val="50000"/>
                  </a:schemeClr>
                </a:solidFill>
              </a:rPr>
              <a:pPr algn="r" rtl="0"/>
              <a:t>10</a:t>
            </a:fld>
            <a:endParaRPr lang="fr" sz="1200" dirty="0">
              <a:solidFill>
                <a:schemeClr val="tx1">
                  <a:lumMod val="50000"/>
                  <a:lumOff val="50000"/>
                </a:schemeClr>
              </a:solidFill>
            </a:endParaRPr>
          </a:p>
        </p:txBody>
      </p:sp>
    </p:spTree>
    <p:extLst>
      <p:ext uri="{BB962C8B-B14F-4D97-AF65-F5344CB8AC3E}">
        <p14:creationId xmlns:p14="http://schemas.microsoft.com/office/powerpoint/2010/main" val="130952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lstStyle/>
          <a:p>
            <a:pPr algn="l" rtl="0"/>
            <a:r>
              <a:rPr lang="fr" b="1" i="0" u="none" baseline="0">
                <a:solidFill>
                  <a:srgbClr val="7030A0"/>
                </a:solidFill>
                <a:latin typeface="+mn-lt"/>
                <a:ea typeface="+mn-lt"/>
                <a:cs typeface="+mn-lt"/>
              </a:rPr>
              <a:t>Obstacles rencontrés par les personnes handicapées</a:t>
            </a: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lnSpcReduction="20000"/>
          </a:bodyPr>
          <a:lstStyle/>
          <a:p>
            <a:pPr algn="l" rtl="0"/>
            <a:r>
              <a:rPr lang="fr" b="1" i="0" u="none" baseline="0">
                <a:solidFill>
                  <a:srgbClr val="0070C0"/>
                </a:solidFill>
              </a:rPr>
              <a:t>Se trouver abandonné lors de la fuite des populations </a:t>
            </a:r>
            <a:r>
              <a:rPr lang="fr" b="0" i="0" u="none" baseline="0"/>
              <a:t> en raison de barrières physiques, d'obstacles à l'accès aux informations sur les procédures d'asile, de barrières comportementales (en particulier pour les groupes sous-représentés) et de barrières institutionnelles (par exemple, interdiction de faire passer la frontière aux assistants masculins)</a:t>
            </a:r>
          </a:p>
          <a:p>
            <a:pPr algn="l" rtl="0"/>
            <a:r>
              <a:rPr lang="fr" b="1" i="0" u="none" baseline="0">
                <a:solidFill>
                  <a:srgbClr val="0070C0"/>
                </a:solidFill>
              </a:rPr>
              <a:t>Obstacles à l'évacuation</a:t>
            </a:r>
            <a:r>
              <a:rPr lang="fr" b="0" i="0" u="none" baseline="0"/>
              <a:t>: certains obstacles comprennent l'absence de systèmes d'alerte précoce disponibles </a:t>
            </a:r>
            <a:r>
              <a:rPr lang="fr" b="1" i="1" u="none" baseline="0">
                <a:highlight>
                  <a:srgbClr val="FFFF00"/>
                </a:highlight>
              </a:rPr>
              <a:t>(tels que xxx)</a:t>
            </a:r>
            <a:r>
              <a:rPr lang="fr" b="0" i="0" u="none" baseline="0"/>
              <a:t>, l'absence de dispositifs d'aide à l'évacuation, l'inaccessibilité des informations sur les processus d'évacuation </a:t>
            </a:r>
            <a:r>
              <a:rPr lang="fr" b="1" i="1" u="none" baseline="0">
                <a:highlight>
                  <a:srgbClr val="FFFF00"/>
                </a:highlight>
              </a:rPr>
              <a:t>(cela pourrait inclure xxx)  </a:t>
            </a:r>
            <a:r>
              <a:rPr lang="fr" b="0" i="0" u="none" baseline="0"/>
              <a:t>sur les processus d'évacuation; </a:t>
            </a:r>
          </a:p>
          <a:p>
            <a:pPr algn="l" rtl="0"/>
            <a:r>
              <a:rPr lang="fr" b="1" i="0" u="none" baseline="0">
                <a:solidFill>
                  <a:srgbClr val="0070C0"/>
                </a:solidFill>
              </a:rPr>
              <a:t>Obstacles à l'accès à des abris sûrs</a:t>
            </a:r>
            <a:r>
              <a:rPr lang="fr" b="0" i="0" u="none" baseline="0">
                <a:solidFill>
                  <a:srgbClr val="0070C0"/>
                </a:solidFill>
              </a:rPr>
              <a:t> </a:t>
            </a:r>
            <a:r>
              <a:rPr lang="fr" b="0" i="0" u="none" baseline="0"/>
              <a:t>: routes inaccessibles pour atteindre les abris, abris inaccessibles, obstacles à l'accès aux informations sur l'assistance au logement (par exemple, aide au loyer pour les réfugiés/IDP hébergés en dehors des camps) </a:t>
            </a:r>
          </a:p>
          <a:p>
            <a:endParaRPr lang="fr" dirty="0"/>
          </a:p>
          <a:p>
            <a:endParaRPr lang="fr" dirty="0"/>
          </a:p>
          <a:p>
            <a:endParaRPr lang="fr"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pPr algn="l" rtl="0"/>
            <a:fld id="{3BC0D4E5-26FA-764B-B2A8-A8DB4481BE9B}" type="datetime1">
              <a:rPr lang="fr-TN"/>
              <a:t>1/23/24</a:t>
            </a:fld>
            <a:endParaRPr lang="fr"/>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pPr algn="r" rtl="0"/>
            <a:r>
              <a:rPr lang="fr" b="0" i="0" u="none" baseline="0"/>
              <a:t>Diapositive </a:t>
            </a:r>
            <a:fld id="{566D8EC2-00B7-4DEC-8348-941BB5C1523A}" type="slidenum">
              <a:rPr/>
              <a:t>11</a:t>
            </a:fld>
            <a:endParaRPr lang="fr" dirty="0"/>
          </a:p>
        </p:txBody>
      </p:sp>
      <p:pic>
        <p:nvPicPr>
          <p:cNvPr id="7" name="Picture 6">
            <a:extLst>
              <a:ext uri="{FF2B5EF4-FFF2-40B4-BE49-F238E27FC236}">
                <a16:creationId xmlns:a16="http://schemas.microsoft.com/office/drawing/2014/main" id="{5B591026-B8CC-C649-B324-809AFC6B7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23404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lstStyle/>
          <a:p>
            <a:pPr algn="l" rtl="0"/>
            <a:r>
              <a:rPr lang="fr" b="1" i="0" u="none" baseline="0">
                <a:solidFill>
                  <a:srgbClr val="7030A0"/>
                </a:solidFill>
                <a:latin typeface="+mn-lt"/>
                <a:ea typeface="+mn-lt"/>
                <a:cs typeface="+mn-lt"/>
              </a:rPr>
              <a:t>Suite - Obstacles rencontrés par les personnes handicapées </a:t>
            </a: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a:bodyPr>
          <a:lstStyle/>
          <a:p>
            <a:pPr algn="l" rtl="0"/>
            <a:r>
              <a:rPr lang="fr" b="1" i="0" u="none" baseline="0" dirty="0">
                <a:solidFill>
                  <a:srgbClr val="0070C0"/>
                </a:solidFill>
              </a:rPr>
              <a:t>Difficulté à se déplacer dans le camp ou hors des zones du camp </a:t>
            </a:r>
            <a:r>
              <a:rPr lang="fr" b="0" i="0" u="none" baseline="0" dirty="0"/>
              <a:t>en raison de la configuration du terrain, du manque de transport disponible. Ceci entraîne des difficultés d'accès à l'aide humanitaire et l'exclusion de la participation communautaire</a:t>
            </a:r>
          </a:p>
          <a:p>
            <a:pPr algn="l" rtl="0"/>
            <a:r>
              <a:rPr lang="fr" b="1" i="0" u="none" baseline="0" dirty="0">
                <a:solidFill>
                  <a:srgbClr val="0070C0"/>
                </a:solidFill>
              </a:rPr>
              <a:t>Informations inaccessibles sur l'aide humanitaire et obstacles à la communication avec les acteurs humanitaires</a:t>
            </a:r>
          </a:p>
          <a:p>
            <a:pPr algn="l" rtl="0"/>
            <a:r>
              <a:rPr lang="fr" b="1" i="0" u="none" baseline="0" dirty="0">
                <a:solidFill>
                  <a:srgbClr val="0070C0"/>
                </a:solidFill>
              </a:rPr>
              <a:t>Niveaux de stigmatisation élevés -</a:t>
            </a:r>
            <a:r>
              <a:rPr lang="fr" b="0" i="0" u="none" baseline="0" dirty="0">
                <a:solidFill>
                  <a:srgbClr val="0070C0"/>
                </a:solidFill>
              </a:rPr>
              <a:t> </a:t>
            </a:r>
            <a:r>
              <a:rPr lang="fr" b="0" i="0" u="none" baseline="0" dirty="0"/>
              <a:t>les personnes handicapées sont exclues de la participation à la prise de décision concernant la réponse humanitaire et sont isolées </a:t>
            </a:r>
          </a:p>
          <a:p>
            <a:endParaRPr lang="fr" dirty="0"/>
          </a:p>
          <a:p>
            <a:endParaRPr lang="fr" dirty="0"/>
          </a:p>
          <a:p>
            <a:endParaRPr lang="fr"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pPr algn="l" rtl="0"/>
            <a:fld id="{3BC0D4E5-26FA-764B-B2A8-A8DB4481BE9B}" type="datetime1">
              <a:rPr lang="fr-TN"/>
              <a:t>1/23/24</a:t>
            </a:fld>
            <a:endParaRPr lang="fr"/>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pPr algn="r" rtl="0"/>
            <a:r>
              <a:rPr lang="fr" b="0" i="0" u="none" baseline="0"/>
              <a:t>Diapositive </a:t>
            </a:r>
            <a:fld id="{566D8EC2-00B7-4DEC-8348-941BB5C1523A}" type="slidenum">
              <a:rPr/>
              <a:t>12</a:t>
            </a:fld>
            <a:endParaRPr lang="fr" dirty="0"/>
          </a:p>
        </p:txBody>
      </p:sp>
      <p:pic>
        <p:nvPicPr>
          <p:cNvPr id="7" name="Picture 6">
            <a:extLst>
              <a:ext uri="{FF2B5EF4-FFF2-40B4-BE49-F238E27FC236}">
                <a16:creationId xmlns:a16="http://schemas.microsoft.com/office/drawing/2014/main" id="{98D68FBA-DB8F-8E40-89EB-A225615D4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7989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lstStyle/>
          <a:p>
            <a:pPr algn="l" rtl="0"/>
            <a:r>
              <a:rPr lang="fr" b="1" i="0" u="none" baseline="0">
                <a:solidFill>
                  <a:srgbClr val="7030A0"/>
                </a:solidFill>
                <a:latin typeface="+mn-lt"/>
                <a:ea typeface="+mn-lt"/>
                <a:cs typeface="+mn-lt"/>
              </a:rPr>
              <a:t>Suite - Obstacles rencontrés par les personnes handicapées </a:t>
            </a: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lnSpcReduction="10000"/>
          </a:bodyPr>
          <a:lstStyle/>
          <a:p>
            <a:pPr algn="l" rtl="0"/>
            <a:r>
              <a:rPr lang="fr" b="1" i="0" u="none" baseline="0">
                <a:solidFill>
                  <a:srgbClr val="0070C0"/>
                </a:solidFill>
              </a:rPr>
              <a:t>Risque disproportionné de violence, d'exploitation et d'abus: </a:t>
            </a:r>
            <a:r>
              <a:rPr lang="fr" b="0" i="0" u="none" baseline="0"/>
              <a:t>En raison de la perturbation des réseaux sociaux, des obstacles à l'accès aux services (y compris les services de protection), des niveaux élevés de stigmatisation, des obstacles à la communication pour signaler les abus</a:t>
            </a:r>
          </a:p>
          <a:p>
            <a:pPr algn="l" rtl="0"/>
            <a:r>
              <a:rPr lang="fr" b="1" i="0" u="none" baseline="0">
                <a:solidFill>
                  <a:srgbClr val="0070C0"/>
                </a:solidFill>
              </a:rPr>
              <a:t>Manque d'accès à l'assistance de base:</a:t>
            </a:r>
            <a:r>
              <a:rPr lang="fr" b="1" i="0" u="none" baseline="0"/>
              <a:t> </a:t>
            </a:r>
            <a:r>
              <a:rPr lang="fr" b="0" i="0" u="none" baseline="0"/>
              <a:t>notamment l'aide alimentaire, les logements sûrs, l'eau, l'assainissement, la nutrition, la santé, l'éducation et la protection</a:t>
            </a:r>
          </a:p>
          <a:p>
            <a:pPr algn="l" rtl="0"/>
            <a:r>
              <a:rPr lang="fr" b="1" i="0" u="none" baseline="0">
                <a:solidFill>
                  <a:srgbClr val="0070C0"/>
                </a:solidFill>
              </a:rPr>
              <a:t>Obstacles à la participation aux processus de prise de décision:</a:t>
            </a:r>
            <a:r>
              <a:rPr lang="fr" b="1" i="0" u="none" baseline="0"/>
              <a:t> </a:t>
            </a:r>
            <a:r>
              <a:rPr lang="fr" b="0" i="0" u="none" baseline="0"/>
              <a:t>entraînant des possibilités limitées d'influencer la réponse humanitaire</a:t>
            </a:r>
          </a:p>
          <a:p>
            <a:endParaRPr lang="fr" dirty="0"/>
          </a:p>
          <a:p>
            <a:endParaRPr lang="fr" dirty="0"/>
          </a:p>
          <a:p>
            <a:endParaRPr lang="fr"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pPr algn="l" rtl="0"/>
            <a:fld id="{3BC0D4E5-26FA-764B-B2A8-A8DB4481BE9B}" type="datetime1">
              <a:rPr lang="fr-TN"/>
              <a:t>1/23/24</a:t>
            </a:fld>
            <a:endParaRPr lang="fr"/>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pPr algn="r" rtl="0"/>
            <a:r>
              <a:rPr lang="fr" b="0" i="0" u="none" baseline="0"/>
              <a:t>Diapositive </a:t>
            </a:r>
            <a:fld id="{566D8EC2-00B7-4DEC-8348-941BB5C1523A}" type="slidenum">
              <a:rPr/>
              <a:t>13</a:t>
            </a:fld>
            <a:endParaRPr lang="fr" dirty="0"/>
          </a:p>
        </p:txBody>
      </p:sp>
      <p:pic>
        <p:nvPicPr>
          <p:cNvPr id="7" name="Picture 6">
            <a:extLst>
              <a:ext uri="{FF2B5EF4-FFF2-40B4-BE49-F238E27FC236}">
                <a16:creationId xmlns:a16="http://schemas.microsoft.com/office/drawing/2014/main" id="{804EE19C-FBDC-274B-A73A-C2BEDDC70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1491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342889" y="-53884"/>
            <a:ext cx="4479834" cy="2456299"/>
          </a:xfrm>
        </p:spPr>
        <p:txBody>
          <a:bodyPr>
            <a:normAutofit fontScale="90000"/>
          </a:bodyPr>
          <a:lstStyle/>
          <a:p>
            <a:pPr algn="l" rtl="0"/>
            <a:br>
              <a:rPr lang="fr" b="1">
                <a:solidFill>
                  <a:srgbClr val="7030A0"/>
                </a:solidFill>
                <a:latin typeface="Calibri" panose="020F0502020204030204" pitchFamily="34" charset="0"/>
                <a:cs typeface="Calibri" panose="020F0502020204030204" pitchFamily="34" charset="0"/>
              </a:rPr>
            </a:br>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Principaux instruments juridiques/cadres politiques: </a:t>
            </a:r>
            <a:endParaRPr lang="fr"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5600689" y="1649545"/>
            <a:ext cx="6019822" cy="4353049"/>
          </a:xfrm>
        </p:spPr>
        <p:txBody>
          <a:bodyPr>
            <a:normAutofit fontScale="92500"/>
          </a:bodyPr>
          <a:lstStyle/>
          <a:p>
            <a:pPr marL="514350" indent="-514350" algn="l" rtl="0">
              <a:lnSpc>
                <a:spcPct val="107000"/>
              </a:lnSpc>
              <a:buFont typeface="+mj-lt"/>
              <a:buAutoNum type="arabicPeriod"/>
              <a:tabLst>
                <a:tab pos="228600" algn="l"/>
              </a:tabLst>
            </a:pPr>
            <a:r>
              <a:rPr lang="fr" b="0" i="0" u="none" baseline="0">
                <a:latin typeface="Calibri" panose="020F0502020204030204" pitchFamily="34" charset="0"/>
                <a:ea typeface="Calibri" panose="020F0502020204030204" pitchFamily="34" charset="0"/>
                <a:cs typeface="Calibri" panose="020F0502020204030204" pitchFamily="34" charset="0"/>
              </a:rPr>
              <a:t>Le droit international des droits de l'homme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IHRL, </a:t>
            </a:r>
            <a:r>
              <a:rPr lang="fr" b="0" i="0" u="none" baseline="0">
                <a:latin typeface="Calibri" panose="020F0502020204030204" pitchFamily="34" charset="0"/>
                <a:ea typeface="Calibri" panose="020F0502020204030204" pitchFamily="34" charset="0"/>
                <a:cs typeface="Calibri" panose="020F0502020204030204" pitchFamily="34" charset="0"/>
              </a:rPr>
              <a:t>comme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Convention sur les droits des personnes handicapées</a:t>
            </a:r>
            <a:r>
              <a:rPr lang="fr" b="0" i="0" u="none" baseline="0">
                <a:latin typeface="Calibri" panose="020F0502020204030204" pitchFamily="34" charset="0"/>
                <a:ea typeface="Calibri" panose="020F0502020204030204" pitchFamily="34" charset="0"/>
                <a:cs typeface="Calibri" panose="020F0502020204030204" pitchFamily="34" charset="0"/>
              </a:rPr>
              <a:t>)</a:t>
            </a:r>
          </a:p>
          <a:p>
            <a:pPr marL="514350" indent="-514350" algn="l" rtl="0">
              <a:lnSpc>
                <a:spcPct val="107000"/>
              </a:lnSpc>
              <a:buFont typeface="+mj-lt"/>
              <a:buAutoNum type="arabicPeriod"/>
              <a:tabLst>
                <a:tab pos="228600" algn="l"/>
              </a:tabLst>
            </a:pPr>
            <a:r>
              <a:rPr lang="fr" b="0" i="0" u="none" baseline="0">
                <a:latin typeface="Calibri" panose="020F0502020204030204" pitchFamily="34" charset="0"/>
                <a:ea typeface="Calibri" panose="020F0502020204030204" pitchFamily="34" charset="0"/>
                <a:cs typeface="Calibri" panose="020F0502020204030204" pitchFamily="34" charset="0"/>
              </a:rPr>
              <a:t>Droit international humanitaire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DIH</a:t>
            </a:r>
            <a:r>
              <a:rPr lang="fr" b="0" i="0" u="none" baseline="0">
                <a:latin typeface="Calibri" panose="020F0502020204030204" pitchFamily="34" charset="0"/>
                <a:ea typeface="Calibri" panose="020F0502020204030204" pitchFamily="34" charset="0"/>
                <a:cs typeface="Calibri" panose="020F0502020204030204" pitchFamily="34" charset="0"/>
              </a:rPr>
              <a:t>)</a:t>
            </a:r>
          </a:p>
          <a:p>
            <a:pPr marL="514350" indent="-514350" algn="l" rtl="0">
              <a:lnSpc>
                <a:spcPct val="107000"/>
              </a:lnSpc>
              <a:buFont typeface="+mj-lt"/>
              <a:buAutoNum type="arabicPeriod"/>
              <a:tabLst>
                <a:tab pos="228600" algn="l"/>
              </a:tabLst>
            </a:pPr>
            <a:r>
              <a:rPr lang="fr" b="0" i="0" u="none" baseline="0">
                <a:latin typeface="Calibri" panose="020F0502020204030204" pitchFamily="34" charset="0"/>
                <a:ea typeface="Calibri" panose="020F0502020204030204" pitchFamily="34" charset="0"/>
                <a:cs typeface="Calibri" panose="020F0502020204030204" pitchFamily="34" charset="0"/>
              </a:rPr>
              <a:t>Droit international des réfugiés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IRL</a:t>
            </a:r>
            <a:r>
              <a:rPr lang="fr" b="0" i="0" u="none" baseline="0">
                <a:latin typeface="Calibri" panose="020F0502020204030204" pitchFamily="34" charset="0"/>
                <a:ea typeface="Calibri" panose="020F0502020204030204" pitchFamily="34" charset="0"/>
                <a:cs typeface="Calibri" panose="020F0502020204030204" pitchFamily="34" charset="0"/>
              </a:rPr>
              <a:t>)</a:t>
            </a:r>
          </a:p>
          <a:p>
            <a:pPr marL="514350" indent="-514350" algn="l" rtl="0">
              <a:lnSpc>
                <a:spcPct val="107000"/>
              </a:lnSpc>
              <a:buFont typeface="+mj-lt"/>
              <a:buAutoNum type="arabicPeriod"/>
              <a:tabLst>
                <a:tab pos="228600" algn="l"/>
              </a:tabLst>
            </a:pPr>
            <a:r>
              <a:rPr lang="fr" b="0" i="0" u="none" baseline="0">
                <a:latin typeface="Calibri" panose="020F0502020204030204" pitchFamily="34" charset="0"/>
                <a:ea typeface="Calibri" panose="020F0502020204030204" pitchFamily="34" charset="0"/>
                <a:cs typeface="Calibri" panose="020F0502020204030204" pitchFamily="34" charset="0"/>
              </a:rPr>
              <a:t>Cadre de Sendai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RRC</a:t>
            </a:r>
            <a:r>
              <a:rPr lang="fr" b="0" i="0" u="none" baseline="0">
                <a:latin typeface="Calibri" panose="020F0502020204030204" pitchFamily="34" charset="0"/>
                <a:ea typeface="Calibri" panose="020F0502020204030204" pitchFamily="34" charset="0"/>
                <a:cs typeface="Calibri" panose="020F0502020204030204" pitchFamily="34" charset="0"/>
              </a:rPr>
              <a:t>)</a:t>
            </a:r>
          </a:p>
          <a:p>
            <a:pPr marL="514350" indent="-514350" algn="l" rtl="0">
              <a:lnSpc>
                <a:spcPct val="107000"/>
              </a:lnSpc>
              <a:buFont typeface="+mj-lt"/>
              <a:buAutoNum type="arabicPeriod"/>
              <a:tabLst>
                <a:tab pos="228600" algn="l"/>
              </a:tabLst>
            </a:pPr>
            <a:r>
              <a:rPr lang="fr" b="0" i="0" u="none" baseline="0">
                <a:latin typeface="Calibri" panose="020F0502020204030204" pitchFamily="34" charset="0"/>
                <a:ea typeface="Calibri" panose="020F0502020204030204" pitchFamily="34" charset="0"/>
                <a:cs typeface="Calibri" panose="020F0502020204030204" pitchFamily="34" charset="0"/>
              </a:rPr>
              <a:t>Lois nationales ou régionales, (exemple,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Le Protocole d'Afrique</a:t>
            </a:r>
            <a:r>
              <a:rPr lang="fr" b="0" i="0" u="none" baseline="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fr"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fr" sz="900" b="0" i="0" u="none" strike="noStrike" kern="0" cap="none" spc="0" normalizeH="0" baseline="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pPr algn="l" rtl="0"/>
            <a:fld id="{737677CE-4981-014C-9822-FAD170ACDB5A}" type="datetime1">
              <a:rPr lang="fr-TN"/>
              <a:t>1/23/24</a:t>
            </a:fld>
            <a:endParaRPr lang="fr"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14</a:t>
            </a:fld>
            <a:endParaRPr lang="fr" dirty="0"/>
          </a:p>
        </p:txBody>
      </p:sp>
      <p:sp>
        <p:nvSpPr>
          <p:cNvPr id="7" name="Rectangle 6" descr="Scales of Justice">
            <a:extLst>
              <a:ext uri="{FF2B5EF4-FFF2-40B4-BE49-F238E27FC236}">
                <a16:creationId xmlns:a16="http://schemas.microsoft.com/office/drawing/2014/main" id="{373267FA-343B-90E6-A995-863D5EBCF38C}"/>
              </a:ext>
            </a:extLst>
          </p:cNvPr>
          <p:cNvSpPr/>
          <p:nvPr/>
        </p:nvSpPr>
        <p:spPr>
          <a:xfrm>
            <a:off x="342889" y="2402416"/>
            <a:ext cx="3517512" cy="360017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pic>
        <p:nvPicPr>
          <p:cNvPr id="10" name="Picture 9">
            <a:extLst>
              <a:ext uri="{FF2B5EF4-FFF2-40B4-BE49-F238E27FC236}">
                <a16:creationId xmlns:a16="http://schemas.microsoft.com/office/drawing/2014/main" id="{A1820DE9-FD84-F943-9ED3-1214B6506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7236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460648" y="377409"/>
            <a:ext cx="8295526" cy="1325563"/>
          </a:xfrm>
        </p:spPr>
        <p:txBody>
          <a:bodyPr>
            <a:no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1. Loi internationale sur les droits de l'homme</a:t>
            </a: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460648" y="1996799"/>
            <a:ext cx="11270703" cy="3695700"/>
          </a:xfrm>
        </p:spPr>
        <p:txBody>
          <a:bodyPr>
            <a:normAutofit fontScale="85000" lnSpcReduction="20000"/>
          </a:bodyPr>
          <a:lstStyle/>
          <a:p>
            <a:pPr algn="l" rtl="0">
              <a:lnSpc>
                <a:spcPct val="107000"/>
              </a:lnSpc>
              <a:tabLst>
                <a:tab pos="228600" algn="l"/>
              </a:tabLst>
            </a:pPr>
            <a:r>
              <a:rPr lang="fr" b="0" i="0" u="none" baseline="0">
                <a:latin typeface="Calibri" panose="020F0502020204030204" pitchFamily="34" charset="0"/>
                <a:ea typeface="Calibri" panose="020F0502020204030204" pitchFamily="34" charset="0"/>
                <a:cs typeface="Calibri" panose="020F0502020204030204" pitchFamily="34" charset="0"/>
              </a:rPr>
              <a:t>Offre une protection aux civils en cas de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la paix et en temps de conflit armé</a:t>
            </a:r>
            <a:r>
              <a:rPr lang="fr" b="1" i="0" u="none" baseline="0">
                <a:latin typeface="Calibri" panose="020F0502020204030204" pitchFamily="34" charset="0"/>
                <a:ea typeface="Calibri" panose="020F0502020204030204" pitchFamily="34" charset="0"/>
                <a:cs typeface="Calibri" panose="020F0502020204030204" pitchFamily="34" charset="0"/>
              </a:rPr>
              <a:t>.</a:t>
            </a:r>
            <a:r>
              <a:rPr lang="fr" b="0" i="0" u="none" baseline="0">
                <a:latin typeface="Calibri" panose="020F0502020204030204" pitchFamily="34" charset="0"/>
                <a:ea typeface="Calibri" panose="020F0502020204030204" pitchFamily="34" charset="0"/>
                <a:cs typeface="Calibri" panose="020F0502020204030204" pitchFamily="34" charset="0"/>
              </a:rPr>
              <a:t> </a:t>
            </a:r>
            <a:endParaRPr lang="fr" dirty="0">
              <a:latin typeface="Calibri" panose="020F0502020204030204" pitchFamily="34" charset="0"/>
              <a:cs typeface="Calibri" panose="020F0502020204030204" pitchFamily="34" charset="0"/>
            </a:endParaRPr>
          </a:p>
          <a:p>
            <a:pPr algn="l" rtl="0">
              <a:lnSpc>
                <a:spcPct val="107000"/>
              </a:lnSpc>
              <a:tabLst>
                <a:tab pos="228600" algn="l"/>
              </a:tabLst>
            </a:pP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Les droits de l'homme </a:t>
            </a:r>
            <a:r>
              <a:rPr lang="fr" b="0" i="0" u="none" baseline="0">
                <a:latin typeface="Calibri" panose="020F0502020204030204" pitchFamily="34" charset="0"/>
                <a:ea typeface="Calibri" panose="020F0502020204030204" pitchFamily="34" charset="0"/>
                <a:cs typeface="Calibri" panose="020F0502020204030204" pitchFamily="34" charset="0"/>
              </a:rPr>
              <a:t>sont applicables à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toutes les personnes </a:t>
            </a:r>
          </a:p>
          <a:p>
            <a:pPr algn="l" rtl="0">
              <a:lnSpc>
                <a:spcPct val="107000"/>
              </a:lnSpc>
              <a:tabLst>
                <a:tab pos="228600" algn="l"/>
              </a:tabLst>
            </a:pPr>
            <a:r>
              <a:rPr lang="fr" b="0" i="0" u="none" baseline="0">
                <a:latin typeface="Calibri" panose="020F0502020204030204" pitchFamily="34" charset="0"/>
                <a:ea typeface="Calibri" panose="020F0502020204030204" pitchFamily="34" charset="0"/>
                <a:cs typeface="Calibri" panose="020F0502020204030204" pitchFamily="34" charset="0"/>
              </a:rPr>
              <a:t>Il existe 9 conventions (accords) principales en matière de droits de l'homme; notamment sur les femmes (Convention sur l'élimination de toutes les discriminations à l'égard des femmes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 CEDAW</a:t>
            </a:r>
            <a:r>
              <a:rPr lang="fr" b="0" i="0" u="none" baseline="0">
                <a:latin typeface="Calibri" panose="020F0502020204030204" pitchFamily="34" charset="0"/>
                <a:ea typeface="Calibri" panose="020F0502020204030204" pitchFamily="34" charset="0"/>
                <a:cs typeface="Calibri" panose="020F0502020204030204" pitchFamily="34" charset="0"/>
              </a:rPr>
              <a:t>), sur les personnes handicapées (Convention sur les droits des personnes handicapées -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CDPH</a:t>
            </a:r>
            <a:r>
              <a:rPr lang="fr" b="0" i="0" u="none" baseline="0">
                <a:latin typeface="Calibri" panose="020F0502020204030204" pitchFamily="34" charset="0"/>
                <a:ea typeface="Calibri" panose="020F0502020204030204" pitchFamily="34" charset="0"/>
                <a:cs typeface="Calibri" panose="020F0502020204030204" pitchFamily="34" charset="0"/>
              </a:rPr>
              <a:t>), sur les enfants (Convention sur les droits de l'enfant -) et sur les personnes handicapées (Convention sur les droits des personnes handicapées - </a:t>
            </a:r>
            <a:r>
              <a:rPr lang="fr"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CDE</a:t>
            </a:r>
            <a:r>
              <a:rPr lang="fr" b="0" i="0" u="none" baseline="0">
                <a:latin typeface="Calibri" panose="020F0502020204030204" pitchFamily="34" charset="0"/>
                <a:ea typeface="Calibri" panose="020F0502020204030204" pitchFamily="34" charset="0"/>
                <a:cs typeface="Calibri" panose="020F0502020204030204" pitchFamily="34" charset="0"/>
              </a:rPr>
              <a:t>)</a:t>
            </a:r>
          </a:p>
          <a:p>
            <a:pPr algn="l" rtl="0">
              <a:lnSpc>
                <a:spcPct val="107000"/>
              </a:lnSpc>
              <a:tabLst>
                <a:tab pos="228600" algn="l"/>
              </a:tabLst>
            </a:pPr>
            <a:r>
              <a:rPr lang="fr" sz="2800" b="0" i="0" u="none" baseline="0">
                <a:effectLst/>
                <a:latin typeface="Calibri" panose="020F0502020204030204" pitchFamily="34" charset="0"/>
                <a:ea typeface="Calibri" panose="020F0502020204030204" pitchFamily="34" charset="0"/>
                <a:cs typeface="Calibri" panose="020F0502020204030204" pitchFamily="34" charset="0"/>
              </a:rPr>
              <a:t>La CDPH a un article spécifique sur les situations de risque et les urgences humanitaires</a:t>
            </a:r>
            <a:r>
              <a:rPr lang="fr" sz="2800" b="0" i="0" u="none" baseline="0">
                <a:effectLst/>
                <a:latin typeface="Calibri" panose="020F0502020204030204" pitchFamily="34" charset="0"/>
                <a:ea typeface="Calibri" panose="020F0502020204030204" pitchFamily="34" charset="0"/>
                <a:cs typeface="Calibri" panose="020F0502020204030204" pitchFamily="34" charset="0"/>
                <a:hlinkClick r:id="rId3"/>
              </a:rPr>
              <a:t>(article 11</a:t>
            </a:r>
            <a:r>
              <a:rPr lang="fr" sz="2800" b="0" i="0" u="none" baseline="0">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pPr algn="l" rtl="0"/>
            <a:fld id="{5C80004F-3FE0-6D45-A458-04D779844005}" type="datetime1">
              <a:rPr lang="fr-TN"/>
              <a:t>1/23/24</a:t>
            </a:fld>
            <a:endParaRPr lang="fr"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pPr algn="r" rtl="0"/>
            <a:r>
              <a:rPr lang="fr" b="0" i="0" u="none" baseline="0"/>
              <a:t>Diapositive </a:t>
            </a:r>
            <a:fld id="{566D8EC2-00B7-4DEC-8348-941BB5C1523A}" type="slidenum">
              <a:rPr/>
              <a:t>15</a:t>
            </a:fld>
            <a:endParaRPr lang="fr" dirty="0"/>
          </a:p>
        </p:txBody>
      </p:sp>
      <p:pic>
        <p:nvPicPr>
          <p:cNvPr id="7" name="Picture 6">
            <a:extLst>
              <a:ext uri="{FF2B5EF4-FFF2-40B4-BE49-F238E27FC236}">
                <a16:creationId xmlns:a16="http://schemas.microsoft.com/office/drawing/2014/main" id="{C44C8F0A-956B-E144-90D3-4E0F7D468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924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42900" y="365124"/>
            <a:ext cx="7934826" cy="1325563"/>
          </a:xfrm>
        </p:spPr>
        <p:txBody>
          <a:bodyPr>
            <a:no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2. Droit international humanitaire (DIH)</a:t>
            </a:r>
            <a:endParaRPr lang="fr"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42900" y="1814989"/>
            <a:ext cx="11480800" cy="3898900"/>
          </a:xfrm>
        </p:spPr>
        <p:txBody>
          <a:bodyPr>
            <a:noAutofit/>
          </a:bodyPr>
          <a:lstStyle/>
          <a:p>
            <a:pPr algn="l" rtl="0"/>
            <a:r>
              <a:rPr lang="fr" sz="3000" b="0" i="0" u="none" baseline="0">
                <a:latin typeface="Calibri" panose="020F0502020204030204" pitchFamily="34" charset="0"/>
                <a:ea typeface="Calibri" panose="020F0502020204030204" pitchFamily="34" charset="0"/>
                <a:cs typeface="Calibri" panose="020F0502020204030204" pitchFamily="34" charset="0"/>
              </a:rPr>
              <a:t>S'applique </a:t>
            </a:r>
            <a:r>
              <a:rPr lang="fr" sz="3000"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uniquement</a:t>
            </a:r>
            <a:r>
              <a:rPr lang="fr" sz="3000" b="0" i="0" u="none" baseline="0">
                <a:latin typeface="Calibri" panose="020F0502020204030204" pitchFamily="34" charset="0"/>
                <a:ea typeface="Calibri" panose="020F0502020204030204" pitchFamily="34" charset="0"/>
                <a:cs typeface="Calibri" panose="020F0502020204030204" pitchFamily="34" charset="0"/>
              </a:rPr>
              <a:t> dans les situations où il y a un conflit armé</a:t>
            </a:r>
          </a:p>
          <a:p>
            <a:pPr algn="l" rtl="0"/>
            <a:r>
              <a:rPr lang="fr" sz="3000" b="0" i="0" u="none" baseline="0">
                <a:latin typeface="Calibri" panose="020F0502020204030204" pitchFamily="34" charset="0"/>
                <a:ea typeface="Calibri" panose="020F0502020204030204" pitchFamily="34" charset="0"/>
                <a:cs typeface="Calibri" panose="020F0502020204030204" pitchFamily="34" charset="0"/>
              </a:rPr>
              <a:t>Développé pour protéger les personnes impliquées et affectées par les conflits armés</a:t>
            </a:r>
          </a:p>
          <a:p>
            <a:pPr algn="l" rtl="0"/>
            <a:r>
              <a:rPr lang="fr" sz="3000" b="0" i="0" u="none" baseline="0">
                <a:latin typeface="Calibri" panose="020F0502020204030204" pitchFamily="34" charset="0"/>
                <a:ea typeface="Calibri" panose="020F0502020204030204" pitchFamily="34" charset="0"/>
                <a:cs typeface="Calibri" panose="020F0502020204030204" pitchFamily="34" charset="0"/>
              </a:rPr>
              <a:t>Il s'applique à la fois aux conflits armés internationaux et non internationaux </a:t>
            </a:r>
            <a:r>
              <a:rPr lang="fr" sz="3000" b="1" i="1" u="none" baseline="0">
                <a:highlight>
                  <a:srgbClr val="FFFF00"/>
                </a:highlight>
                <a:latin typeface="Calibri" panose="020F0502020204030204" pitchFamily="34" charset="0"/>
                <a:ea typeface="Calibri" panose="020F0502020204030204" pitchFamily="34" charset="0"/>
                <a:cs typeface="Calibri" panose="020F0502020204030204" pitchFamily="34" charset="0"/>
              </a:rPr>
              <a:t>(par exemple, un conflit international - xx; un conflit non-international - xx) </a:t>
            </a:r>
          </a:p>
          <a:p>
            <a:pPr algn="l" rtl="0"/>
            <a:r>
              <a:rPr lang="fr" sz="3000" b="0" i="0" u="none" baseline="0">
                <a:latin typeface="Calibri" panose="020F0502020204030204" pitchFamily="34" charset="0"/>
                <a:ea typeface="Calibri" panose="020F0502020204030204" pitchFamily="34" charset="0"/>
                <a:cs typeface="Calibri" panose="020F0502020204030204" pitchFamily="34" charset="0"/>
              </a:rPr>
              <a:t>La dernière résolution de sécurité de l'ONU, UNS2475 (2019), porte spécifiquement sur la protection des personnes handicapées dans les conflits armés</a:t>
            </a:r>
            <a:endParaRPr lang="fr" sz="3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pPr algn="l" rtl="0"/>
            <a:fld id="{D507DD9B-A490-6A46-935A-64C76BCF4B06}" type="datetime1">
              <a:rPr lang="fr-TN"/>
              <a:t>1/23/24</a:t>
            </a:fld>
            <a:endParaRPr lang="fr"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pPr algn="r" rtl="0"/>
            <a:r>
              <a:rPr lang="fr" b="0" i="0" u="none" baseline="0"/>
              <a:t>Diapositive </a:t>
            </a:r>
            <a:fld id="{566D8EC2-00B7-4DEC-8348-941BB5C1523A}" type="slidenum">
              <a:rPr/>
              <a:t>16</a:t>
            </a:fld>
            <a:endParaRPr lang="fr" dirty="0"/>
          </a:p>
        </p:txBody>
      </p:sp>
      <p:pic>
        <p:nvPicPr>
          <p:cNvPr id="7" name="Picture 6">
            <a:extLst>
              <a:ext uri="{FF2B5EF4-FFF2-40B4-BE49-F238E27FC236}">
                <a16:creationId xmlns:a16="http://schemas.microsoft.com/office/drawing/2014/main" id="{EBBD5293-55C2-7348-8078-867C01BCB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1929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673768" y="365125"/>
            <a:ext cx="7684169" cy="1325563"/>
          </a:xfrm>
        </p:spPr>
        <p:txBody>
          <a:bodyPr>
            <a:no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3. Droit international des réfugiés (DIR)</a:t>
            </a:r>
            <a:endParaRPr lang="fr"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55600" y="1945732"/>
            <a:ext cx="11480800" cy="3898900"/>
          </a:xfrm>
        </p:spPr>
        <p:txBody>
          <a:bodyPr>
            <a:noAutofit/>
          </a:bodyPr>
          <a:lstStyle/>
          <a:p>
            <a:pPr algn="l" rtl="0"/>
            <a:r>
              <a:rPr lang="fr" b="0" i="0" u="none" baseline="0">
                <a:solidFill>
                  <a:srgbClr val="202124"/>
                </a:solidFill>
                <a:latin typeface="Calibri" panose="020F0502020204030204" pitchFamily="34" charset="0"/>
                <a:ea typeface="Calibri" panose="020F0502020204030204" pitchFamily="34" charset="0"/>
                <a:cs typeface="Calibri" panose="020F0502020204030204" pitchFamily="34" charset="0"/>
              </a:rPr>
              <a:t>Fournit une définition spécifique de ce que sont les réfugiés </a:t>
            </a:r>
          </a:p>
          <a:p>
            <a:pPr algn="l" rtl="0"/>
            <a:r>
              <a:rPr lang="fr" b="0" i="0" u="none" baseline="0">
                <a:solidFill>
                  <a:srgbClr val="202124"/>
                </a:solidFill>
                <a:latin typeface="Calibri" panose="020F0502020204030204" pitchFamily="34" charset="0"/>
                <a:ea typeface="Calibri" panose="020F0502020204030204" pitchFamily="34" charset="0"/>
                <a:cs typeface="Calibri" panose="020F0502020204030204" pitchFamily="34" charset="0"/>
              </a:rPr>
              <a:t>Elle garantit le droit de demander l'asile</a:t>
            </a:r>
          </a:p>
          <a:p>
            <a:pPr algn="l" rtl="0"/>
            <a:r>
              <a:rPr lang="fr" b="0" i="0" u="none" baseline="0">
                <a:solidFill>
                  <a:srgbClr val="202124"/>
                </a:solidFill>
                <a:latin typeface="Calibri" panose="020F0502020204030204" pitchFamily="34" charset="0"/>
                <a:ea typeface="Calibri" panose="020F0502020204030204" pitchFamily="34" charset="0"/>
                <a:cs typeface="Calibri" panose="020F0502020204030204" pitchFamily="34" charset="0"/>
              </a:rPr>
              <a:t>Il protège contre le retour forcé dans un pays où l'on risque d'être persécuté (le terme juridique utilisé pour cela est le non-refoulement)</a:t>
            </a:r>
          </a:p>
          <a:p>
            <a:pPr algn="l" rtl="0"/>
            <a:r>
              <a:rPr lang="fr" b="0" i="0" u="none" baseline="0">
                <a:latin typeface="Calibri" panose="020F0502020204030204" pitchFamily="34" charset="0"/>
                <a:ea typeface="Calibri" panose="020F0502020204030204" pitchFamily="34" charset="0"/>
                <a:cs typeface="Calibri" panose="020F0502020204030204" pitchFamily="34" charset="0"/>
              </a:rPr>
              <a:t>Elle définit la protection et l'assistance qui doivent être fournies aux personnes qui ont été forcées de quitter le pays de leur nationalité en raison d'une "crainte fondée de persécution en raison de leur race, religion, nationalité, appartenance à un certain groupe social ou opinions politiques" </a:t>
            </a:r>
            <a:r>
              <a:rPr lang="fr" b="1" i="1" u="none" baseline="0">
                <a:highlight>
                  <a:srgbClr val="FFFF00"/>
                </a:highlight>
                <a:latin typeface="Calibri" panose="020F0502020204030204" pitchFamily="34" charset="0"/>
                <a:ea typeface="Calibri" panose="020F0502020204030204" pitchFamily="34" charset="0"/>
                <a:cs typeface="Calibri" panose="020F0502020204030204" pitchFamily="34" charset="0"/>
              </a:rPr>
              <a:t>(par exemple, exemple régional)</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pPr algn="l" rtl="0"/>
            <a:fld id="{3B4B44A4-0475-4B47-8E7F-864A8586D5E7}" type="datetime1">
              <a:rPr lang="fr-TN"/>
              <a:t>1/23/24</a:t>
            </a:fld>
            <a:endParaRPr lang="fr"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pPr algn="r" rtl="0"/>
            <a:r>
              <a:rPr lang="fr" b="0" i="0" u="none" baseline="0"/>
              <a:t>Diapositive </a:t>
            </a:r>
            <a:fld id="{566D8EC2-00B7-4DEC-8348-941BB5C1523A}" type="slidenum">
              <a:rPr/>
              <a:t>17</a:t>
            </a:fld>
            <a:endParaRPr lang="fr" dirty="0"/>
          </a:p>
        </p:txBody>
      </p:sp>
      <p:pic>
        <p:nvPicPr>
          <p:cNvPr id="7" name="Picture 6">
            <a:extLst>
              <a:ext uri="{FF2B5EF4-FFF2-40B4-BE49-F238E27FC236}">
                <a16:creationId xmlns:a16="http://schemas.microsoft.com/office/drawing/2014/main" id="{D9BE6ED7-CCD2-D44B-BA02-CB21ED901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500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8695136" cy="1325563"/>
          </a:xfrm>
        </p:spPr>
        <p:txBody>
          <a:bodyPr>
            <a:normAutofit fontScale="90000"/>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4. Cadre de Sendai pour la réduction des risques de catastrophes (RRC) 2015-2030</a:t>
            </a: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90" y="2196799"/>
            <a:ext cx="11314820" cy="3653439"/>
          </a:xfrm>
        </p:spPr>
        <p:txBody>
          <a:bodyPr>
            <a:noAutofit/>
          </a:bodyPr>
          <a:lstStyle/>
          <a:p>
            <a:pPr algn="l" rtl="0"/>
            <a:r>
              <a:rPr lang="fr" b="0" i="0" u="none" baseline="0">
                <a:effectLst/>
                <a:latin typeface="Calibri" panose="020F0502020204030204" pitchFamily="34" charset="0"/>
                <a:ea typeface="Calibri" panose="020F0502020204030204" pitchFamily="34" charset="0"/>
                <a:cs typeface="Calibri" panose="020F0502020204030204" pitchFamily="34" charset="0"/>
              </a:rPr>
              <a:t>Inclut quatre priorités d'action pour prévenir les nouveaux risques de catastrophe et réduire les risques existants: </a:t>
            </a:r>
          </a:p>
          <a:p>
            <a:pPr marL="971550" lvl="1" indent="-514350" algn="l" rtl="0">
              <a:buFont typeface="+mj-lt"/>
              <a:buAutoNum type="arabicPeriod"/>
            </a:pPr>
            <a:r>
              <a:rPr lang="fr" sz="2800" b="0" i="0" u="none" baseline="0">
                <a:effectLst/>
                <a:latin typeface="Calibri" panose="020F0502020204030204" pitchFamily="34" charset="0"/>
                <a:ea typeface="Calibri" panose="020F0502020204030204" pitchFamily="34" charset="0"/>
                <a:cs typeface="Calibri" panose="020F0502020204030204" pitchFamily="34" charset="0"/>
              </a:rPr>
              <a:t>Comprendre les risques de catastrophes;</a:t>
            </a:r>
          </a:p>
          <a:p>
            <a:pPr marL="971550" lvl="1" indent="-514350" algn="l" rtl="0">
              <a:buFont typeface="+mj-lt"/>
              <a:buAutoNum type="arabicPeriod"/>
            </a:pPr>
            <a:r>
              <a:rPr lang="fr" sz="2800" b="0" i="0" u="none" baseline="0">
                <a:effectLst/>
                <a:latin typeface="Calibri" panose="020F0502020204030204" pitchFamily="34" charset="0"/>
                <a:ea typeface="Calibri" panose="020F0502020204030204" pitchFamily="34" charset="0"/>
                <a:cs typeface="Calibri" panose="020F0502020204030204" pitchFamily="34" charset="0"/>
              </a:rPr>
              <a:t>Renforcer la gouvernance des risques de catastrophe pour gérer les risques de catastrophe; </a:t>
            </a:r>
          </a:p>
          <a:p>
            <a:pPr marL="971550" lvl="1" indent="-514350" algn="l" rtl="0">
              <a:buFont typeface="+mj-lt"/>
              <a:buAutoNum type="arabicPeriod"/>
            </a:pPr>
            <a:r>
              <a:rPr lang="fr" sz="2800" b="0" i="0" u="none" baseline="0">
                <a:effectLst/>
                <a:latin typeface="Calibri" panose="020F0502020204030204" pitchFamily="34" charset="0"/>
                <a:ea typeface="Calibri" panose="020F0502020204030204" pitchFamily="34" charset="0"/>
                <a:cs typeface="Calibri" panose="020F0502020204030204" pitchFamily="34" charset="0"/>
              </a:rPr>
              <a:t>Investir dans la prévention des catastrophes pour la résilience et; </a:t>
            </a:r>
          </a:p>
          <a:p>
            <a:pPr marL="971550" lvl="1" indent="-514350" algn="l" rtl="0">
              <a:buFont typeface="+mj-lt"/>
              <a:buAutoNum type="arabicPeriod"/>
            </a:pPr>
            <a:r>
              <a:rPr lang="fr" sz="2800" b="0" i="0" u="none" baseline="0">
                <a:effectLst/>
                <a:latin typeface="Calibri" panose="020F0502020204030204" pitchFamily="34" charset="0"/>
                <a:ea typeface="Calibri" panose="020F0502020204030204" pitchFamily="34" charset="0"/>
                <a:cs typeface="Calibri" panose="020F0502020204030204" pitchFamily="34" charset="0"/>
              </a:rPr>
              <a:t>Améliorer la préparation aux catastrophes pour une réponse efficace et pour "mieux reconstruire" lors du rétablissement, de la réhabilitation et de la reconstruction.</a:t>
            </a: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pPr algn="l" rtl="0"/>
            <a:fld id="{D114C192-F40F-4A44-91E5-0C36738AD484}" type="datetime1">
              <a:rPr lang="fr-TN"/>
              <a:t>1/23/24</a:t>
            </a:fld>
            <a:endParaRPr lang="fr"/>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pPr algn="r" rtl="0"/>
            <a:r>
              <a:rPr lang="fr" b="0" i="0" u="none" baseline="0"/>
              <a:t>Diapositive </a:t>
            </a:r>
            <a:fld id="{566D8EC2-00B7-4DEC-8348-941BB5C1523A}" type="slidenum">
              <a:rPr/>
              <a:t>18</a:t>
            </a:fld>
            <a:endParaRPr lang="fr" dirty="0"/>
          </a:p>
        </p:txBody>
      </p:sp>
      <p:pic>
        <p:nvPicPr>
          <p:cNvPr id="7" name="Picture 6">
            <a:extLst>
              <a:ext uri="{FF2B5EF4-FFF2-40B4-BE49-F238E27FC236}">
                <a16:creationId xmlns:a16="http://schemas.microsoft.com/office/drawing/2014/main" id="{B9291B6A-9D6D-1445-B04B-B8A27070D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34146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8695136" cy="1325563"/>
          </a:xfrm>
        </p:spPr>
        <p:txBody>
          <a:bodyPr>
            <a:normAutofit/>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5. Traités régionaux et législation nationale </a:t>
            </a: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90" y="2196799"/>
            <a:ext cx="11314820" cy="3653439"/>
          </a:xfrm>
        </p:spPr>
        <p:txBody>
          <a:bodyPr>
            <a:noAutofit/>
          </a:bodyPr>
          <a:lstStyle/>
          <a:p>
            <a:pPr marL="0" indent="0" algn="l" rtl="0">
              <a:buNone/>
            </a:pPr>
            <a:r>
              <a:rPr lang="fr" b="0" i="0" u="none" baseline="0">
                <a:effectLst/>
                <a:latin typeface="Calibri" panose="020F0502020204030204" pitchFamily="34" charset="0"/>
                <a:ea typeface="Calibri" panose="020F0502020204030204" pitchFamily="34" charset="0"/>
                <a:cs typeface="Calibri" panose="020F0502020204030204" pitchFamily="34" charset="0"/>
              </a:rPr>
              <a:t>Il est également important de connaître et de référencer les lois nationales et régionales qui seront applicables telles que: </a:t>
            </a:r>
          </a:p>
          <a:p>
            <a:pPr algn="l" rtl="0"/>
            <a:r>
              <a:rPr lang="fr" sz="2800" b="0" i="0" u="none" baseline="0">
                <a:latin typeface="Calibri" panose="020F0502020204030204" pitchFamily="34" charset="0"/>
                <a:ea typeface="Calibri" panose="020F0502020204030204" pitchFamily="34" charset="0"/>
                <a:cs typeface="Calibri" panose="020F0502020204030204" pitchFamily="34" charset="0"/>
              </a:rPr>
              <a:t>Le Protocole africain sur les handicaps</a:t>
            </a:r>
          </a:p>
          <a:p>
            <a:pPr algn="l" rtl="0"/>
            <a:r>
              <a:rPr lang="fr" b="0" i="0" u="none" baseline="0">
                <a:latin typeface="Calibri" panose="020F0502020204030204" pitchFamily="34" charset="0"/>
                <a:ea typeface="Calibri" panose="020F0502020204030204" pitchFamily="34" charset="0"/>
                <a:cs typeface="Calibri" panose="020F0502020204030204" pitchFamily="34" charset="0"/>
              </a:rPr>
              <a:t>Les politiques nationales sur les urgences, les lois sur la protection des réfugiés, qui diffèrent d'un pays à l'autre et d'une région à l'autre  </a:t>
            </a:r>
            <a:endParaRPr lang="fr" sz="2800" dirty="0">
              <a:latin typeface="Calibri" panose="020F0502020204030204" pitchFamily="34" charset="0"/>
              <a:cs typeface="Calibri" panose="020F0502020204030204" pitchFamily="34" charset="0"/>
            </a:endParaRPr>
          </a:p>
          <a:p>
            <a:endParaRPr lang="fr" sz="2800" b="0" i="0" dirty="0">
              <a:solidFill>
                <a:srgbClr val="4D4D53"/>
              </a:solidFill>
              <a:effectLst/>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pPr algn="l" rtl="0"/>
            <a:fld id="{846840C8-9637-6740-B3DA-240898B114A1}" type="datetime1">
              <a:rPr lang="fr-TN"/>
              <a:t>1/23/24</a:t>
            </a:fld>
            <a:endParaRPr lang="fr"/>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pPr algn="r" rtl="0"/>
            <a:r>
              <a:rPr lang="fr" b="0" i="0" u="none" baseline="0"/>
              <a:t>Diapositive </a:t>
            </a:r>
            <a:fld id="{566D8EC2-00B7-4DEC-8348-941BB5C1523A}" type="slidenum">
              <a:rPr/>
              <a:t>19</a:t>
            </a:fld>
            <a:endParaRPr lang="fr" dirty="0"/>
          </a:p>
        </p:txBody>
      </p:sp>
      <p:pic>
        <p:nvPicPr>
          <p:cNvPr id="7" name="Picture 6">
            <a:extLst>
              <a:ext uri="{FF2B5EF4-FFF2-40B4-BE49-F238E27FC236}">
                <a16:creationId xmlns:a16="http://schemas.microsoft.com/office/drawing/2014/main" id="{0C008893-1DBF-C64D-9285-DA7BC0AD5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18466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700" y="1856953"/>
            <a:ext cx="4521200" cy="3223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R="0" lvl="0" algn="l" defTabSz="914400" rtl="0" eaLnBrk="1" fontAlgn="auto" latinLnBrk="0" hangingPunct="1">
              <a:lnSpc>
                <a:spcPct val="90000"/>
              </a:lnSpc>
              <a:spcBef>
                <a:spcPts val="1000"/>
              </a:spcBef>
              <a:spcAft>
                <a:spcPts val="0"/>
              </a:spcAft>
              <a:buClrTx/>
              <a:buSzTx/>
              <a:tabLst/>
              <a:defRPr/>
            </a:pPr>
            <a:r>
              <a:rPr lang="fr" sz="2800" b="1" i="0" u="none" baseline="0">
                <a:latin typeface="Calibri" panose="020F0502020204030204" pitchFamily="34" charset="0"/>
                <a:ea typeface="+mn-ea"/>
                <a:cs typeface="Calibri" panose="020F0502020204030204" pitchFamily="34" charset="0"/>
              </a:rPr>
              <a:t>Session 1:</a:t>
            </a:r>
            <a:br>
              <a:rPr lang="fr" sz="2800" b="1">
                <a:latin typeface="Calibri" panose="020F0502020204030204" pitchFamily="34" charset="0"/>
                <a:ea typeface="+mn-ea"/>
                <a:cs typeface="Calibri" panose="020F0502020204030204" pitchFamily="34" charset="0"/>
              </a:rPr>
            </a:br>
            <a:r>
              <a:rPr lang="fr" sz="2800"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Introduction à l'action humanitaire</a:t>
            </a:r>
            <a:br>
              <a:rPr lang="fr" sz="2800" b="1">
                <a:latin typeface="Calibri" panose="020F0502020204030204" pitchFamily="34" charset="0"/>
                <a:cs typeface="Calibri" panose="020F0502020204030204" pitchFamily="34" charset="0"/>
              </a:rPr>
            </a:br>
            <a:r>
              <a:rPr lang="fr" sz="2800" b="1" i="0" u="none" baseline="0">
                <a:latin typeface="Calibri" panose="020F0502020204030204" pitchFamily="34" charset="0"/>
                <a:ea typeface="Calibri" panose="020F0502020204030204" pitchFamily="34" charset="0"/>
                <a:cs typeface="Calibri" panose="020F0502020204030204" pitchFamily="34" charset="0"/>
              </a:rPr>
              <a:t>Date: XXXX</a:t>
            </a:r>
            <a:br>
              <a:rPr lang="fr" sz="2800" b="1">
                <a:latin typeface="Calibri" panose="020F0502020204030204" pitchFamily="34" charset="0"/>
                <a:cs typeface="Calibri" panose="020F0502020204030204" pitchFamily="34" charset="0"/>
              </a:rPr>
            </a:br>
            <a:r>
              <a:rPr lang="fr" sz="2800" b="1" i="0" u="none" baseline="0">
                <a:latin typeface="Calibri" panose="020F0502020204030204" pitchFamily="34" charset="0"/>
                <a:ea typeface="Calibri" panose="020F0502020204030204" pitchFamily="34" charset="0"/>
                <a:cs typeface="Calibri" panose="020F0502020204030204" pitchFamily="34" charset="0"/>
              </a:rPr>
              <a:t>Modérateurs: XXX Stagiaires DRG OPD, IDA</a:t>
            </a:r>
            <a:br>
              <a:rPr lang="fr" sz="2800" b="1">
                <a:latin typeface="Calibri" panose="020F0502020204030204" pitchFamily="34" charset="0"/>
                <a:cs typeface="Calibri" panose="020F0502020204030204" pitchFamily="34" charset="0"/>
              </a:rPr>
            </a:br>
            <a:r>
              <a:rPr lang="fr" sz="2800" b="1" i="0" u="none" baseline="0">
                <a:latin typeface="Calibri" panose="020F0502020204030204" pitchFamily="34" charset="0"/>
                <a:ea typeface="Calibri" panose="020F0502020204030204" pitchFamily="34" charset="0"/>
                <a:cs typeface="Calibri" panose="020F0502020204030204" pitchFamily="34" charset="0"/>
              </a:rPr>
              <a:t>XXX membres du WG6 humanitaire, agence XXX</a:t>
            </a:r>
            <a:endParaRPr kumimoji="0" lang="fr"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2" name="Date Placeholder 1">
            <a:extLst>
              <a:ext uri="{FF2B5EF4-FFF2-40B4-BE49-F238E27FC236}">
                <a16:creationId xmlns:a16="http://schemas.microsoft.com/office/drawing/2014/main" id="{BB00417B-F0F6-48C6-5E1C-266E1EA9A1D5}"/>
              </a:ext>
            </a:extLst>
          </p:cNvPr>
          <p:cNvSpPr>
            <a:spLocks noGrp="1"/>
          </p:cNvSpPr>
          <p:nvPr>
            <p:ph type="dt" sz="half" idx="10"/>
          </p:nvPr>
        </p:nvSpPr>
        <p:spPr/>
        <p:txBody>
          <a:bodyPr/>
          <a:lstStyle/>
          <a:p>
            <a:pPr algn="l" rtl="0"/>
            <a:fld id="{6182CA2A-E767-FD44-BAFF-DE1C9FF82E49}" type="datetime1">
              <a:rPr lang="fr-TN"/>
              <a:t>1/23/24</a:t>
            </a:fld>
            <a:endParaRPr lang="fr"/>
          </a:p>
        </p:txBody>
      </p:sp>
      <p:sp>
        <p:nvSpPr>
          <p:cNvPr id="4" name="Footer Placeholder 3">
            <a:extLst>
              <a:ext uri="{FF2B5EF4-FFF2-40B4-BE49-F238E27FC236}">
                <a16:creationId xmlns:a16="http://schemas.microsoft.com/office/drawing/2014/main" id="{CA071FB8-0D3C-FC75-B127-35CEE8E63002}"/>
              </a:ext>
            </a:extLst>
          </p:cNvPr>
          <p:cNvSpPr>
            <a:spLocks noGrp="1"/>
          </p:cNvSpPr>
          <p:nvPr>
            <p:ph type="ftr" sz="quarter" idx="11"/>
          </p:nvPr>
        </p:nvSpPr>
        <p:spPr/>
        <p:txBody>
          <a:bodyPr/>
          <a:lstStyle/>
          <a:p>
            <a:pPr rtl="0"/>
            <a:r>
              <a:rPr lang="fr" b="0" i="0" u="none" baseline="0"/>
              <a:t>Groupe de travail DRG 6</a:t>
            </a:r>
            <a:endParaRPr lang="fr" dirty="0"/>
          </a:p>
        </p:txBody>
      </p:sp>
      <p:sp>
        <p:nvSpPr>
          <p:cNvPr id="5" name="Slide Number Placeholder 4">
            <a:extLst>
              <a:ext uri="{FF2B5EF4-FFF2-40B4-BE49-F238E27FC236}">
                <a16:creationId xmlns:a16="http://schemas.microsoft.com/office/drawing/2014/main" id="{B6D3250C-661C-1B8E-37D7-C9A1C110CA1C}"/>
              </a:ext>
            </a:extLst>
          </p:cNvPr>
          <p:cNvSpPr>
            <a:spLocks noGrp="1"/>
          </p:cNvSpPr>
          <p:nvPr>
            <p:ph type="sldNum" sz="quarter" idx="12"/>
          </p:nvPr>
        </p:nvSpPr>
        <p:spPr/>
        <p:txBody>
          <a:bodyPr/>
          <a:lstStyle/>
          <a:p>
            <a:pPr algn="r" rtl="0"/>
            <a:fld id="{566D8EC2-00B7-4DEC-8348-941BB5C1523A}" type="slidenum">
              <a:rPr/>
              <a:t>2</a:t>
            </a:fld>
            <a:endParaRPr lang="fr"/>
          </a:p>
        </p:txBody>
      </p:sp>
      <p:pic>
        <p:nvPicPr>
          <p:cNvPr id="6" name="Picture 5">
            <a:extLst>
              <a:ext uri="{FF2B5EF4-FFF2-40B4-BE49-F238E27FC236}">
                <a16:creationId xmlns:a16="http://schemas.microsoft.com/office/drawing/2014/main" id="{C8DA7466-92B7-DC43-A8F1-68F7ACF48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3107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838200" y="512930"/>
            <a:ext cx="8039100" cy="1066298"/>
          </a:xfrm>
        </p:spPr>
        <p:txBody>
          <a:bodyPr>
            <a:noAutofit/>
          </a:bodyPr>
          <a:lstStyle/>
          <a:p>
            <a:pPr algn="l" rtl="0"/>
            <a:r>
              <a:rPr lang="fr" sz="4000" b="1" i="0" u="none" baseline="0">
                <a:latin typeface="Calibri" panose="020F0502020204030204" pitchFamily="34" charset="0"/>
                <a:ea typeface="Calibri" panose="020F0502020204030204" pitchFamily="34" charset="0"/>
                <a:cs typeface="Calibri" panose="020F0502020204030204" pitchFamily="34" charset="0"/>
              </a:rPr>
              <a:t>Conflit armé (facultatif) </a:t>
            </a: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539750" y="1579228"/>
            <a:ext cx="11112500" cy="3932321"/>
          </a:xfrm>
        </p:spPr>
        <p:txBody>
          <a:bodyPr>
            <a:noAutofit/>
          </a:bodyPr>
          <a:lstStyle/>
          <a:p>
            <a:pPr algn="l" rtl="0"/>
            <a:r>
              <a:rPr lang="fr" sz="2600" b="0" i="0" u="none" baseline="0" dirty="0"/>
              <a:t>Il est important de distinguer les trois scénarios suivants, car les règles de droit seront différentes dans chaque cas.</a:t>
            </a:r>
            <a:endParaRPr lang="fr" sz="2600" dirty="0"/>
          </a:p>
          <a:p>
            <a:pPr algn="l" rtl="0"/>
            <a:r>
              <a:rPr lang="fr" sz="2600" b="0" i="0" u="none" baseline="0" dirty="0"/>
              <a:t>Dans les situations de violence des manifestants et des forces de police, seul le droit national est appliqué</a:t>
            </a:r>
            <a:r>
              <a:rPr lang="fr" sz="2600" b="0" i="0" u="none" baseline="0" dirty="0">
                <a:latin typeface="Calibri" panose="020F0502020204030204" pitchFamily="34" charset="0"/>
                <a:ea typeface="Calibri" panose="020F0502020204030204" pitchFamily="34" charset="0"/>
                <a:cs typeface="Calibri" panose="020F0502020204030204" pitchFamily="34" charset="0"/>
              </a:rPr>
              <a:t> " </a:t>
            </a:r>
            <a:r>
              <a:rPr lang="fr" sz="2600" b="1" i="1" u="none" baseline="0" dirty="0">
                <a:highlight>
                  <a:srgbClr val="FFFF00"/>
                </a:highlight>
                <a:latin typeface="Calibri" panose="020F0502020204030204" pitchFamily="34" charset="0"/>
                <a:ea typeface="Calibri" panose="020F0502020204030204" pitchFamily="34" charset="0"/>
                <a:cs typeface="Calibri" panose="020F0502020204030204" pitchFamily="34" charset="0"/>
              </a:rPr>
              <a:t>(par exemple, exemple régional)</a:t>
            </a:r>
            <a:endParaRPr lang="fr" sz="2600" dirty="0"/>
          </a:p>
          <a:p>
            <a:pPr algn="l" rtl="0"/>
            <a:r>
              <a:rPr lang="fr" sz="2600" b="0" i="0" u="none" baseline="0" dirty="0"/>
              <a:t>Dans les situations de conflit armé non international où le conflit oppose les forces militaires d'un gouvernement à des groupes non gouvernementaux, or où toutes les parties sont non gouvernementales, le DIH est très limité, seules certaines règles peuvent être appliquées</a:t>
            </a:r>
            <a:r>
              <a:rPr lang="fr" sz="2600" b="0" i="0" u="none" baseline="0" dirty="0">
                <a:latin typeface="Calibri" panose="020F0502020204030204" pitchFamily="34" charset="0"/>
                <a:ea typeface="Calibri" panose="020F0502020204030204" pitchFamily="34" charset="0"/>
                <a:cs typeface="Calibri" panose="020F0502020204030204" pitchFamily="34" charset="0"/>
              </a:rPr>
              <a:t> " </a:t>
            </a:r>
            <a:r>
              <a:rPr lang="fr" sz="2600" b="1" i="1" u="none" baseline="0" dirty="0">
                <a:highlight>
                  <a:srgbClr val="FFFF00"/>
                </a:highlight>
                <a:latin typeface="Calibri" panose="020F0502020204030204" pitchFamily="34" charset="0"/>
                <a:ea typeface="Calibri" panose="020F0502020204030204" pitchFamily="34" charset="0"/>
                <a:cs typeface="Calibri" panose="020F0502020204030204" pitchFamily="34" charset="0"/>
              </a:rPr>
              <a:t>(par exemple, exemple régional)</a:t>
            </a:r>
            <a:endParaRPr lang="fr" sz="2600" dirty="0"/>
          </a:p>
          <a:p>
            <a:pPr algn="l" rtl="0"/>
            <a:r>
              <a:rPr lang="fr" sz="2600" b="0" i="0" u="none" baseline="0" dirty="0"/>
              <a:t>Dans les conflits armés internationaux où 2 ou plusieurs gouvernements sont impliqués, nous avons le plus grand nombre de règles de DIH </a:t>
            </a:r>
            <a:r>
              <a:rPr lang="fr" sz="2600" b="0" i="0" u="none" baseline="0" dirty="0">
                <a:latin typeface="Calibri" panose="020F0502020204030204" pitchFamily="34" charset="0"/>
                <a:ea typeface="Calibri" panose="020F0502020204030204" pitchFamily="34" charset="0"/>
                <a:cs typeface="Calibri" panose="020F0502020204030204" pitchFamily="34" charset="0"/>
              </a:rPr>
              <a:t>" </a:t>
            </a:r>
            <a:r>
              <a:rPr lang="fr" sz="2600" b="1" i="1" u="none" baseline="0" dirty="0">
                <a:highlight>
                  <a:srgbClr val="FFFF00"/>
                </a:highlight>
                <a:latin typeface="Calibri" panose="020F0502020204030204" pitchFamily="34" charset="0"/>
                <a:ea typeface="Calibri" panose="020F0502020204030204" pitchFamily="34" charset="0"/>
                <a:cs typeface="Calibri" panose="020F0502020204030204" pitchFamily="34" charset="0"/>
              </a:rPr>
              <a:t>(par exemple, exemple régional)</a:t>
            </a:r>
            <a:endParaRPr lang="fr" sz="2600" dirty="0"/>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pPr algn="l" rtl="0"/>
            <a:fld id="{01050A59-BA14-E442-9F3C-411996F8AE58}" type="datetime1">
              <a:rPr lang="fr-TN"/>
              <a:t>1/23/24</a:t>
            </a:fld>
            <a:endParaRPr lang="fr"/>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pPr algn="r" rtl="0"/>
            <a:r>
              <a:rPr lang="fr" b="0" i="0" u="none" baseline="0"/>
              <a:t>Diapositive </a:t>
            </a:r>
            <a:fld id="{566D8EC2-00B7-4DEC-8348-941BB5C1523A}" type="slidenum">
              <a:rPr/>
              <a:t>20</a:t>
            </a:fld>
            <a:endParaRPr lang="fr" dirty="0"/>
          </a:p>
        </p:txBody>
      </p:sp>
      <p:pic>
        <p:nvPicPr>
          <p:cNvPr id="7" name="Picture 6">
            <a:extLst>
              <a:ext uri="{FF2B5EF4-FFF2-40B4-BE49-F238E27FC236}">
                <a16:creationId xmlns:a16="http://schemas.microsoft.com/office/drawing/2014/main" id="{FD28AB27-46CF-CF44-9731-CFDCC9D5E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9872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pPr algn="l" rtl="0"/>
            <a:r>
              <a:rPr lang="fr" sz="4800" b="1" i="0" u="none" baseline="0">
                <a:solidFill>
                  <a:srgbClr val="7030A0"/>
                </a:solidFill>
                <a:latin typeface="+mn-lt"/>
                <a:ea typeface="+mn-lt"/>
                <a:cs typeface="+mn-lt"/>
              </a:rPr>
              <a:t>En résumé</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88890065"/>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pPr algn="l" rtl="0"/>
            <a:fld id="{1AF1697C-DBF2-2649-B9D9-9E6BBEE1B29C}" type="datetime1">
              <a:rPr lang="fr-TN"/>
              <a:t>1/23/24</a:t>
            </a:fld>
            <a:endParaRPr lang="fr"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21</a:t>
            </a:fld>
            <a:endParaRPr lang="fr" dirty="0"/>
          </a:p>
        </p:txBody>
      </p:sp>
      <p:pic>
        <p:nvPicPr>
          <p:cNvPr id="7" name="Picture 6">
            <a:extLst>
              <a:ext uri="{FF2B5EF4-FFF2-40B4-BE49-F238E27FC236}">
                <a16:creationId xmlns:a16="http://schemas.microsoft.com/office/drawing/2014/main" id="{98C51F7E-0764-3D47-9228-867CBA30F9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6377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76200" y="-655089"/>
            <a:ext cx="10581360" cy="2224610"/>
          </a:xfrm>
        </p:spPr>
        <p:txBody>
          <a:bodyPr>
            <a:normAutofit/>
          </a:bodyPr>
          <a:lstStyle/>
          <a:p>
            <a:pPr algn="l" rtl="0"/>
            <a:br>
              <a:rPr lang="fr" b="1">
                <a:solidFill>
                  <a:srgbClr val="7030A0"/>
                </a:solidFill>
                <a:latin typeface="Calibri" panose="020F0502020204030204" pitchFamily="34" charset="0"/>
                <a:cs typeface="Calibri" panose="020F0502020204030204" pitchFamily="34" charset="0"/>
              </a:rPr>
            </a:br>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Introduction aux directives de l'IASC</a:t>
            </a:r>
            <a:endParaRPr lang="fr"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4542503" y="1649545"/>
            <a:ext cx="7270346" cy="4594189"/>
          </a:xfrm>
        </p:spPr>
        <p:txBody>
          <a:bodyPr>
            <a:normAutofit lnSpcReduction="10000"/>
          </a:bodyPr>
          <a:lstStyle/>
          <a:p>
            <a:pPr marL="0" indent="0" algn="l" rtl="0">
              <a:lnSpc>
                <a:spcPct val="100000"/>
              </a:lnSpc>
              <a:spcBef>
                <a:spcPts val="0"/>
              </a:spcBef>
              <a:buNone/>
              <a:defRPr/>
            </a:pPr>
            <a:r>
              <a:rPr lang="fr" sz="2400" b="1" i="0" u="none" baseline="0">
                <a:solidFill>
                  <a:srgbClr val="C00000"/>
                </a:solidFill>
                <a:latin typeface="Calibri" panose="020F0502020204030204" pitchFamily="34" charset="0"/>
                <a:ea typeface="Verdana" panose="020B0604030504040204" pitchFamily="34" charset="0"/>
                <a:cs typeface="Calibri" panose="020F0502020204030204" pitchFamily="34" charset="0"/>
              </a:rPr>
              <a:t>Chapitres d'introduction</a:t>
            </a:r>
          </a:p>
          <a:p>
            <a:pPr marL="800100" lvl="1" indent="-342900" algn="l" rtl="0">
              <a:lnSpc>
                <a:spcPct val="100000"/>
              </a:lnSpc>
              <a:spcBef>
                <a:spcPts val="0"/>
              </a:spcBef>
              <a:defRPr/>
            </a:pPr>
            <a:r>
              <a:rPr lang="fr" b="0" i="0" u="none" baseline="0">
                <a:latin typeface="Calibri" panose="020F0502020204030204" pitchFamily="34" charset="0"/>
                <a:ea typeface="Verdana" panose="020B0604030504040204" pitchFamily="34" charset="0"/>
                <a:cs typeface="Calibri" panose="020F0502020204030204" pitchFamily="34" charset="0"/>
              </a:rPr>
              <a:t>Cadre juridique et politique</a:t>
            </a:r>
          </a:p>
          <a:p>
            <a:pPr marL="800100" lvl="1" indent="-342900" algn="l" rtl="0">
              <a:lnSpc>
                <a:spcPct val="100000"/>
              </a:lnSpc>
              <a:spcBef>
                <a:spcPts val="0"/>
              </a:spcBef>
              <a:defRPr/>
            </a:pPr>
            <a:r>
              <a:rPr lang="fr" b="0" i="0" u="none" baseline="0">
                <a:latin typeface="Calibri" panose="020F0502020204030204" pitchFamily="34" charset="0"/>
                <a:ea typeface="Verdana" panose="020B0604030504040204" pitchFamily="34" charset="0"/>
                <a:cs typeface="Calibri" panose="020F0502020204030204" pitchFamily="34" charset="0"/>
              </a:rPr>
              <a:t>Principes généraux</a:t>
            </a:r>
          </a:p>
          <a:p>
            <a:pPr marL="800100" lvl="1" indent="-342900" algn="l" rtl="0">
              <a:lnSpc>
                <a:spcPct val="100000"/>
              </a:lnSpc>
              <a:spcBef>
                <a:spcPts val="0"/>
              </a:spcBef>
              <a:defRPr/>
            </a:pPr>
            <a:r>
              <a:rPr lang="fr" b="0" i="0" u="none" baseline="0">
                <a:latin typeface="Calibri" panose="020F0502020204030204" pitchFamily="34" charset="0"/>
                <a:ea typeface="Verdana" panose="020B0604030504040204" pitchFamily="34" charset="0"/>
                <a:cs typeface="Calibri" panose="020F0502020204030204" pitchFamily="34" charset="0"/>
              </a:rPr>
              <a:t>Thèmes transversaux et programmation </a:t>
            </a:r>
          </a:p>
          <a:p>
            <a:pPr marL="800100" lvl="1" indent="-342900" algn="l" rtl="0">
              <a:lnSpc>
                <a:spcPct val="100000"/>
              </a:lnSpc>
              <a:spcBef>
                <a:spcPts val="0"/>
              </a:spcBef>
              <a:defRPr/>
            </a:pPr>
            <a:r>
              <a:rPr lang="fr" b="0" i="0" u="none" baseline="0">
                <a:latin typeface="Calibri" panose="020F0502020204030204" pitchFamily="34" charset="0"/>
                <a:ea typeface="Verdana" panose="020B0604030504040204" pitchFamily="34" charset="0"/>
                <a:cs typeface="Calibri" panose="020F0502020204030204" pitchFamily="34" charset="0"/>
              </a:rPr>
              <a:t>Rôles et responsabilités des parties prenantes</a:t>
            </a:r>
          </a:p>
          <a:p>
            <a:pPr marL="457200" lvl="1" indent="0" algn="l" rtl="0">
              <a:lnSpc>
                <a:spcPct val="100000"/>
              </a:lnSpc>
              <a:spcBef>
                <a:spcPts val="0"/>
              </a:spcBef>
              <a:buNone/>
              <a:defRPr/>
            </a:pPr>
            <a:endParaRPr lang="fr" b="1" dirty="0">
              <a:solidFill>
                <a:srgbClr val="C00000"/>
              </a:solidFill>
              <a:latin typeface="Calibri" panose="020F0502020204030204" pitchFamily="34" charset="0"/>
              <a:ea typeface="Verdana" panose="020B0604030504040204" pitchFamily="34" charset="0"/>
              <a:cs typeface="Calibri" panose="020F0502020204030204" pitchFamily="34" charset="0"/>
            </a:endParaRPr>
          </a:p>
          <a:p>
            <a:pPr marL="0" indent="0" algn="l" rtl="0">
              <a:lnSpc>
                <a:spcPct val="100000"/>
              </a:lnSpc>
              <a:spcBef>
                <a:spcPts val="0"/>
              </a:spcBef>
              <a:buNone/>
              <a:defRPr/>
            </a:pPr>
            <a:r>
              <a:rPr lang="fr" sz="2400" b="1" i="0" u="none" baseline="0">
                <a:solidFill>
                  <a:srgbClr val="C00000"/>
                </a:solidFill>
                <a:latin typeface="Calibri" panose="020F0502020204030204" pitchFamily="34" charset="0"/>
                <a:ea typeface="Verdana" panose="020B0604030504040204" pitchFamily="34" charset="0"/>
                <a:cs typeface="Calibri" panose="020F0502020204030204" pitchFamily="34" charset="0"/>
              </a:rPr>
              <a:t>Chapitres spécifiques aux secteurs: </a:t>
            </a:r>
            <a:r>
              <a:rPr lang="fr" sz="2400" b="0" i="0" u="none" baseline="0">
                <a:latin typeface="Calibri" panose="020F0502020204030204" pitchFamily="34" charset="0"/>
                <a:ea typeface="Verdana" panose="020B0604030504040204" pitchFamily="34" charset="0"/>
                <a:cs typeface="Calibri" panose="020F0502020204030204" pitchFamily="34" charset="0"/>
              </a:rPr>
              <a:t>Application des principes et des thèmes transversaux dans chaque secteur</a:t>
            </a:r>
          </a:p>
          <a:p>
            <a:pPr marL="0" indent="0" algn="l" rtl="0">
              <a:lnSpc>
                <a:spcPct val="100000"/>
              </a:lnSpc>
              <a:spcBef>
                <a:spcPts val="0"/>
              </a:spcBef>
              <a:buNone/>
              <a:defRPr/>
            </a:pPr>
            <a:endParaRPr lang="fr" sz="2400" dirty="0">
              <a:latin typeface="Calibri" panose="020F0502020204030204" pitchFamily="34" charset="0"/>
              <a:ea typeface="Verdana" panose="020B0604030504040204" pitchFamily="34" charset="0"/>
              <a:cs typeface="Calibri" panose="020F0502020204030204" pitchFamily="34" charset="0"/>
            </a:endParaRPr>
          </a:p>
          <a:p>
            <a:pPr marL="0" indent="0" algn="l" rtl="0">
              <a:lnSpc>
                <a:spcPct val="100000"/>
              </a:lnSpc>
              <a:spcBef>
                <a:spcPts val="0"/>
              </a:spcBef>
              <a:buNone/>
              <a:defRPr/>
            </a:pPr>
            <a:r>
              <a:rPr lang="fr" sz="2400" b="1" i="0" u="none" baseline="0">
                <a:solidFill>
                  <a:srgbClr val="C00000"/>
                </a:solidFill>
                <a:latin typeface="Calibri" panose="020F0502020204030204" pitchFamily="34" charset="0"/>
                <a:ea typeface="Verdana" panose="020B0604030504040204" pitchFamily="34" charset="0"/>
                <a:cs typeface="Calibri" panose="020F0502020204030204" pitchFamily="34" charset="0"/>
              </a:rPr>
              <a:t>Annexes (7 annexes): </a:t>
            </a:r>
            <a:r>
              <a:rPr lang="fr" sz="2400" b="0" i="0" u="none" baseline="0">
                <a:latin typeface="Calibri" panose="020F0502020204030204" pitchFamily="34" charset="0"/>
                <a:ea typeface="Verdana" panose="020B0604030504040204" pitchFamily="34" charset="0"/>
                <a:cs typeface="Calibri" panose="020F0502020204030204" pitchFamily="34" charset="0"/>
              </a:rPr>
              <a:t>Par exemple, la fourniture d'aménagements raisonnables, des indicateurs incluant le handicap, des outils de désagrégation des données</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fr"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fr" sz="900" b="0" i="0" u="none" strike="noStrike" kern="0" cap="none" spc="0" normalizeH="0" baseline="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pPr algn="l" rtl="0"/>
            <a:fld id="{737677CE-4981-014C-9822-FAD170ACDB5A}" type="datetime1">
              <a:rPr lang="fr-TN"/>
              <a:t>1/23/24</a:t>
            </a:fld>
            <a:endParaRPr lang="fr"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22</a:t>
            </a:fld>
            <a:endParaRPr lang="fr"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pic>
        <p:nvPicPr>
          <p:cNvPr id="6" name="Content Placeholder 6" descr="Front cover of the IASC guidelines  on inclusion of persons with disabilities in humanitarian action">
            <a:extLst>
              <a:ext uri="{FF2B5EF4-FFF2-40B4-BE49-F238E27FC236}">
                <a16:creationId xmlns:a16="http://schemas.microsoft.com/office/drawing/2014/main" id="{775CECBA-9F52-0DB4-8B12-7980DE1E307B}"/>
              </a:ext>
            </a:extLst>
          </p:cNvPr>
          <p:cNvPicPr>
            <a:picLocks noChangeAspect="1"/>
          </p:cNvPicPr>
          <p:nvPr/>
        </p:nvPicPr>
        <p:blipFill rotWithShape="1">
          <a:blip r:embed="rId4">
            <a:extLst>
              <a:ext uri="{28A0092B-C50C-407E-A947-70E740481C1C}">
                <a14:useLocalDpi xmlns:a14="http://schemas.microsoft.com/office/drawing/2010/main" val="0"/>
              </a:ext>
            </a:extLst>
          </a:blip>
          <a:srcRect b="23541"/>
          <a:stretch/>
        </p:blipFill>
        <p:spPr>
          <a:xfrm>
            <a:off x="422787" y="1993848"/>
            <a:ext cx="3615813" cy="3905582"/>
          </a:xfrm>
          <a:prstGeom prst="rect">
            <a:avLst/>
          </a:prstGeom>
        </p:spPr>
      </p:pic>
      <p:pic>
        <p:nvPicPr>
          <p:cNvPr id="10" name="Picture 9">
            <a:extLst>
              <a:ext uri="{FF2B5EF4-FFF2-40B4-BE49-F238E27FC236}">
                <a16:creationId xmlns:a16="http://schemas.microsoft.com/office/drawing/2014/main" id="{CAF8CF6A-3DFF-CF45-BFED-06DF3DB2D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03436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399393" y="261499"/>
            <a:ext cx="8295526" cy="1325563"/>
          </a:xfrm>
        </p:spPr>
        <p:txBody>
          <a:bodyPr>
            <a:normAutofit fontScale="90000"/>
          </a:bodyPr>
          <a:lstStyle/>
          <a:p>
            <a:pPr algn="l" rtl="0"/>
            <a:r>
              <a:rPr lang="fr" sz="4800" b="1" i="0" u="none" baseline="0">
                <a:latin typeface="+mn-lt"/>
                <a:ea typeface="Verdana" panose="020B0604030504040204" pitchFamily="34" charset="0"/>
                <a:cs typeface="Arial" panose="020B0604020202020204" pitchFamily="34" charset="0"/>
              </a:rPr>
              <a:t>Chapitre 3: Les 4 choses à faire obligatoirement</a:t>
            </a:r>
            <a:endParaRPr lang="fr" dirty="0"/>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pPr algn="l" rtl="0"/>
            <a:fld id="{65720DB6-E278-D548-A840-D7391B7AA1D4}" type="datetime1">
              <a:rPr lang="fr-TN"/>
              <a:t>1/23/24</a:t>
            </a:fld>
            <a:endParaRPr lang="fr"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pPr algn="r" rtl="0"/>
            <a:r>
              <a:rPr lang="fr" b="0" i="0" u="none" baseline="0"/>
              <a:t>Diapositive </a:t>
            </a:r>
            <a:fld id="{566D8EC2-00B7-4DEC-8348-941BB5C1523A}" type="slidenum">
              <a:rPr/>
              <a:t>23</a:t>
            </a:fld>
            <a:endParaRPr lang="fr" dirty="0"/>
          </a:p>
        </p:txBody>
      </p:sp>
      <p:graphicFrame>
        <p:nvGraphicFramePr>
          <p:cNvPr id="11" name="Content Placeholder 3" descr="A graphic with a circle in the middle (4 Must Do Actions) pointing outwards to four other circles: &#10;Promote meaningful participation&#10;Remove barriers&#10;Empower persons with disabilities; support them to develop their capacities&#10;Disaggregate data for monitoring inclusion">
            <a:extLst>
              <a:ext uri="{FF2B5EF4-FFF2-40B4-BE49-F238E27FC236}">
                <a16:creationId xmlns:a16="http://schemas.microsoft.com/office/drawing/2014/main" id="{B5518C28-EC25-FCC1-D280-3805AEF9C7D3}"/>
              </a:ext>
            </a:extLst>
          </p:cNvPr>
          <p:cNvGraphicFramePr>
            <a:graphicFrameLocks/>
          </p:cNvGraphicFramePr>
          <p:nvPr>
            <p:extLst>
              <p:ext uri="{D42A27DB-BD31-4B8C-83A1-F6EECF244321}">
                <p14:modId xmlns:p14="http://schemas.microsoft.com/office/powerpoint/2010/main" val="386302211"/>
              </p:ext>
            </p:extLst>
          </p:nvPr>
        </p:nvGraphicFramePr>
        <p:xfrm>
          <a:off x="580281" y="1575738"/>
          <a:ext cx="11351173" cy="5013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5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p:txBody>
          <a:bodyPr>
            <a:normAutofit/>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1. Actions clés pour une participation significative </a:t>
            </a: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702654" y="1961299"/>
            <a:ext cx="11255984" cy="3813859"/>
          </a:xfrm>
        </p:spPr>
        <p:txBody>
          <a:bodyPr>
            <a:normAutofit fontScale="77500" lnSpcReduction="20000"/>
          </a:bodyPr>
          <a:lstStyle/>
          <a:p>
            <a:pPr algn="l" rtl="0"/>
            <a:r>
              <a:rPr lang="fr" sz="3500" b="0" i="0" u="none" baseline="0">
                <a:latin typeface="Calibri" panose="020F0502020204030204" pitchFamily="34" charset="0"/>
                <a:ea typeface="Calibri" panose="020F0502020204030204" pitchFamily="34" charset="0"/>
                <a:cs typeface="Calibri" panose="020F0502020204030204" pitchFamily="34" charset="0"/>
              </a:rPr>
              <a:t>Acteurs et organisations humanitaires: </a:t>
            </a:r>
          </a:p>
          <a:p>
            <a:pPr marL="0" indent="0" algn="l" rtl="0">
              <a:buNone/>
            </a:pPr>
            <a:endParaRPr lang="fr" sz="3500" dirty="0">
              <a:latin typeface="Calibri" panose="020F0502020204030204" pitchFamily="34" charset="0"/>
              <a:cs typeface="Calibri" panose="020F0502020204030204" pitchFamily="34" charset="0"/>
            </a:endParaRPr>
          </a:p>
          <a:p>
            <a:pPr lvl="1" algn="l" rtl="0">
              <a:buFont typeface="Wingdings" pitchFamily="2" charset="2"/>
              <a:buChar char="ü"/>
            </a:pPr>
            <a:r>
              <a:rPr lang="fr" sz="3500" b="0" i="0" u="none" baseline="0">
                <a:latin typeface="Calibri" panose="020F0502020204030204" pitchFamily="34" charset="0"/>
                <a:ea typeface="Calibri" panose="020F0502020204030204" pitchFamily="34" charset="0"/>
                <a:cs typeface="Calibri" panose="020F0502020204030204" pitchFamily="34" charset="0"/>
              </a:rPr>
              <a:t> Doit veiller à ce que les personnes handicapées participent à tous les processus liés aux programmes humanitaires</a:t>
            </a:r>
            <a:endParaRPr lang="fr" sz="3500" dirty="0">
              <a:latin typeface="Calibri" panose="020F0502020204030204" pitchFamily="34" charset="0"/>
              <a:cs typeface="Calibri" panose="020F0502020204030204" pitchFamily="34" charset="0"/>
            </a:endParaRPr>
          </a:p>
          <a:p>
            <a:pPr lvl="1" algn="l" rtl="0">
              <a:buFont typeface="Wingdings" pitchFamily="2" charset="2"/>
              <a:buChar char="ü"/>
            </a:pPr>
            <a:endParaRPr lang="fr" sz="3500" dirty="0">
              <a:latin typeface="Calibri" panose="020F0502020204030204" pitchFamily="34" charset="0"/>
              <a:cs typeface="Calibri" panose="020F0502020204030204" pitchFamily="34" charset="0"/>
            </a:endParaRPr>
          </a:p>
          <a:p>
            <a:pPr lvl="1" algn="l" rtl="0">
              <a:buFont typeface="Wingdings" pitchFamily="2" charset="2"/>
              <a:buChar char="ü"/>
            </a:pPr>
            <a:r>
              <a:rPr lang="fr" sz="3500" b="0" i="0" u="none" baseline="0">
                <a:latin typeface="Calibri" panose="020F0502020204030204" pitchFamily="34" charset="0"/>
                <a:ea typeface="Calibri" panose="020F0502020204030204" pitchFamily="34" charset="0"/>
                <a:cs typeface="Calibri" panose="020F0502020204030204" pitchFamily="34" charset="0"/>
              </a:rPr>
              <a:t> Devraient recruter des personnes handicapées en tant que personnel, y compris en tant que travailleurs de première ligne et mobilisateurs communautaires. </a:t>
            </a:r>
          </a:p>
          <a:p>
            <a:pPr lvl="1" algn="l" rtl="0">
              <a:buFont typeface="Wingdings" pitchFamily="2" charset="2"/>
              <a:buChar char="ü"/>
            </a:pPr>
            <a:endParaRPr lang="fr" sz="3500" dirty="0">
              <a:latin typeface="Calibri" panose="020F0502020204030204" pitchFamily="34" charset="0"/>
              <a:cs typeface="Calibri" panose="020F0502020204030204" pitchFamily="34" charset="0"/>
            </a:endParaRPr>
          </a:p>
          <a:p>
            <a:pPr lvl="1" algn="l" rtl="0">
              <a:buFont typeface="Wingdings" pitchFamily="2" charset="2"/>
              <a:buChar char="ü"/>
            </a:pPr>
            <a:r>
              <a:rPr lang="fr" sz="3500" b="0" i="0" u="none" baseline="0">
                <a:latin typeface="Calibri" panose="020F0502020204030204" pitchFamily="34" charset="0"/>
                <a:ea typeface="Calibri" panose="020F0502020204030204" pitchFamily="34" charset="0"/>
                <a:cs typeface="Calibri" panose="020F0502020204030204" pitchFamily="34" charset="0"/>
              </a:rPr>
              <a:t> Devrait approcher et impliquer les OPD pour obtenir leur contribution, y compris sur la façon d'impliquer vos communautés </a:t>
            </a:r>
            <a:endParaRPr lang="fr" sz="3500" dirty="0">
              <a:latin typeface="Calibri" panose="020F0502020204030204" pitchFamily="34" charset="0"/>
              <a:cs typeface="Calibri" panose="020F0502020204030204" pitchFamily="34" charset="0"/>
            </a:endParaRPr>
          </a:p>
          <a:p>
            <a:endParaRPr lang="fr" dirty="0"/>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pPr algn="l" rtl="0"/>
            <a:fld id="{6BD3B08C-64DB-0A4C-9F1E-11666325E63E}" type="datetime1">
              <a:rPr lang="fr-TN"/>
              <a:t>1/23/24</a:t>
            </a:fld>
            <a:endParaRPr lang="fr"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pPr algn="r" rtl="0"/>
            <a:r>
              <a:rPr lang="fr" b="0" i="0" u="none" baseline="0"/>
              <a:t>Diapositive </a:t>
            </a:r>
            <a:fld id="{566D8EC2-00B7-4DEC-8348-941BB5C1523A}" type="slidenum">
              <a:rPr/>
              <a:t>24</a:t>
            </a:fld>
            <a:endParaRPr lang="fr" dirty="0"/>
          </a:p>
        </p:txBody>
      </p:sp>
      <p:pic>
        <p:nvPicPr>
          <p:cNvPr id="7" name="Picture 6">
            <a:extLst>
              <a:ext uri="{FF2B5EF4-FFF2-40B4-BE49-F238E27FC236}">
                <a16:creationId xmlns:a16="http://schemas.microsoft.com/office/drawing/2014/main" id="{A8E5DC0B-F020-1349-9E50-EE025678C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90055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5"/>
            <a:ext cx="8142592" cy="1325563"/>
          </a:xfrm>
        </p:spPr>
        <p:txBody>
          <a:bodyPr>
            <a:normAutofit/>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2. Actions clés pour éliminer les obstacles </a:t>
            </a: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2116589"/>
            <a:ext cx="11255984" cy="3813859"/>
          </a:xfrm>
        </p:spPr>
        <p:txBody>
          <a:bodyPr>
            <a:normAutofit fontScale="92500" lnSpcReduction="10000"/>
          </a:bodyPr>
          <a:lstStyle/>
          <a:p>
            <a:pPr algn="l" rtl="0"/>
            <a:r>
              <a:rPr lang="fr" sz="3600" b="0" i="0" u="none" baseline="0">
                <a:latin typeface="Calibri" panose="020F0502020204030204" pitchFamily="34" charset="0"/>
                <a:ea typeface="Calibri" panose="020F0502020204030204" pitchFamily="34" charset="0"/>
                <a:cs typeface="Calibri" panose="020F0502020204030204" pitchFamily="34" charset="0"/>
              </a:rPr>
              <a:t>Les acteurs humanitaires sont responsables de: </a:t>
            </a:r>
          </a:p>
          <a:p>
            <a:endParaRPr lang="fr" sz="3600" dirty="0">
              <a:latin typeface="Calibri" panose="020F0502020204030204" pitchFamily="34" charset="0"/>
              <a:cs typeface="Calibri" panose="020F0502020204030204" pitchFamily="34" charset="0"/>
            </a:endParaRPr>
          </a:p>
          <a:p>
            <a:pPr lvl="1" algn="l" rtl="0">
              <a:buFont typeface="Wingdings" pitchFamily="2" charset="2"/>
              <a:buChar char="ü"/>
            </a:pPr>
            <a:r>
              <a:rPr lang="fr" sz="3600" b="0" i="0" u="none" baseline="0">
                <a:latin typeface="Calibri" panose="020F0502020204030204" pitchFamily="34" charset="0"/>
                <a:ea typeface="Calibri" panose="020F0502020204030204" pitchFamily="34" charset="0"/>
                <a:cs typeface="Calibri" panose="020F0502020204030204" pitchFamily="34" charset="0"/>
              </a:rPr>
              <a:t>Supprimer les obstacles qui empêchent votre participation ou votre capacité d'accéder aux programmes et services humanitaires</a:t>
            </a:r>
          </a:p>
          <a:p>
            <a:pPr lvl="1" algn="l" rtl="0">
              <a:buFont typeface="Wingdings" pitchFamily="2" charset="2"/>
              <a:buChar char="ü"/>
            </a:pPr>
            <a:endParaRPr lang="fr" sz="3600" dirty="0">
              <a:latin typeface="Calibri" panose="020F0502020204030204" pitchFamily="34" charset="0"/>
              <a:cs typeface="Calibri" panose="020F0502020204030204" pitchFamily="34" charset="0"/>
            </a:endParaRPr>
          </a:p>
          <a:p>
            <a:pPr lvl="1" algn="l" rtl="0">
              <a:buFont typeface="Wingdings" pitchFamily="2" charset="2"/>
              <a:buChar char="ü"/>
            </a:pPr>
            <a:r>
              <a:rPr lang="fr" sz="3600" b="0" i="0" u="none" baseline="0">
                <a:latin typeface="Calibri" panose="020F0502020204030204" pitchFamily="34" charset="0"/>
                <a:ea typeface="Calibri" panose="020F0502020204030204" pitchFamily="34" charset="0"/>
                <a:cs typeface="Calibri" panose="020F0502020204030204" pitchFamily="34" charset="0"/>
              </a:rPr>
              <a:t>Identifier les moyens de promouvoir votre participation et votre accès aux programmes humanitaires</a:t>
            </a:r>
            <a:endParaRPr lang="fr" sz="36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pPr algn="l" rtl="0"/>
            <a:fld id="{BB87E4C0-F2D6-734C-8402-1BB72755F8B3}" type="datetime1">
              <a:rPr lang="fr-TN"/>
              <a:t>1/23/24</a:t>
            </a:fld>
            <a:endParaRPr lang="fr"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pPr algn="r" rtl="0"/>
            <a:r>
              <a:rPr lang="fr" b="0" i="0" u="none" baseline="0"/>
              <a:t>Diapositive </a:t>
            </a:r>
            <a:fld id="{566D8EC2-00B7-4DEC-8348-941BB5C1523A}" type="slidenum">
              <a:rPr/>
              <a:t>25</a:t>
            </a:fld>
            <a:endParaRPr lang="fr" dirty="0"/>
          </a:p>
        </p:txBody>
      </p:sp>
      <p:pic>
        <p:nvPicPr>
          <p:cNvPr id="7" name="Picture 6">
            <a:extLst>
              <a:ext uri="{FF2B5EF4-FFF2-40B4-BE49-F238E27FC236}">
                <a16:creationId xmlns:a16="http://schemas.microsoft.com/office/drawing/2014/main" id="{F07923AC-8263-B346-BB50-539D4474D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66381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3"/>
            <a:ext cx="8665718" cy="1325563"/>
          </a:xfrm>
        </p:spPr>
        <p:txBody>
          <a:bodyPr>
            <a:normAutofit fontScale="90000"/>
          </a:bodyPr>
          <a:lstStyle/>
          <a:p>
            <a:pPr algn="l" rtl="0"/>
            <a:r>
              <a:rPr lang="fr" b="1" i="0" u="none" baseline="0">
                <a:solidFill>
                  <a:srgbClr val="7030A0"/>
                </a:solidFill>
              </a:rPr>
              <a:t>3. Actions clés pour l'autonomisation des personnes handicapées</a:t>
            </a: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2116589"/>
            <a:ext cx="11255984" cy="3813859"/>
          </a:xfrm>
        </p:spPr>
        <p:txBody>
          <a:bodyPr>
            <a:noAutofit/>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Les acteurs et organisations humanitaires devraient:</a:t>
            </a:r>
          </a:p>
          <a:p>
            <a:pPr marL="0" indent="0" algn="l" rtl="0">
              <a:buNone/>
            </a:pPr>
            <a:endParaRPr lang="fr" sz="2400" dirty="0">
              <a:latin typeface="Calibri" panose="020F0502020204030204" pitchFamily="34" charset="0"/>
              <a:cs typeface="Calibri" panose="020F0502020204030204" pitchFamily="34" charset="0"/>
            </a:endParaRPr>
          </a:p>
          <a:p>
            <a:pPr lvl="1" algn="l" rtl="0">
              <a:buFont typeface="Wingdings" pitchFamily="2" charset="2"/>
              <a:buChar char="ü"/>
            </a:pPr>
            <a:r>
              <a:rPr lang="fr" b="0" i="0" u="none" baseline="0">
                <a:latin typeface="Calibri" panose="020F0502020204030204" pitchFamily="34" charset="0"/>
                <a:ea typeface="Calibri" panose="020F0502020204030204" pitchFamily="34" charset="0"/>
                <a:cs typeface="Calibri" panose="020F0502020204030204" pitchFamily="34" charset="0"/>
              </a:rPr>
              <a:t>Investir dans le développement des capacités des personnes handicapées et des OPD en matière d'action humanitaire, telles que les informations, les compétences de leadership, afin que vous puissiez contribuer à l'aide et à la protection humanitaires et en bénéficier. </a:t>
            </a:r>
          </a:p>
          <a:p>
            <a:pPr lvl="1" algn="l" rtl="0">
              <a:buFont typeface="Wingdings" pitchFamily="2" charset="2"/>
              <a:buChar char="ü"/>
            </a:pPr>
            <a:endParaRPr lang="fr" dirty="0">
              <a:latin typeface="Calibri" panose="020F0502020204030204" pitchFamily="34" charset="0"/>
              <a:cs typeface="Calibri" panose="020F0502020204030204" pitchFamily="34" charset="0"/>
            </a:endParaRPr>
          </a:p>
          <a:p>
            <a:pPr lvl="1" algn="l" rtl="0">
              <a:buFont typeface="Wingdings" pitchFamily="2" charset="2"/>
              <a:buChar char="ü"/>
            </a:pPr>
            <a:r>
              <a:rPr lang="fr" b="0" i="0" u="none" baseline="0">
                <a:latin typeface="Calibri" panose="020F0502020204030204" pitchFamily="34" charset="0"/>
                <a:ea typeface="Calibri" panose="020F0502020204030204" pitchFamily="34" charset="0"/>
                <a:cs typeface="Calibri" panose="020F0502020204030204" pitchFamily="34" charset="0"/>
              </a:rPr>
              <a:t>Renforcer la capacité des travailleurs humanitaires à intégrer les personnes handicapées et à renforcer leur compréhension des droits des personnes handicapées</a:t>
            </a: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pPr algn="l" rtl="0"/>
            <a:fld id="{2A91F583-B022-0B4D-BA0A-9ABDA411271F}" type="datetime1">
              <a:rPr lang="fr-TN"/>
              <a:t>1/23/24</a:t>
            </a:fld>
            <a:endParaRPr lang="fr"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pPr algn="r" rtl="0"/>
            <a:r>
              <a:rPr lang="fr" b="0" i="0" u="none" baseline="0"/>
              <a:t>Diapositive </a:t>
            </a:r>
            <a:fld id="{566D8EC2-00B7-4DEC-8348-941BB5C1523A}" type="slidenum">
              <a:rPr/>
              <a:t>26</a:t>
            </a:fld>
            <a:endParaRPr lang="fr" dirty="0"/>
          </a:p>
        </p:txBody>
      </p:sp>
      <p:pic>
        <p:nvPicPr>
          <p:cNvPr id="7" name="Picture 6">
            <a:extLst>
              <a:ext uri="{FF2B5EF4-FFF2-40B4-BE49-F238E27FC236}">
                <a16:creationId xmlns:a16="http://schemas.microsoft.com/office/drawing/2014/main" id="{015EEC0B-3EA7-AA48-A98B-ABF61A608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52507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3"/>
            <a:ext cx="8665718" cy="1325563"/>
          </a:xfrm>
        </p:spPr>
        <p:txBody>
          <a:bodyPr>
            <a:normAutofit fontScale="90000"/>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4. Actions clés pour </a:t>
            </a:r>
            <a:r>
              <a:rPr lang="fr" sz="44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Décomposer les données pour assurer le suivi de l'inclusion</a:t>
            </a:r>
            <a:endParaRPr lang="fr" b="1" dirty="0">
              <a:solidFill>
                <a:srgbClr val="7030A0"/>
              </a:solidFill>
              <a:latin typeface="Calibri" panose="020F0502020204030204" pitchFamily="34" charset="0"/>
              <a:cs typeface="Calibri" panose="020F0502020204030204" pitchFamily="34" charset="0"/>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1903637"/>
            <a:ext cx="11255984" cy="4239762"/>
          </a:xfrm>
        </p:spPr>
        <p:txBody>
          <a:bodyPr>
            <a:normAutofit fontScale="92500" lnSpcReduction="10000"/>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En ce qui concerne les données, les acteurs et les organisations humanitaires devraient prendre en compte les éléments suivants:</a:t>
            </a:r>
          </a:p>
          <a:p>
            <a:endParaRPr lang="fr" sz="2400" dirty="0">
              <a:latin typeface="Calibri" panose="020F0502020204030204" pitchFamily="34" charset="0"/>
              <a:cs typeface="Calibri" panose="020F0502020204030204" pitchFamily="34" charset="0"/>
            </a:endParaRPr>
          </a:p>
          <a:p>
            <a:pPr lvl="1" algn="l" rtl="0">
              <a:buFont typeface="Wingdings" pitchFamily="2" charset="2"/>
              <a:buChar char="ü"/>
            </a:pPr>
            <a:r>
              <a:rPr lang="fr" b="0" i="0" u="none" baseline="0">
                <a:latin typeface="Calibri" panose="020F0502020204030204" pitchFamily="34" charset="0"/>
                <a:ea typeface="Calibri" panose="020F0502020204030204" pitchFamily="34" charset="0"/>
                <a:cs typeface="Calibri" panose="020F0502020204030204" pitchFamily="34" charset="0"/>
              </a:rPr>
              <a:t>Si les données sur votre communauté ne sont pas disponibles, les acteurs/organisations humanitaires doivent s'associer aux OPD pour collecter des données sur le sexe, l'âge et le handicap en utilisant une variété d'outils testés dans des contextes humanitaires</a:t>
            </a:r>
          </a:p>
          <a:p>
            <a:pPr lvl="1" algn="l" rtl="0">
              <a:buFont typeface="Wingdings" pitchFamily="2" charset="2"/>
              <a:buChar char="ü"/>
            </a:pPr>
            <a:endParaRPr lang="fr" dirty="0">
              <a:latin typeface="Calibri" panose="020F0502020204030204" pitchFamily="34" charset="0"/>
              <a:cs typeface="Calibri" panose="020F0502020204030204" pitchFamily="34" charset="0"/>
            </a:endParaRPr>
          </a:p>
          <a:p>
            <a:pPr lvl="1" algn="l" rtl="0">
              <a:buFont typeface="Wingdings" pitchFamily="2" charset="2"/>
              <a:buChar char="ü"/>
            </a:pPr>
            <a:r>
              <a:rPr lang="fr" b="0" i="0" u="none" baseline="0">
                <a:latin typeface="Calibri" panose="020F0502020204030204" pitchFamily="34" charset="0"/>
                <a:ea typeface="Calibri" panose="020F0502020204030204" pitchFamily="34" charset="0"/>
                <a:cs typeface="Calibri" panose="020F0502020204030204" pitchFamily="34" charset="0"/>
              </a:rPr>
              <a:t>Utiliser les données sur le handicap pour contrôler l'égalité d'accès, concevoir des programmes inclusifs et planifier leur mise en œuvre</a:t>
            </a:r>
          </a:p>
          <a:p>
            <a:pPr lvl="1" algn="l" rtl="0">
              <a:buFont typeface="Wingdings" pitchFamily="2" charset="2"/>
              <a:buChar char="ü"/>
            </a:pPr>
            <a:endParaRPr lang="fr" dirty="0">
              <a:latin typeface="Calibri" panose="020F0502020204030204" pitchFamily="34" charset="0"/>
              <a:cs typeface="Calibri" panose="020F0502020204030204" pitchFamily="34" charset="0"/>
            </a:endParaRPr>
          </a:p>
          <a:p>
            <a:pPr lvl="1" algn="l" rtl="0">
              <a:buFont typeface="Wingdings" pitchFamily="2" charset="2"/>
              <a:buChar char="ü"/>
            </a:pPr>
            <a:r>
              <a:rPr lang="fr" b="0" i="0" u="none" baseline="0">
                <a:latin typeface="Calibri" panose="020F0502020204030204" pitchFamily="34" charset="0"/>
                <a:ea typeface="Calibri" panose="020F0502020204030204" pitchFamily="34" charset="0"/>
                <a:cs typeface="Calibri" panose="020F0502020204030204" pitchFamily="34" charset="0"/>
              </a:rPr>
              <a:t>Décomposer les données par sexe, âge et handicap afin de pouvoir développer des indicateurs appropriés et les utiliser pour contrôler l'inclusion des personnes handicapées dans toutes les phases de l'action humanitaire</a:t>
            </a: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pPr algn="l" rtl="0"/>
            <a:fld id="{054D4C38-A9DA-734A-89AB-28F4C538CC67}" type="datetime1">
              <a:rPr lang="fr-TN"/>
              <a:t>1/23/24</a:t>
            </a:fld>
            <a:endParaRPr lang="fr"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pPr algn="r" rtl="0"/>
            <a:r>
              <a:rPr lang="fr" b="0" i="0" u="none" baseline="0"/>
              <a:t>Diapositive </a:t>
            </a:r>
            <a:fld id="{566D8EC2-00B7-4DEC-8348-941BB5C1523A}" type="slidenum">
              <a:rPr/>
              <a:t>27</a:t>
            </a:fld>
            <a:endParaRPr lang="fr" dirty="0"/>
          </a:p>
        </p:txBody>
      </p:sp>
      <p:pic>
        <p:nvPicPr>
          <p:cNvPr id="7" name="Picture 6">
            <a:extLst>
              <a:ext uri="{FF2B5EF4-FFF2-40B4-BE49-F238E27FC236}">
                <a16:creationId xmlns:a16="http://schemas.microsoft.com/office/drawing/2014/main" id="{674701AE-76EE-C440-8651-E7A877541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57329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Travail en groupe - 2</a:t>
            </a:r>
            <a:endParaRPr lang="fr" sz="3600" dirty="0">
              <a:solidFill>
                <a:srgbClr val="7030A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2048334"/>
            <a:ext cx="7115630"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l" rtl="0"/>
            <a:r>
              <a:rPr lang="fr" sz="28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En 4 groupes, réfléchissez à vos rôles en tant qu'OPD:</a:t>
            </a: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2614815"/>
            <a:ext cx="665090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rtl="0">
              <a:buFont typeface="Arial" panose="020B0604020202020204" pitchFamily="34" charset="0"/>
              <a:buChar char="•"/>
            </a:pPr>
            <a:r>
              <a:rPr lang="fr" sz="2800" b="0" i="0" u="none" baseline="0" dirty="0">
                <a:latin typeface="Calibri" panose="020F0502020204030204" pitchFamily="34" charset="0"/>
                <a:ea typeface="Calibri" panose="020F0502020204030204" pitchFamily="34" charset="0"/>
                <a:cs typeface="Calibri" panose="020F0502020204030204" pitchFamily="34" charset="0"/>
              </a:rPr>
              <a:t>Quels atouts pouvez-vous apporter, en tant qu'OPD, pour soutenir les acteurs humanitaires?</a:t>
            </a:r>
          </a:p>
          <a:p>
            <a:pPr marL="457200" indent="-457200" algn="l" rtl="0">
              <a:buFont typeface="Arial" panose="020B0604020202020204" pitchFamily="34" charset="0"/>
              <a:buChar char="•"/>
            </a:pPr>
            <a:r>
              <a:rPr lang="fr" sz="2800" b="0" i="0" u="none" baseline="0" dirty="0">
                <a:latin typeface="Calibri" panose="020F0502020204030204" pitchFamily="34" charset="0"/>
                <a:ea typeface="Calibri" panose="020F0502020204030204" pitchFamily="34" charset="0"/>
                <a:cs typeface="Calibri" panose="020F0502020204030204" pitchFamily="34" charset="0"/>
              </a:rPr>
              <a:t>Réfléchissez aux moyens pratiques que vous pouvez utiliser en tant qu'OPD pour contribuer à mettre en œuvre les quatre "actions à faire obligatoirement"</a:t>
            </a:r>
          </a:p>
          <a:p>
            <a:pPr marL="457200" indent="-457200" algn="l" rtl="0">
              <a:buFont typeface="Arial" panose="020B0604020202020204" pitchFamily="34" charset="0"/>
              <a:buChar char="•"/>
            </a:pPr>
            <a:r>
              <a:rPr lang="fr" sz="2800"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Nommez une personne qui fera un rapport pour votre groupe</a:t>
            </a: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6016625" cy="584775"/>
          </a:xfrm>
          <a:prstGeom prst="rect">
            <a:avLst/>
          </a:prstGeom>
          <a:noFill/>
        </p:spPr>
        <p:txBody>
          <a:bodyPr wrap="square">
            <a:spAutoFit/>
          </a:bodyPr>
          <a:lstStyle/>
          <a:p>
            <a:pPr algn="l" rtl="0"/>
            <a:r>
              <a:rPr lang="fr" sz="3200"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4 actions à faire obligatoirement </a:t>
            </a:r>
            <a:endParaRPr lang="fr" sz="3200" dirty="0">
              <a:solidFill>
                <a:srgbClr val="C00000"/>
              </a:solidFill>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fr" sz="1200" b="0" i="0" u="none" baseline="0">
                <a:solidFill>
                  <a:schemeClr val="tx1">
                    <a:lumMod val="50000"/>
                    <a:lumOff val="50000"/>
                  </a:schemeClr>
                </a:solidFill>
              </a:rPr>
              <a:t>Groupe de travail DRG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fr" sz="1200" b="0" i="0" u="none" baseline="0">
                <a:solidFill>
                  <a:schemeClr val="tx1">
                    <a:lumMod val="50000"/>
                    <a:lumOff val="50000"/>
                  </a:schemeClr>
                </a:solidFill>
              </a:rPr>
              <a:t>Diapositive </a:t>
            </a:r>
            <a:fld id="{566D8EC2-00B7-4DEC-8348-941BB5C1523A}" type="slidenum">
              <a:rPr sz="1200">
                <a:solidFill>
                  <a:schemeClr val="tx1">
                    <a:lumMod val="50000"/>
                    <a:lumOff val="50000"/>
                  </a:schemeClr>
                </a:solidFill>
              </a:rPr>
              <a:pPr algn="r" rtl="0"/>
              <a:t>28</a:t>
            </a:fld>
            <a:endParaRPr lang="fr" sz="1200" dirty="0">
              <a:solidFill>
                <a:schemeClr val="tx1">
                  <a:lumMod val="50000"/>
                  <a:lumOff val="50000"/>
                </a:schemeClr>
              </a:solidFill>
            </a:endParaRPr>
          </a:p>
        </p:txBody>
      </p:sp>
    </p:spTree>
    <p:extLst>
      <p:ext uri="{BB962C8B-B14F-4D97-AF65-F5344CB8AC3E}">
        <p14:creationId xmlns:p14="http://schemas.microsoft.com/office/powerpoint/2010/main" val="147099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a:xfrm>
            <a:off x="190440" y="421349"/>
            <a:ext cx="9001686" cy="1325563"/>
          </a:xfrm>
        </p:spPr>
        <p:txBody>
          <a:bodyPr>
            <a:no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Devoirs: renseignez-vous sur la coordination humanitaire dans votre pays</a:t>
            </a: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40" y="17469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320040" y="1964389"/>
            <a:ext cx="11496821" cy="3693319"/>
          </a:xfrm>
          <a:prstGeom prst="rect">
            <a:avLst/>
          </a:prstGeom>
          <a:noFill/>
        </p:spPr>
        <p:txBody>
          <a:bodyPr wrap="square">
            <a:spAutoFit/>
          </a:bodyPr>
          <a:lstStyle/>
          <a:p>
            <a:pPr marL="457200" indent="-457200" algn="l" rtl="0">
              <a:buFont typeface="Wingdings" pitchFamily="2" charset="2"/>
              <a:buChar char="q"/>
            </a:pPr>
            <a:r>
              <a:rPr lang="fr" sz="2600" b="0" i="0" u="none" baseline="0" dirty="0">
                <a:latin typeface="Calibri" panose="020F0502020204030204" pitchFamily="34" charset="0"/>
                <a:ea typeface="Calibri" panose="020F0502020204030204" pitchFamily="34" charset="0"/>
                <a:cs typeface="Calibri" panose="020F0502020204030204" pitchFamily="34" charset="0"/>
              </a:rPr>
              <a:t>Quels sont les principales agences, acteurs engagés dans les actions humanitaires ou à la préparation aux situations d'urgences dans votre pays? </a:t>
            </a:r>
          </a:p>
          <a:p>
            <a:pPr marL="457200" indent="-457200" algn="l" rtl="0">
              <a:buFont typeface="Wingdings" pitchFamily="2" charset="2"/>
              <a:buChar char="q"/>
            </a:pPr>
            <a:r>
              <a:rPr lang="fr" sz="2600" b="0" i="0" u="none" baseline="0" dirty="0">
                <a:latin typeface="Calibri" panose="020F0502020204030204" pitchFamily="34" charset="0"/>
                <a:ea typeface="Calibri" panose="020F0502020204030204" pitchFamily="34" charset="0"/>
                <a:cs typeface="Calibri" panose="020F0502020204030204" pitchFamily="34" charset="0"/>
              </a:rPr>
              <a:t>Y a-t-il une crise active en cours? Si c'est le cas: </a:t>
            </a:r>
          </a:p>
          <a:p>
            <a:pPr marL="914400" lvl="1" indent="-457200" algn="l" rtl="0">
              <a:buFont typeface="Wingdings" pitchFamily="2" charset="2"/>
              <a:buChar char="v"/>
            </a:pPr>
            <a:r>
              <a:rPr lang="fr" sz="2600" b="0" i="0" u="none" baseline="0" dirty="0">
                <a:latin typeface="Calibri" panose="020F0502020204030204" pitchFamily="34" charset="0"/>
                <a:ea typeface="Calibri" panose="020F0502020204030204" pitchFamily="34" charset="0"/>
                <a:cs typeface="Calibri" panose="020F0502020204030204" pitchFamily="34" charset="0"/>
              </a:rPr>
              <a:t>Les clusters sont-ils activés?  </a:t>
            </a:r>
          </a:p>
          <a:p>
            <a:pPr marL="914400" lvl="1" indent="-457200" algn="l" rtl="0">
              <a:buFont typeface="Wingdings" pitchFamily="2" charset="2"/>
              <a:buChar char="v"/>
            </a:pPr>
            <a:r>
              <a:rPr lang="fr" sz="2600" b="0" i="0" u="none" baseline="0" dirty="0">
                <a:latin typeface="Calibri" panose="020F0502020204030204" pitchFamily="34" charset="0"/>
                <a:ea typeface="Calibri" panose="020F0502020204030204" pitchFamily="34" charset="0"/>
                <a:cs typeface="Calibri" panose="020F0502020204030204" pitchFamily="34" charset="0"/>
              </a:rPr>
              <a:t>Existe-t-il un point de contact pour l'âge et le handicap? </a:t>
            </a:r>
          </a:p>
          <a:p>
            <a:pPr marL="457200" indent="-457200" algn="l" rtl="0">
              <a:buFont typeface="Wingdings" pitchFamily="2" charset="2"/>
              <a:buChar char="q"/>
            </a:pPr>
            <a:r>
              <a:rPr lang="fr" sz="2600" b="0" i="0" u="none" baseline="0" dirty="0">
                <a:latin typeface="Calibri" panose="020F0502020204030204" pitchFamily="34" charset="0"/>
                <a:ea typeface="Calibri" panose="020F0502020204030204" pitchFamily="34" charset="0"/>
                <a:cs typeface="Calibri" panose="020F0502020204030204" pitchFamily="34" charset="0"/>
              </a:rPr>
              <a:t>S'il n'y a pas de crise active, quelles sont les mesures de préparation aux situations d'urgence mises en place?  </a:t>
            </a:r>
          </a:p>
          <a:p>
            <a:pPr marL="457200" indent="-457200" algn="l" rtl="0">
              <a:buFont typeface="Wingdings" pitchFamily="2" charset="2"/>
              <a:buChar char="q"/>
            </a:pPr>
            <a:r>
              <a:rPr lang="fr" sz="2600" b="0" i="0" u="none" baseline="0" dirty="0">
                <a:latin typeface="Calibri" panose="020F0502020204030204" pitchFamily="34" charset="0"/>
                <a:ea typeface="Calibri" panose="020F0502020204030204" pitchFamily="34" charset="0"/>
                <a:cs typeface="Calibri" panose="020F0502020204030204" pitchFamily="34" charset="0"/>
              </a:rPr>
              <a:t>Existe-t-il une loi, une politique ou un guide national sur ce qu'il faut faire en cas d'urgence? </a:t>
            </a:r>
          </a:p>
        </p:txBody>
      </p:sp>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08C5A-807E-2049-A9F7-851D4844979A}" type="datetime1">
              <a:rPr kumimoji="0" lang="fr-TN" sz="1200" b="0" i="0" u="none" strike="noStrike" kern="1200" cap="none" spc="0" normalizeH="0" baseline="0">
                <a:ln>
                  <a:noFill/>
                </a:ln>
                <a:solidFill>
                  <a:prstClr val="black">
                    <a:tint val="75000"/>
                  </a:prstClr>
                </a:solidFill>
                <a:effectLst/>
                <a:uLnTx/>
                <a:uFillTx/>
                <a:latin typeface="Calibri" panose="020F0502020204030204"/>
                <a:ea typeface="+mn-ea"/>
                <a:cs typeface="+mn-cs"/>
              </a:rPr>
              <a:t>1/23/24</a:t>
            </a:fld>
            <a:endParaRPr kumimoji="0" lang="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a:ln>
                  <a:noFill/>
                </a:ln>
                <a:solidFill>
                  <a:prstClr val="black">
                    <a:tint val="75000"/>
                  </a:prstClr>
                </a:solidFill>
                <a:effectLst/>
                <a:uLnTx/>
                <a:uFillTx/>
                <a:latin typeface="Calibri" panose="020F0502020204030204"/>
                <a:ea typeface="+mn-ea"/>
                <a:cs typeface="+mn-cs"/>
              </a:rPr>
              <a:t>Groupe de travail DRG 6</a:t>
            </a:r>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 b="0" i="0" u="none" baseline="0"/>
              <a:t>Diapositive </a:t>
            </a:r>
            <a:fld id="{566D8EC2-00B7-4DEC-8348-941BB5C1523A}" type="slidenum">
              <a:rPr kumimoji="0" sz="1200" b="0" i="0" u="none" strike="noStrike" kern="1200" cap="none" spc="0" normalizeH="0" baseline="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C784B2F-84B6-9C4C-AD87-A843AE769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97459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p:txBody>
          <a:bodyPr/>
          <a:lstStyle/>
          <a:p>
            <a:pPr algn="l" rtl="0"/>
            <a:r>
              <a:rPr lang="fr" b="1" i="0" u="none" baseline="0">
                <a:latin typeface="Calibri" panose="020F0502020204030204" pitchFamily="34" charset="0"/>
                <a:ea typeface="Calibri" panose="020F0502020204030204" pitchFamily="34" charset="0"/>
                <a:cs typeface="Calibri" panose="020F0502020204030204" pitchFamily="34" charset="0"/>
              </a:rPr>
              <a:t>Objectifs de la session 1</a:t>
            </a: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pPr algn="l" rtl="0"/>
            <a:fld id="{9F8F9AE0-B9AC-B945-B15D-3530C1443D6E}" type="datetime1">
              <a:rPr lang="fr-TN"/>
              <a:t>1/23/24</a:t>
            </a:fld>
            <a:endParaRPr lang="fr" dirty="0"/>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pPr rtl="0"/>
            <a:r>
              <a:rPr lang="fr" b="0" i="0" u="none" baseline="0"/>
              <a:t>Groupe de travail DRG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a:xfrm>
            <a:off x="8593347" y="6356350"/>
            <a:ext cx="2743200" cy="365125"/>
          </a:xfrm>
        </p:spPr>
        <p:txBody>
          <a:bodyPr/>
          <a:lstStyle/>
          <a:p>
            <a:pPr algn="r" rtl="0"/>
            <a:r>
              <a:rPr lang="fr" b="0" i="0" u="none" baseline="0"/>
              <a:t>Diapositive 3</a:t>
            </a:r>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2766222034"/>
              </p:ext>
            </p:extLst>
          </p:nvPr>
        </p:nvGraphicFramePr>
        <p:xfrm>
          <a:off x="139700" y="1690688"/>
          <a:ext cx="11658599" cy="3949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A89EC2C4-13C2-1540-9528-7B9CC78EAD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5314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p:txBody>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Lecture</a:t>
            </a: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40" y="17469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639619" y="1964389"/>
            <a:ext cx="7816893" cy="3785652"/>
          </a:xfrm>
          <a:prstGeom prst="rect">
            <a:avLst/>
          </a:prstGeom>
          <a:noFill/>
        </p:spPr>
        <p:txBody>
          <a:bodyPr wrap="square">
            <a:spAutoFit/>
          </a:bodyPr>
          <a:lstStyle/>
          <a:p>
            <a:pPr algn="l" rtl="0"/>
            <a:r>
              <a:rPr lang="fr" sz="2400" b="0" i="0" u="none" baseline="0" dirty="0">
                <a:latin typeface="Calibri" panose="020F0502020204030204" pitchFamily="34" charset="0"/>
                <a:ea typeface="Calibri" panose="020F0502020204030204" pitchFamily="34" charset="0"/>
                <a:cs typeface="Calibri" panose="020F0502020204030204" pitchFamily="34" charset="0"/>
              </a:rPr>
              <a:t>Prenez le temps de lire et de vous familiariser avec les directives du CPI avant la deuxième session. </a:t>
            </a:r>
            <a:r>
              <a:rPr lang="fr" sz="2400" b="0" i="0" u="none" baseline="0" dirty="0">
                <a:latin typeface="Calibri" panose="020F0502020204030204" pitchFamily="34" charset="0"/>
                <a:ea typeface="Calibri" panose="020F0502020204030204" pitchFamily="34" charset="0"/>
                <a:cs typeface="Calibri" panose="020F0502020204030204" pitchFamily="34" charset="0"/>
                <a:hlinkClick r:id="rId4"/>
              </a:rPr>
              <a:t>Lien pour accéder aux versions linguistiques et aux formats accessibles</a:t>
            </a:r>
            <a:r>
              <a:rPr lang="fr" sz="2400" b="0" i="0" u="none" baseline="0" dirty="0">
                <a:latin typeface="Calibri" panose="020F0502020204030204" pitchFamily="34" charset="0"/>
                <a:ea typeface="Calibri" panose="020F0502020204030204" pitchFamily="34" charset="0"/>
                <a:cs typeface="Calibri" panose="020F0502020204030204" pitchFamily="34" charset="0"/>
              </a:rPr>
              <a:t>. </a:t>
            </a:r>
          </a:p>
          <a:p>
            <a:pPr algn="l" rtl="0"/>
            <a:r>
              <a:rPr lang="fr" sz="2400" b="1" i="0" u="none" baseline="0" dirty="0">
                <a:latin typeface="Calibri" panose="020F0502020204030204" pitchFamily="34" charset="0"/>
                <a:ea typeface="Calibri" panose="020F0502020204030204" pitchFamily="34" charset="0"/>
                <a:cs typeface="Calibri" panose="020F0502020204030204" pitchFamily="34" charset="0"/>
              </a:rPr>
              <a:t>Lisez: </a:t>
            </a:r>
          </a:p>
          <a:p>
            <a:pPr marL="457200" indent="-457200" algn="l" rtl="0">
              <a:buFont typeface="Wingdings" pitchFamily="2" charset="2"/>
              <a:buChar char="q"/>
            </a:pPr>
            <a:r>
              <a:rPr lang="fr" sz="2400"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Chapitre 2</a:t>
            </a:r>
            <a:r>
              <a:rPr lang="fr" sz="2400" b="0"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fr" sz="2400" b="0" i="0" u="none" baseline="0" dirty="0">
                <a:latin typeface="Calibri" panose="020F0502020204030204" pitchFamily="34" charset="0"/>
                <a:ea typeface="Calibri" panose="020F0502020204030204" pitchFamily="34" charset="0"/>
                <a:cs typeface="Calibri" panose="020F0502020204030204" pitchFamily="34" charset="0"/>
              </a:rPr>
              <a:t>sur les cadres juridiques et politiques qui guident l'action humanitaire inclusive (pages 5-17)</a:t>
            </a:r>
            <a:endParaRPr lang="fr" sz="2400" b="1" dirty="0">
              <a:latin typeface="Calibri" panose="020F0502020204030204" pitchFamily="34" charset="0"/>
              <a:cs typeface="Calibri" panose="020F0502020204030204" pitchFamily="34" charset="0"/>
            </a:endParaRPr>
          </a:p>
          <a:p>
            <a:pPr marL="457200" indent="-457200" algn="l" rtl="0">
              <a:buFont typeface="Wingdings" pitchFamily="2" charset="2"/>
              <a:buChar char="q"/>
            </a:pPr>
            <a:r>
              <a:rPr lang="fr" sz="2400"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Chapitre 3 </a:t>
            </a:r>
            <a:r>
              <a:rPr lang="fr" sz="2400" b="0" i="0" u="none" baseline="0" dirty="0">
                <a:latin typeface="Calibri" panose="020F0502020204030204" pitchFamily="34" charset="0"/>
                <a:ea typeface="Calibri" panose="020F0502020204030204" pitchFamily="34" charset="0"/>
                <a:cs typeface="Calibri" panose="020F0502020204030204" pitchFamily="34" charset="0"/>
              </a:rPr>
              <a:t>sur les 4 actions obligatoires sont les sujets que nous avons présentés aujourd'hui (pages 19-21)</a:t>
            </a:r>
          </a:p>
          <a:p>
            <a:pPr marL="457200" indent="-457200" algn="l" rtl="0">
              <a:buFont typeface="Wingdings" pitchFamily="2" charset="2"/>
              <a:buChar char="q"/>
            </a:pPr>
            <a:r>
              <a:rPr lang="fr" sz="2400"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Chapitre 9 </a:t>
            </a:r>
            <a:r>
              <a:rPr lang="fr" sz="2400" b="0" i="0" u="none" baseline="0" dirty="0">
                <a:latin typeface="Calibri" panose="020F0502020204030204" pitchFamily="34" charset="0"/>
                <a:ea typeface="Calibri" panose="020F0502020204030204" pitchFamily="34" charset="0"/>
                <a:cs typeface="Calibri" panose="020F0502020204030204" pitchFamily="34" charset="0"/>
              </a:rPr>
              <a:t>sur les rôles et responsabilités des parties prenantes (pages 55-69)</a:t>
            </a:r>
          </a:p>
        </p:txBody>
      </p:sp>
      <p:pic>
        <p:nvPicPr>
          <p:cNvPr id="7" name="Content Placeholder 11" descr="Front cover of IASC guidelines on Inclusion of persons with disabilities in Humanitarian action">
            <a:extLst>
              <a:ext uri="{FF2B5EF4-FFF2-40B4-BE49-F238E27FC236}">
                <a16:creationId xmlns:a16="http://schemas.microsoft.com/office/drawing/2014/main" id="{9BD77F2E-C3F4-4A35-AA72-B343DD709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512" y="2085102"/>
            <a:ext cx="3360349" cy="3092236"/>
          </a:xfrm>
          <a:prstGeom prst="rect">
            <a:avLst/>
          </a:prstGeom>
        </p:spPr>
      </p:pic>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A5B57C-3A86-3E4A-AF1C-D991A225CDD1}" type="datetime1">
              <a:rPr kumimoji="0" lang="fr-TN" sz="1200" b="0" i="0" u="none" strike="noStrike" kern="1200" cap="none" spc="0" normalizeH="0" baseline="0">
                <a:ln>
                  <a:noFill/>
                </a:ln>
                <a:solidFill>
                  <a:prstClr val="black">
                    <a:tint val="75000"/>
                  </a:prstClr>
                </a:solidFill>
                <a:effectLst/>
                <a:uLnTx/>
                <a:uFillTx/>
                <a:latin typeface="Calibri" panose="020F0502020204030204"/>
                <a:ea typeface="+mn-ea"/>
                <a:cs typeface="+mn-cs"/>
              </a:rPr>
              <a:t>1/23/24</a:t>
            </a:fld>
            <a:endParaRPr kumimoji="0" lang="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a:ln>
                  <a:noFill/>
                </a:ln>
                <a:solidFill>
                  <a:prstClr val="black">
                    <a:tint val="75000"/>
                  </a:prstClr>
                </a:solidFill>
                <a:effectLst/>
                <a:uLnTx/>
                <a:uFillTx/>
                <a:latin typeface="Calibri" panose="020F0502020204030204"/>
                <a:ea typeface="+mn-ea"/>
                <a:cs typeface="+mn-cs"/>
              </a:rPr>
              <a:t>Groupe de travail DRG 6</a:t>
            </a:r>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lvl="0" algn="r" rtl="0">
              <a:defRPr/>
            </a:pPr>
            <a:r>
              <a:rPr lang="fr" b="0" i="0" u="none" baseline="0"/>
              <a:t>Diapositive </a:t>
            </a:r>
            <a:fld id="{566D8EC2-00B7-4DEC-8348-941BB5C1523A}" type="slidenum">
              <a:rPr kumimoji="0" sz="1200" b="0" i="0" u="none" strike="noStrike" kern="1200" cap="none" spc="0" normalizeH="0" baseline="0">
                <a:ln>
                  <a:noFill/>
                </a:ln>
                <a:solidFill>
                  <a:prstClr val="black">
                    <a:tint val="75000"/>
                  </a:prstClr>
                </a:solidFill>
                <a:effectLst/>
                <a:uLnTx/>
                <a:uFillTx/>
                <a:latin typeface="Calibri" panose="020F0502020204030204"/>
                <a:ea typeface="+mn-ea"/>
                <a:cs typeface="+mn-cs"/>
              </a:rPr>
              <a:pPr lvl="0" algn="r" rtl="0">
                <a:defRPr/>
              </a:pPr>
              <a:t>30</a:t>
            </a:fld>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62B9980-EAA7-C24E-ADA9-395D5360D1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813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1312606"/>
            <a:ext cx="2743199" cy="2116395"/>
          </a:xfrm>
        </p:spPr>
        <p:txBody>
          <a:bodyPr anchor="b">
            <a:noAutofit/>
          </a:bodyPr>
          <a:lstStyle/>
          <a:p>
            <a:pPr algn="l" rtl="0"/>
            <a:r>
              <a:rPr lang="fr" sz="4800" b="1" i="0" u="none" baseline="0">
                <a:solidFill>
                  <a:srgbClr val="7030A0"/>
                </a:solidFill>
                <a:latin typeface="+mn-lt"/>
                <a:ea typeface="+mn-lt"/>
                <a:cs typeface="+mn-lt"/>
              </a:rPr>
              <a:t>A suivre dans la session 2</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086610"/>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pPr algn="l" rtl="0"/>
            <a:fld id="{1AF1697C-DBF2-2649-B9D9-9E6BBEE1B29C}" type="datetime1">
              <a:rPr lang="fr-TN"/>
              <a:t>1/23/24</a:t>
            </a:fld>
            <a:endParaRPr lang="fr"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31</a:t>
            </a:fld>
            <a:endParaRPr lang="fr" dirty="0"/>
          </a:p>
        </p:txBody>
      </p:sp>
      <p:pic>
        <p:nvPicPr>
          <p:cNvPr id="7" name="Picture 6">
            <a:extLst>
              <a:ext uri="{FF2B5EF4-FFF2-40B4-BE49-F238E27FC236}">
                <a16:creationId xmlns:a16="http://schemas.microsoft.com/office/drawing/2014/main" id="{36B1DF12-7314-EC49-9CB9-ECCD26B744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8825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700" y="1856953"/>
            <a:ext cx="4521200" cy="3223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R="0" lvl="0" algn="l" defTabSz="914400" rtl="0" eaLnBrk="1" fontAlgn="auto" latinLnBrk="0" hangingPunct="1">
              <a:lnSpc>
                <a:spcPct val="90000"/>
              </a:lnSpc>
              <a:spcBef>
                <a:spcPts val="1000"/>
              </a:spcBef>
              <a:spcAft>
                <a:spcPts val="0"/>
              </a:spcAft>
              <a:buClrTx/>
              <a:buSzTx/>
              <a:tabLst/>
              <a:defRPr/>
            </a:pPr>
            <a:r>
              <a:rPr lang="fr" sz="2800" b="1" i="0" u="none" baseline="0">
                <a:latin typeface="Calibri" panose="020F0502020204030204" pitchFamily="34" charset="0"/>
                <a:ea typeface="+mn-ea"/>
                <a:cs typeface="Calibri" panose="020F0502020204030204" pitchFamily="34" charset="0"/>
              </a:rPr>
              <a:t>Session 2:</a:t>
            </a:r>
            <a:br>
              <a:rPr lang="fr" sz="2800" b="1">
                <a:latin typeface="Calibri" panose="020F0502020204030204" pitchFamily="34" charset="0"/>
                <a:ea typeface="+mn-ea"/>
                <a:cs typeface="Calibri" panose="020F0502020204030204" pitchFamily="34" charset="0"/>
              </a:rPr>
            </a:br>
            <a:r>
              <a:rPr lang="fr" sz="2800"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Comprendre les points d'entrée des OPD dans l'action humanitaire </a:t>
            </a:r>
            <a:r>
              <a:rPr lang="fr" sz="2800" b="1" i="0" u="none" baseline="0">
                <a:latin typeface="Calibri" panose="020F0502020204030204" pitchFamily="34" charset="0"/>
                <a:ea typeface="Calibri" panose="020F0502020204030204" pitchFamily="34" charset="0"/>
                <a:cs typeface="Calibri" panose="020F0502020204030204" pitchFamily="34" charset="0"/>
              </a:rPr>
              <a:t>Date: XXXX</a:t>
            </a:r>
            <a:br>
              <a:rPr lang="fr" sz="2800" b="1">
                <a:latin typeface="Calibri" panose="020F0502020204030204" pitchFamily="34" charset="0"/>
                <a:cs typeface="Calibri" panose="020F0502020204030204" pitchFamily="34" charset="0"/>
              </a:rPr>
            </a:br>
            <a:r>
              <a:rPr lang="fr" sz="2800" b="1" i="0" u="none" baseline="0">
                <a:latin typeface="Calibri" panose="020F0502020204030204" pitchFamily="34" charset="0"/>
                <a:ea typeface="Calibri" panose="020F0502020204030204" pitchFamily="34" charset="0"/>
                <a:cs typeface="Calibri" panose="020F0502020204030204" pitchFamily="34" charset="0"/>
              </a:rPr>
              <a:t>Modérateurs: XXX Stagiaires DRG OPD</a:t>
            </a:r>
            <a:br>
              <a:rPr lang="fr" sz="2800" b="1">
                <a:latin typeface="Calibri" panose="020F0502020204030204" pitchFamily="34" charset="0"/>
                <a:cs typeface="Calibri" panose="020F0502020204030204" pitchFamily="34" charset="0"/>
              </a:rPr>
            </a:br>
            <a:r>
              <a:rPr lang="fr" sz="2800" b="1" i="0" u="none" baseline="0">
                <a:latin typeface="Calibri" panose="020F0502020204030204" pitchFamily="34" charset="0"/>
                <a:ea typeface="Calibri" panose="020F0502020204030204" pitchFamily="34" charset="0"/>
                <a:cs typeface="Calibri" panose="020F0502020204030204" pitchFamily="34" charset="0"/>
              </a:rPr>
              <a:t>XXX membres du WG6 humanitaire</a:t>
            </a:r>
            <a:endParaRPr kumimoji="0" lang="fr"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2" name="Date Placeholder 1">
            <a:extLst>
              <a:ext uri="{FF2B5EF4-FFF2-40B4-BE49-F238E27FC236}">
                <a16:creationId xmlns:a16="http://schemas.microsoft.com/office/drawing/2014/main" id="{228865A5-EB6B-CB43-B93C-13D7DF0C3A0D}"/>
              </a:ext>
            </a:extLst>
          </p:cNvPr>
          <p:cNvSpPr>
            <a:spLocks noGrp="1"/>
          </p:cNvSpPr>
          <p:nvPr>
            <p:ph type="dt" sz="half" idx="10"/>
          </p:nvPr>
        </p:nvSpPr>
        <p:spPr/>
        <p:txBody>
          <a:bodyPr/>
          <a:lstStyle/>
          <a:p>
            <a:pPr algn="l" rtl="0"/>
            <a:fld id="{B194EDA7-10D8-5C4E-A867-482B44FECED8}" type="datetime1">
              <a:rPr lang="fr-TN"/>
              <a:t>1/23/24</a:t>
            </a:fld>
            <a:endParaRPr lang="fr"/>
          </a:p>
        </p:txBody>
      </p:sp>
      <p:sp>
        <p:nvSpPr>
          <p:cNvPr id="4" name="Footer Placeholder 3">
            <a:extLst>
              <a:ext uri="{FF2B5EF4-FFF2-40B4-BE49-F238E27FC236}">
                <a16:creationId xmlns:a16="http://schemas.microsoft.com/office/drawing/2014/main" id="{54047B59-11C7-65F4-4B32-EE3C8DFB4480}"/>
              </a:ext>
            </a:extLst>
          </p:cNvPr>
          <p:cNvSpPr>
            <a:spLocks noGrp="1"/>
          </p:cNvSpPr>
          <p:nvPr>
            <p:ph type="ftr" sz="quarter" idx="11"/>
          </p:nvPr>
        </p:nvSpPr>
        <p:spPr/>
        <p:txBody>
          <a:bodyPr/>
          <a:lstStyle/>
          <a:p>
            <a:pPr rtl="0"/>
            <a:r>
              <a:rPr lang="fr" b="0" i="0" u="none" baseline="0"/>
              <a:t>Groupe de travail DRG 6</a:t>
            </a:r>
            <a:endParaRPr lang="fr" dirty="0"/>
          </a:p>
        </p:txBody>
      </p:sp>
      <p:sp>
        <p:nvSpPr>
          <p:cNvPr id="5" name="Slide Number Placeholder 4">
            <a:extLst>
              <a:ext uri="{FF2B5EF4-FFF2-40B4-BE49-F238E27FC236}">
                <a16:creationId xmlns:a16="http://schemas.microsoft.com/office/drawing/2014/main" id="{B76922DD-C5EE-0321-CB54-F979F030C067}"/>
              </a:ext>
            </a:extLst>
          </p:cNvPr>
          <p:cNvSpPr>
            <a:spLocks noGrp="1"/>
          </p:cNvSpPr>
          <p:nvPr>
            <p:ph type="sldNum" sz="quarter" idx="12"/>
          </p:nvPr>
        </p:nvSpPr>
        <p:spPr/>
        <p:txBody>
          <a:bodyPr/>
          <a:lstStyle/>
          <a:p>
            <a:pPr algn="r" rtl="0"/>
            <a:fld id="{566D8EC2-00B7-4DEC-8348-941BB5C1523A}" type="slidenum">
              <a:rPr/>
              <a:t>32</a:t>
            </a:fld>
            <a:endParaRPr lang="fr"/>
          </a:p>
        </p:txBody>
      </p:sp>
      <p:pic>
        <p:nvPicPr>
          <p:cNvPr id="6" name="Picture 5">
            <a:extLst>
              <a:ext uri="{FF2B5EF4-FFF2-40B4-BE49-F238E27FC236}">
                <a16:creationId xmlns:a16="http://schemas.microsoft.com/office/drawing/2014/main" id="{31F2D9D2-C520-DE4B-98F4-31EECBB26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99317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p:txBody>
          <a:bodyPr/>
          <a:lstStyle/>
          <a:p>
            <a:pPr algn="l" rtl="0"/>
            <a:r>
              <a:rPr lang="fr" b="1" i="0" u="none" baseline="0">
                <a:latin typeface="Calibri" panose="020F0502020204030204" pitchFamily="34" charset="0"/>
                <a:ea typeface="Calibri" panose="020F0502020204030204" pitchFamily="34" charset="0"/>
                <a:cs typeface="Calibri" panose="020F0502020204030204" pitchFamily="34" charset="0"/>
              </a:rPr>
              <a:t>Objectifs de la session 2</a:t>
            </a: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pPr algn="l" rtl="0"/>
            <a:fld id="{4C6B3711-9110-A94F-84F1-12B6F9834B38}" type="datetime1">
              <a:rPr lang="fr-TN"/>
              <a:t>1/23/24</a:t>
            </a:fld>
            <a:endParaRPr lang="fr"/>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pPr rtl="0"/>
            <a:r>
              <a:rPr lang="fr" b="0" i="0" u="none" baseline="0"/>
              <a:t>Groupe de travail DRG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p:txBody>
          <a:bodyPr/>
          <a:lstStyle/>
          <a:p>
            <a:pPr algn="r" rtl="0"/>
            <a:r>
              <a:rPr lang="fr" b="0" i="0" u="none" baseline="0"/>
              <a:t>Diapositive </a:t>
            </a:r>
            <a:fld id="{566D8EC2-00B7-4DEC-8348-941BB5C1523A}" type="slidenum">
              <a:rPr/>
              <a:t>33</a:t>
            </a:fld>
            <a:endParaRPr lang="fr" dirty="0"/>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3770812029"/>
              </p:ext>
            </p:extLst>
          </p:nvPr>
        </p:nvGraphicFramePr>
        <p:xfrm>
          <a:off x="139700" y="1690688"/>
          <a:ext cx="11658599" cy="412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2AB8E003-A754-F743-918B-22472DACE5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1806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434383"/>
            <a:ext cx="9821709" cy="918137"/>
          </a:xfrm>
        </p:spPr>
        <p:txBody>
          <a:bodyPr>
            <a:normAutofit fontScale="90000"/>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Session 2</a:t>
            </a:r>
            <a:br>
              <a:rPr lang="fr" sz="3600" b="1">
                <a:solidFill>
                  <a:srgbClr val="7030A0"/>
                </a:solidFill>
                <a:latin typeface="Calibri" panose="020F0502020204030204" pitchFamily="34" charset="0"/>
                <a:cs typeface="Calibri" panose="020F0502020204030204" pitchFamily="34" charset="0"/>
              </a:rPr>
            </a:br>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Comprendre les points d'entrée des OPD</a:t>
            </a:r>
            <a:endParaRPr lang="fr" sz="3600" dirty="0">
              <a:solidFill>
                <a:srgbClr val="7030A0"/>
              </a:solidFill>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fr" sz="1200" b="0" i="0" u="none" baseline="0">
                <a:solidFill>
                  <a:schemeClr val="tx1">
                    <a:lumMod val="50000"/>
                    <a:lumOff val="50000"/>
                  </a:schemeClr>
                </a:solidFill>
              </a:rPr>
              <a:t>Groupe de travail DRG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fr" sz="1200" b="0" i="0" u="none" baseline="0">
                <a:solidFill>
                  <a:schemeClr val="tx1">
                    <a:lumMod val="50000"/>
                    <a:lumOff val="50000"/>
                  </a:schemeClr>
                </a:solidFill>
              </a:rPr>
              <a:t>Diapositive </a:t>
            </a:r>
            <a:fld id="{566D8EC2-00B7-4DEC-8348-941BB5C1523A}" type="slidenum">
              <a:rPr sz="1200">
                <a:solidFill>
                  <a:schemeClr val="tx1">
                    <a:lumMod val="50000"/>
                    <a:lumOff val="50000"/>
                  </a:schemeClr>
                </a:solidFill>
              </a:rPr>
              <a:pPr algn="r" rtl="0"/>
              <a:t>34</a:t>
            </a:fld>
            <a:endParaRPr lang="fr" sz="1200" dirty="0">
              <a:solidFill>
                <a:schemeClr val="tx1">
                  <a:lumMod val="50000"/>
                  <a:lumOff val="50000"/>
                </a:schemeClr>
              </a:solidFill>
            </a:endParaRPr>
          </a:p>
        </p:txBody>
      </p:sp>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fld id="{F8870BDD-1078-3042-BFF8-A77E08F8C860}" type="datetime1">
              <a:rPr lang="fr-TN" sz="1200">
                <a:solidFill>
                  <a:schemeClr val="tx1">
                    <a:lumMod val="50000"/>
                    <a:lumOff val="50000"/>
                  </a:schemeClr>
                </a:solidFill>
              </a:rPr>
              <a:pPr algn="l" rtl="0"/>
              <a:t>1/23/24</a:t>
            </a:fld>
            <a:endParaRPr lang="fr" sz="1200" dirty="0">
              <a:solidFill>
                <a:schemeClr val="tx1">
                  <a:lumMod val="50000"/>
                  <a:lumOff val="50000"/>
                </a:schemeClr>
              </a:solidFill>
            </a:endParaRPr>
          </a:p>
        </p:txBody>
      </p:sp>
      <p:graphicFrame>
        <p:nvGraphicFramePr>
          <p:cNvPr id="6" name="Table 11">
            <a:extLst>
              <a:ext uri="{FF2B5EF4-FFF2-40B4-BE49-F238E27FC236}">
                <a16:creationId xmlns:a16="http://schemas.microsoft.com/office/drawing/2014/main" id="{1D6F91AF-C1A0-4F1F-BB54-48FAE02A6863}"/>
              </a:ext>
            </a:extLst>
          </p:cNvPr>
          <p:cNvGraphicFramePr>
            <a:graphicFrameLocks/>
          </p:cNvGraphicFramePr>
          <p:nvPr>
            <p:extLst>
              <p:ext uri="{D42A27DB-BD31-4B8C-83A1-F6EECF244321}">
                <p14:modId xmlns:p14="http://schemas.microsoft.com/office/powerpoint/2010/main" val="3937958425"/>
              </p:ext>
            </p:extLst>
          </p:nvPr>
        </p:nvGraphicFramePr>
        <p:xfrm rot="10800000" flipV="1">
          <a:off x="677778" y="1805845"/>
          <a:ext cx="11177337" cy="3957541"/>
        </p:xfrm>
        <a:graphic>
          <a:graphicData uri="http://schemas.openxmlformats.org/drawingml/2006/table">
            <a:tbl>
              <a:tblPr firstRow="1" bandRow="1">
                <a:tableStyleId>{5C22544A-7EE6-4342-B048-85BDC9FD1C3A}</a:tableStyleId>
              </a:tblPr>
              <a:tblGrid>
                <a:gridCol w="1350245">
                  <a:extLst>
                    <a:ext uri="{9D8B030D-6E8A-4147-A177-3AD203B41FA5}">
                      <a16:colId xmlns:a16="http://schemas.microsoft.com/office/drawing/2014/main" val="4272346427"/>
                    </a:ext>
                  </a:extLst>
                </a:gridCol>
                <a:gridCol w="9827092">
                  <a:extLst>
                    <a:ext uri="{9D8B030D-6E8A-4147-A177-3AD203B41FA5}">
                      <a16:colId xmlns:a16="http://schemas.microsoft.com/office/drawing/2014/main" val="3153108137"/>
                    </a:ext>
                  </a:extLst>
                </a:gridCol>
              </a:tblGrid>
              <a:tr h="541475">
                <a:tc>
                  <a:txBody>
                    <a:bodyPr/>
                    <a:lstStyle/>
                    <a:p>
                      <a:pPr algn="l" rtl="0"/>
                      <a:r>
                        <a:rPr lang="fr" sz="2000" b="1" i="0" u="none" baseline="0" dirty="0">
                          <a:latin typeface="Calibri" panose="020F0502020204030204" pitchFamily="34" charset="0"/>
                          <a:ea typeface="Calibri" panose="020F0502020204030204" pitchFamily="34" charset="0"/>
                          <a:cs typeface="Calibri" panose="020F0502020204030204" pitchFamily="34" charset="0"/>
                        </a:rPr>
                        <a:t>Horaire </a:t>
                      </a:r>
                    </a:p>
                  </a:txBody>
                  <a:tcPr/>
                </a:tc>
                <a:tc>
                  <a:txBody>
                    <a:bodyPr/>
                    <a:lstStyle/>
                    <a:p>
                      <a:pPr algn="l" rtl="0"/>
                      <a:r>
                        <a:rPr lang="fr" sz="2000" b="1" i="0" u="none" baseline="0" dirty="0">
                          <a:latin typeface="Calibri" panose="020F0502020204030204" pitchFamily="34" charset="0"/>
                          <a:ea typeface="Calibri" panose="020F0502020204030204" pitchFamily="34" charset="0"/>
                          <a:cs typeface="Calibri" panose="020F0502020204030204" pitchFamily="34" charset="0"/>
                        </a:rPr>
                        <a:t>Aperçu </a:t>
                      </a:r>
                    </a:p>
                  </a:txBody>
                  <a:tcPr/>
                </a:tc>
                <a:extLst>
                  <a:ext uri="{0D108BD9-81ED-4DB2-BD59-A6C34878D82A}">
                    <a16:rowId xmlns:a16="http://schemas.microsoft.com/office/drawing/2014/main" val="2842653386"/>
                  </a:ext>
                </a:extLst>
              </a:tr>
              <a:tr h="541475">
                <a:tc>
                  <a:txBody>
                    <a:bodyPr/>
                    <a:lstStyle/>
                    <a:p>
                      <a:pPr algn="l" rtl="0"/>
                      <a:r>
                        <a:rPr lang="fr" sz="2000" b="0" i="0" u="none" baseline="0">
                          <a:latin typeface="Calibri" panose="020F0502020204030204" pitchFamily="34" charset="0"/>
                          <a:ea typeface="Calibri" panose="020F0502020204030204" pitchFamily="34" charset="0"/>
                          <a:cs typeface="Calibri" panose="020F0502020204030204" pitchFamily="34" charset="0"/>
                        </a:rPr>
                        <a:t>30 minutes</a:t>
                      </a:r>
                    </a:p>
                  </a:txBody>
                  <a:tcPr/>
                </a:tc>
                <a:tc>
                  <a:txBody>
                    <a:bodyPr/>
                    <a:lstStyle/>
                    <a:p>
                      <a:pPr algn="l" rtl="0"/>
                      <a:r>
                        <a:rPr lang="fr" sz="2000" b="0" i="0" u="none" baseline="0" dirty="0">
                          <a:latin typeface="Calibri" panose="020F0502020204030204" pitchFamily="34" charset="0"/>
                          <a:ea typeface="Calibri" panose="020F0502020204030204" pitchFamily="34" charset="0"/>
                          <a:cs typeface="Calibri" panose="020F0502020204030204" pitchFamily="34" charset="0"/>
                        </a:rPr>
                        <a:t>Retour d'information sur les devoirs et partage de la vidéo du CPI</a:t>
                      </a:r>
                    </a:p>
                  </a:txBody>
                  <a:tcPr/>
                </a:tc>
                <a:extLst>
                  <a:ext uri="{0D108BD9-81ED-4DB2-BD59-A6C34878D82A}">
                    <a16:rowId xmlns:a16="http://schemas.microsoft.com/office/drawing/2014/main" val="2471944269"/>
                  </a:ext>
                </a:extLst>
              </a:tr>
              <a:tr h="492113">
                <a:tc>
                  <a:txBody>
                    <a:bodyPr/>
                    <a:lstStyle/>
                    <a:p>
                      <a:pPr algn="l" rtl="0"/>
                      <a:r>
                        <a:rPr lang="fr" sz="2000" b="0" i="0" u="none" baseline="0">
                          <a:latin typeface="Calibri" panose="020F0502020204030204" pitchFamily="34" charset="0"/>
                          <a:ea typeface="Calibri" panose="020F0502020204030204" pitchFamily="34" charset="0"/>
                          <a:cs typeface="Calibri" panose="020F0502020204030204" pitchFamily="34" charset="0"/>
                        </a:rPr>
                        <a:t>40 minutes</a:t>
                      </a:r>
                    </a:p>
                  </a:txBody>
                  <a:tcPr/>
                </a:tc>
                <a:tc>
                  <a:txBody>
                    <a:bodyPr/>
                    <a:lstStyle/>
                    <a:p>
                      <a:pPr algn="l" rtl="0"/>
                      <a:r>
                        <a:rPr lang="fr" sz="2000" b="0" i="0" u="none" baseline="0" dirty="0">
                          <a:latin typeface="Calibri" panose="020F0502020204030204" pitchFamily="34" charset="0"/>
                          <a:ea typeface="Calibri" panose="020F0502020204030204" pitchFamily="34" charset="0"/>
                          <a:cs typeface="Calibri" panose="020F0502020204030204" pitchFamily="34" charset="0"/>
                        </a:rPr>
                        <a:t>Introduction à l'infrastructure humanitaire: système de clusters et modèle de coordination des réfugiés (RCM)</a:t>
                      </a:r>
                    </a:p>
                  </a:txBody>
                  <a:tcPr/>
                </a:tc>
                <a:extLst>
                  <a:ext uri="{0D108BD9-81ED-4DB2-BD59-A6C34878D82A}">
                    <a16:rowId xmlns:a16="http://schemas.microsoft.com/office/drawing/2014/main" val="2837678760"/>
                  </a:ext>
                </a:extLst>
              </a:tr>
              <a:tr h="435583">
                <a:tc>
                  <a:txBody>
                    <a:bodyPr/>
                    <a:lstStyle/>
                    <a:p>
                      <a:pPr algn="l" rtl="0"/>
                      <a:r>
                        <a:rPr lang="fr" sz="2000" b="0" i="0" u="none" baseline="0">
                          <a:latin typeface="Calibri" panose="020F0502020204030204" pitchFamily="34" charset="0"/>
                          <a:ea typeface="Calibri" panose="020F0502020204030204" pitchFamily="34" charset="0"/>
                          <a:cs typeface="Calibri" panose="020F0502020204030204" pitchFamily="34" charset="0"/>
                        </a:rPr>
                        <a:t>10 minutes</a:t>
                      </a:r>
                      <a:endParaRPr lang="fr" sz="2000" baseline="30000" dirty="0">
                        <a:latin typeface="Calibri" panose="020F0502020204030204" pitchFamily="34" charset="0"/>
                        <a:cs typeface="Calibri" panose="020F0502020204030204" pitchFamily="34" charset="0"/>
                      </a:endParaRPr>
                    </a:p>
                  </a:txBody>
                  <a:tcPr/>
                </a:tc>
                <a:tc>
                  <a:txBody>
                    <a:bodyPr/>
                    <a:lstStyle/>
                    <a:p>
                      <a:pPr algn="l" rtl="0"/>
                      <a:r>
                        <a:rPr lang="fr" sz="2000" b="0" i="0" u="none" baseline="0" dirty="0">
                          <a:latin typeface="Calibri" panose="020F0502020204030204" pitchFamily="34" charset="0"/>
                          <a:ea typeface="Calibri" panose="020F0502020204030204" pitchFamily="34" charset="0"/>
                          <a:cs typeface="Calibri" panose="020F0502020204030204" pitchFamily="34" charset="0"/>
                        </a:rPr>
                        <a:t>Pause sensorielle</a:t>
                      </a:r>
                    </a:p>
                  </a:txBody>
                  <a:tcPr/>
                </a:tc>
                <a:extLst>
                  <a:ext uri="{0D108BD9-81ED-4DB2-BD59-A6C34878D82A}">
                    <a16:rowId xmlns:a16="http://schemas.microsoft.com/office/drawing/2014/main" val="475279442"/>
                  </a:ext>
                </a:extLst>
              </a:tr>
              <a:tr h="59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000" b="0" i="0" u="none" baseline="0">
                          <a:latin typeface="Calibri" panose="020F0502020204030204" pitchFamily="34" charset="0"/>
                          <a:ea typeface="Calibri" panose="020F0502020204030204" pitchFamily="34" charset="0"/>
                          <a:cs typeface="Calibri" panose="020F0502020204030204" pitchFamily="34" charset="0"/>
                        </a:rPr>
                        <a:t>45 minutes</a:t>
                      </a:r>
                    </a:p>
                    <a:p>
                      <a:endParaRPr lang="fr" sz="2000" baseline="30000" dirty="0">
                        <a:latin typeface="Calibri" panose="020F0502020204030204" pitchFamily="34" charset="0"/>
                        <a:cs typeface="Calibri" panose="020F0502020204030204" pitchFamily="34" charset="0"/>
                      </a:endParaRPr>
                    </a:p>
                  </a:txBody>
                  <a:tcPr/>
                </a:tc>
                <a:tc>
                  <a:txBody>
                    <a:bodyPr/>
                    <a:lstStyle/>
                    <a:p>
                      <a:pPr algn="l" rtl="0"/>
                      <a:r>
                        <a:rPr lang="fr" sz="2000" b="0" i="0" u="none" baseline="0" dirty="0">
                          <a:latin typeface="Calibri" panose="020F0502020204030204" pitchFamily="34" charset="0"/>
                          <a:ea typeface="Calibri" panose="020F0502020204030204" pitchFamily="34" charset="0"/>
                          <a:cs typeface="Calibri" panose="020F0502020204030204" pitchFamily="34" charset="0"/>
                        </a:rPr>
                        <a:t>Introduction au cycle des programmes humanitaires (HPC) - avec travaux pratiques en groupe</a:t>
                      </a:r>
                    </a:p>
                  </a:txBody>
                  <a:tcPr/>
                </a:tc>
                <a:extLst>
                  <a:ext uri="{0D108BD9-81ED-4DB2-BD59-A6C34878D82A}">
                    <a16:rowId xmlns:a16="http://schemas.microsoft.com/office/drawing/2014/main" val="1815008066"/>
                  </a:ext>
                </a:extLst>
              </a:tr>
              <a:tr h="597053">
                <a:tc>
                  <a:txBody>
                    <a:bodyPr/>
                    <a:lstStyle/>
                    <a:p>
                      <a:pPr algn="l" rtl="0"/>
                      <a:r>
                        <a:rPr lang="fr" sz="2000" b="0" i="0" u="none" baseline="0">
                          <a:latin typeface="Calibri" panose="020F0502020204030204" pitchFamily="34" charset="0"/>
                          <a:ea typeface="Calibri" panose="020F0502020204030204" pitchFamily="34" charset="0"/>
                          <a:cs typeface="Calibri" panose="020F0502020204030204" pitchFamily="34" charset="0"/>
                        </a:rPr>
                        <a:t>20 minutes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2000" b="0" i="0" u="none" baseline="0" dirty="0">
                          <a:latin typeface="Calibri" panose="020F0502020204030204" pitchFamily="34" charset="0"/>
                          <a:ea typeface="Calibri" panose="020F0502020204030204" pitchFamily="34" charset="0"/>
                          <a:cs typeface="Calibri" panose="020F0502020204030204" pitchFamily="34" charset="0"/>
                        </a:rPr>
                        <a:t>Etapes suivantes: Possibilités de s'engager dans une communauté de pratique</a:t>
                      </a:r>
                    </a:p>
                  </a:txBody>
                  <a:tcPr/>
                </a:tc>
                <a:extLst>
                  <a:ext uri="{0D108BD9-81ED-4DB2-BD59-A6C34878D82A}">
                    <a16:rowId xmlns:a16="http://schemas.microsoft.com/office/drawing/2014/main" val="1201121064"/>
                  </a:ext>
                </a:extLst>
              </a:tr>
              <a:tr h="541475">
                <a:tc>
                  <a:txBody>
                    <a:bodyPr/>
                    <a:lstStyle/>
                    <a:p>
                      <a:pPr algn="l" rtl="0"/>
                      <a:r>
                        <a:rPr lang="fr" sz="2000" b="0" i="0" u="none" baseline="0">
                          <a:latin typeface="Calibri" panose="020F0502020204030204" pitchFamily="34" charset="0"/>
                          <a:ea typeface="Calibri" panose="020F0502020204030204" pitchFamily="34" charset="0"/>
                          <a:cs typeface="Calibri" panose="020F0502020204030204" pitchFamily="34" charset="0"/>
                        </a:rPr>
                        <a:t>5 minutes</a:t>
                      </a:r>
                    </a:p>
                  </a:txBody>
                  <a:tcPr/>
                </a:tc>
                <a:tc>
                  <a:txBody>
                    <a:bodyPr/>
                    <a:lstStyle/>
                    <a:p>
                      <a:pPr algn="l" rtl="0"/>
                      <a:r>
                        <a:rPr lang="fr" sz="2000" b="0" i="0" u="none" baseline="0" dirty="0">
                          <a:latin typeface="Calibri" panose="020F0502020204030204" pitchFamily="34" charset="0"/>
                          <a:ea typeface="Calibri" panose="020F0502020204030204" pitchFamily="34" charset="0"/>
                          <a:cs typeface="Calibri" panose="020F0502020204030204" pitchFamily="34" charset="0"/>
                        </a:rPr>
                        <a:t>Clôture de la session et remerciements - OPD régional</a:t>
                      </a:r>
                    </a:p>
                  </a:txBody>
                  <a:tcPr/>
                </a:tc>
                <a:extLst>
                  <a:ext uri="{0D108BD9-81ED-4DB2-BD59-A6C34878D82A}">
                    <a16:rowId xmlns:a16="http://schemas.microsoft.com/office/drawing/2014/main" val="3879777683"/>
                  </a:ext>
                </a:extLst>
              </a:tr>
            </a:tbl>
          </a:graphicData>
        </a:graphic>
      </p:graphicFrame>
      <p:pic>
        <p:nvPicPr>
          <p:cNvPr id="8" name="Picture 7">
            <a:extLst>
              <a:ext uri="{FF2B5EF4-FFF2-40B4-BE49-F238E27FC236}">
                <a16:creationId xmlns:a16="http://schemas.microsoft.com/office/drawing/2014/main" id="{44A44E93-12C1-8046-B725-0BF6A96E2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87781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AC240D-0FA9-50D6-38D3-A8A885684E8A}"/>
              </a:ext>
            </a:extLst>
          </p:cNvPr>
          <p:cNvSpPr txBox="1"/>
          <p:nvPr/>
        </p:nvSpPr>
        <p:spPr>
          <a:xfrm>
            <a:off x="619431" y="250028"/>
            <a:ext cx="12285407" cy="646331"/>
          </a:xfrm>
          <a:prstGeom prst="rect">
            <a:avLst/>
          </a:prstGeom>
          <a:noFill/>
        </p:spPr>
        <p:txBody>
          <a:bodyPr wrap="square">
            <a:sp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De quoi avons-nous besoin pour participer et être inclus?</a:t>
            </a:r>
            <a:endParaRPr lang="fr" sz="3600" dirty="0">
              <a:solidFill>
                <a:srgbClr val="7030A0"/>
              </a:solidFill>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728140"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Parlez lentement</a:t>
            </a:r>
          </a:p>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Écoutez attentivement</a:t>
            </a:r>
          </a:p>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Expliquer tout jargon/acronyme </a:t>
            </a:r>
          </a:p>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Se sentir à l'aise pour poser toute question </a:t>
            </a:r>
          </a:p>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Arrêtez-nous à tout moment</a:t>
            </a:r>
          </a:p>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Faites des pauses régulières</a:t>
            </a: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6349180" cy="3539430"/>
          </a:xfrm>
          <a:prstGeom prst="rect">
            <a:avLst/>
          </a:prstGeom>
          <a:noFill/>
        </p:spPr>
        <p:txBody>
          <a:bodyPr wrap="square">
            <a:spAutoFit/>
          </a:bodyPr>
          <a:lstStyle/>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Soyez à l'aise pour choisir le mode de communication que vous préférez</a:t>
            </a:r>
          </a:p>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Utilisez un casque et un microphone, si possible, pour réduire le bruit de fond</a:t>
            </a:r>
          </a:p>
          <a:p>
            <a:pPr marL="457200" indent="-457200" algn="l" rtl="0">
              <a:spcBef>
                <a:spcPts val="0"/>
              </a:spcBef>
              <a:buSzPct val="90000"/>
              <a:buFont typeface="Wingdings" pitchFamily="2" charset="2"/>
              <a:buChar char="v"/>
            </a:pPr>
            <a:r>
              <a:rPr lang="fr" sz="2800" b="0" i="0" u="none" baseline="0">
                <a:latin typeface="Calibri" panose="020F0502020204030204" pitchFamily="34" charset="0"/>
                <a:ea typeface="Calibri" panose="020F0502020204030204" pitchFamily="34" charset="0"/>
                <a:cs typeface="Calibri" panose="020F0502020204030204" pitchFamily="34" charset="0"/>
              </a:rPr>
              <a:t>Veuillez lever votre main zoom ou nous arrêter et nous faire savoir si nous parlons trop vite ou si quelque chose n'est pas clair </a:t>
            </a: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66" r="14852"/>
          <a:stretch/>
        </p:blipFill>
        <p:spPr bwMode="auto">
          <a:xfrm>
            <a:off x="472959" y="4273079"/>
            <a:ext cx="4338911" cy="2478165"/>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pPr rtl="0"/>
            <a:r>
              <a:rPr lang="fr" b="0" i="0" u="none" baseline="0"/>
              <a:t>Groupe de travail DRG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35</a:t>
            </a:fld>
            <a:endParaRPr lang="fr" dirty="0"/>
          </a:p>
        </p:txBody>
      </p:sp>
      <p:pic>
        <p:nvPicPr>
          <p:cNvPr id="10" name="Picture 9">
            <a:extLst>
              <a:ext uri="{FF2B5EF4-FFF2-40B4-BE49-F238E27FC236}">
                <a16:creationId xmlns:a16="http://schemas.microsoft.com/office/drawing/2014/main" id="{3D205FEB-B788-814E-A554-F5363182B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820" y="5334747"/>
            <a:ext cx="6096000" cy="635000"/>
          </a:xfrm>
          <a:prstGeom prst="rect">
            <a:avLst/>
          </a:prstGeom>
        </p:spPr>
      </p:pic>
    </p:spTree>
    <p:extLst>
      <p:ext uri="{BB962C8B-B14F-4D97-AF65-F5344CB8AC3E}">
        <p14:creationId xmlns:p14="http://schemas.microsoft.com/office/powerpoint/2010/main" val="1379576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BEC8-FB79-4119-12A8-29ED8B47D54C}"/>
              </a:ext>
            </a:extLst>
          </p:cNvPr>
          <p:cNvSpPr>
            <a:spLocks noGrp="1"/>
          </p:cNvSpPr>
          <p:nvPr>
            <p:ph type="title"/>
          </p:nvPr>
        </p:nvSpPr>
        <p:spPr/>
        <p:txBody>
          <a:bodyPr>
            <a:normAutofit/>
          </a:bodyPr>
          <a:lstStyle/>
          <a:p>
            <a:pPr algn="l" rtl="0"/>
            <a:r>
              <a:rPr lang="fr" b="0" i="0" u="none" baseline="0"/>
              <a:t>Guide pour les modérateurs (2)</a:t>
            </a:r>
          </a:p>
        </p:txBody>
      </p:sp>
      <p:sp>
        <p:nvSpPr>
          <p:cNvPr id="3" name="Content Placeholder 2">
            <a:extLst>
              <a:ext uri="{FF2B5EF4-FFF2-40B4-BE49-F238E27FC236}">
                <a16:creationId xmlns:a16="http://schemas.microsoft.com/office/drawing/2014/main" id="{708BA09B-F611-BC42-CB7D-69536816AA95}"/>
              </a:ext>
            </a:extLst>
          </p:cNvPr>
          <p:cNvSpPr>
            <a:spLocks noGrp="1"/>
          </p:cNvSpPr>
          <p:nvPr>
            <p:ph idx="1"/>
          </p:nvPr>
        </p:nvSpPr>
        <p:spPr>
          <a:xfrm rot="10800000" flipV="1">
            <a:off x="748844" y="1865046"/>
            <a:ext cx="10312856" cy="3773754"/>
          </a:xfrm>
        </p:spPr>
        <p:txBody>
          <a:bodyPr>
            <a:normAutofit/>
          </a:bodyPr>
          <a:lstStyle/>
          <a:p>
            <a:pPr algn="l" rtl="0"/>
            <a:r>
              <a:rPr lang="fr" b="0" i="0" u="none" baseline="0"/>
              <a:t>Qu'est-ce que les participants ont appris sur les acteurs humanitaires dans leur contexte?</a:t>
            </a:r>
          </a:p>
          <a:p>
            <a:pPr algn="l" rtl="0"/>
            <a:r>
              <a:rPr lang="fr" b="0" i="0" u="none" baseline="0"/>
              <a:t>Demandez aux participants de partager les résultats de leurs devoirs - et ensuite de s'appuyer sur les contributions pour souligner la diversité des contextes..... </a:t>
            </a:r>
          </a:p>
          <a:p>
            <a:pPr algn="l" rtl="0"/>
            <a:r>
              <a:rPr lang="fr" b="0" i="0" u="none" baseline="0"/>
              <a:t>Les modérateurs peuvent utiliser la diapositive suivante pour conclure </a:t>
            </a:r>
          </a:p>
        </p:txBody>
      </p:sp>
      <p:sp>
        <p:nvSpPr>
          <p:cNvPr id="4" name="Date Placeholder 3">
            <a:extLst>
              <a:ext uri="{FF2B5EF4-FFF2-40B4-BE49-F238E27FC236}">
                <a16:creationId xmlns:a16="http://schemas.microsoft.com/office/drawing/2014/main" id="{CC75E11C-CF2B-1347-88A1-CF1D02D76F8B}"/>
              </a:ext>
            </a:extLst>
          </p:cNvPr>
          <p:cNvSpPr>
            <a:spLocks noGrp="1"/>
          </p:cNvSpPr>
          <p:nvPr>
            <p:ph type="dt" sz="half" idx="10"/>
          </p:nvPr>
        </p:nvSpPr>
        <p:spPr/>
        <p:txBody>
          <a:bodyPr/>
          <a:lstStyle/>
          <a:p>
            <a:pPr algn="l" rtl="0"/>
            <a:fld id="{7B1B0626-4CE1-8E49-96E8-74DC7C5D99DE}" type="datetime1">
              <a:rPr lang="fr-TN"/>
              <a:t>1/23/24</a:t>
            </a:fld>
            <a:endParaRPr lang="fr"/>
          </a:p>
        </p:txBody>
      </p:sp>
      <p:sp>
        <p:nvSpPr>
          <p:cNvPr id="5" name="Footer Placeholder 4">
            <a:extLst>
              <a:ext uri="{FF2B5EF4-FFF2-40B4-BE49-F238E27FC236}">
                <a16:creationId xmlns:a16="http://schemas.microsoft.com/office/drawing/2014/main" id="{B10AFCC9-8804-4704-4F60-B7853F2E147D}"/>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084C1AD6-380F-A87A-BB1F-E7966CA18FE4}"/>
              </a:ext>
            </a:extLst>
          </p:cNvPr>
          <p:cNvSpPr>
            <a:spLocks noGrp="1"/>
          </p:cNvSpPr>
          <p:nvPr>
            <p:ph type="sldNum" sz="quarter" idx="12"/>
          </p:nvPr>
        </p:nvSpPr>
        <p:spPr/>
        <p:txBody>
          <a:bodyPr/>
          <a:lstStyle/>
          <a:p>
            <a:pPr algn="r" rtl="0"/>
            <a:r>
              <a:rPr lang="fr" b="0" i="0" u="none" baseline="0"/>
              <a:t>Diapositive </a:t>
            </a:r>
            <a:fld id="{566D8EC2-00B7-4DEC-8348-941BB5C1523A}" type="slidenum">
              <a:rPr/>
              <a:t>36</a:t>
            </a:fld>
            <a:endParaRPr lang="fr" dirty="0"/>
          </a:p>
        </p:txBody>
      </p:sp>
      <p:pic>
        <p:nvPicPr>
          <p:cNvPr id="7" name="Picture 6">
            <a:extLst>
              <a:ext uri="{FF2B5EF4-FFF2-40B4-BE49-F238E27FC236}">
                <a16:creationId xmlns:a16="http://schemas.microsoft.com/office/drawing/2014/main" id="{0F4A9F75-A715-1B46-8151-0B0071A84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51674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Coordination nationale </a:t>
            </a:r>
            <a:endParaRPr lang="fr" sz="3600" dirty="0">
              <a:solidFill>
                <a:srgbClr val="7030A0"/>
              </a:solidFill>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201820" y="1214483"/>
            <a:ext cx="11340793" cy="4601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rtl="0">
              <a:spcBef>
                <a:spcPts val="600"/>
              </a:spcBef>
              <a:buFont typeface="Wingdings" pitchFamily="2" charset="2"/>
              <a:buChar char="Ø"/>
            </a:pPr>
            <a:r>
              <a:rPr lang="fr" sz="2400" b="0" i="0" u="none" baseline="0">
                <a:latin typeface="Calibri" panose="020F0502020204030204" pitchFamily="34" charset="0"/>
                <a:ea typeface="Calibri" panose="020F0502020204030204" pitchFamily="34" charset="0"/>
                <a:cs typeface="Calibri" panose="020F0502020204030204" pitchFamily="34" charset="0"/>
              </a:rPr>
              <a:t>Les </a:t>
            </a:r>
            <a:r>
              <a:rPr lang="fr" sz="2400" b="1" i="0" u="none" baseline="0">
                <a:solidFill>
                  <a:srgbClr val="0070C0"/>
                </a:solidFill>
                <a:latin typeface="Calibri" panose="020F0502020204030204" pitchFamily="34" charset="0"/>
                <a:ea typeface="Calibri" panose="020F0502020204030204" pitchFamily="34" charset="0"/>
                <a:cs typeface="Calibri" panose="020F0502020204030204" pitchFamily="34" charset="0"/>
              </a:rPr>
              <a:t>Équipes humanitaires par pays (HCT) </a:t>
            </a:r>
            <a:r>
              <a:rPr lang="fr" sz="2400" b="0" i="0" u="none" baseline="0">
                <a:latin typeface="Calibri" panose="020F0502020204030204" pitchFamily="34" charset="0"/>
                <a:ea typeface="Calibri" panose="020F0502020204030204" pitchFamily="34" charset="0"/>
                <a:cs typeface="Calibri" panose="020F0502020204030204" pitchFamily="34" charset="0"/>
              </a:rPr>
              <a:t>sont le principal organe de coordination au niveau national, elles prennent des décisions stratégiques et opérationnelles</a:t>
            </a:r>
          </a:p>
          <a:p>
            <a:pPr marL="457200" indent="-457200" algn="l" rtl="0">
              <a:spcBef>
                <a:spcPts val="600"/>
              </a:spcBef>
              <a:buFont typeface="Wingdings" pitchFamily="2" charset="2"/>
              <a:buChar char="Ø"/>
            </a:pPr>
            <a:r>
              <a:rPr lang="fr" sz="2400" b="0" i="0" u="none" baseline="0">
                <a:latin typeface="Calibri" panose="020F0502020204030204" pitchFamily="34" charset="0"/>
                <a:ea typeface="Calibri" panose="020F0502020204030204" pitchFamily="34" charset="0"/>
                <a:cs typeface="Calibri" panose="020F0502020204030204" pitchFamily="34" charset="0"/>
              </a:rPr>
              <a:t>Les HCT sont dirigés par un coordinateur humanitaire (HC).</a:t>
            </a:r>
          </a:p>
          <a:p>
            <a:pPr marL="457200" indent="-457200" algn="l" rtl="0">
              <a:spcBef>
                <a:spcPts val="600"/>
              </a:spcBef>
              <a:buFont typeface="Wingdings" pitchFamily="2" charset="2"/>
              <a:buChar char="Ø"/>
            </a:pPr>
            <a:r>
              <a:rPr lang="fr" sz="2400" b="0" i="0" u="none" baseline="0">
                <a:latin typeface="Calibri" panose="020F0502020204030204" pitchFamily="34" charset="0"/>
                <a:ea typeface="Calibri" panose="020F0502020204030204" pitchFamily="34" charset="0"/>
                <a:cs typeface="Calibri" panose="020F0502020204030204" pitchFamily="34" charset="0"/>
              </a:rPr>
              <a:t>Un HCT existe peut-être déjà dans votre pays, mais si ce n'est pas le cas, le coordinateur résident des Nations unies (CR) est la personne responsable de leur mise en place si une crise émerge et si l'autorité nationale compétente demande du soutien</a:t>
            </a:r>
          </a:p>
          <a:p>
            <a:pPr marL="457200" indent="-457200" algn="l" rtl="0">
              <a:spcBef>
                <a:spcPts val="600"/>
              </a:spcBef>
              <a:buFont typeface="Wingdings" pitchFamily="2" charset="2"/>
              <a:buChar char="Ø"/>
            </a:pPr>
            <a:r>
              <a:rPr lang="fr" sz="2400" b="0" i="0" u="none" baseline="0">
                <a:latin typeface="Calibri" panose="020F0502020204030204" pitchFamily="34" charset="0"/>
                <a:ea typeface="Calibri" panose="020F0502020204030204" pitchFamily="34" charset="0"/>
                <a:cs typeface="Calibri" panose="020F0502020204030204" pitchFamily="34" charset="0"/>
              </a:rPr>
              <a:t>Les équipes de coordination de l'aide humanitaire sont composées de représentants des acteurs humanitaires du pays, notamment des agences des Nations unies, des ONG internationales et du Mouvement de la Croix-Rouge et du Croissant-Rouge. </a:t>
            </a:r>
          </a:p>
          <a:p>
            <a:pPr marL="457200" indent="-457200" algn="l" rtl="0">
              <a:spcBef>
                <a:spcPts val="600"/>
              </a:spcBef>
              <a:buFont typeface="Wingdings" pitchFamily="2" charset="2"/>
              <a:buChar char="Ø"/>
            </a:pPr>
            <a:r>
              <a:rPr lang="fr" sz="2400" b="1" i="0" u="none" baseline="0">
                <a:solidFill>
                  <a:srgbClr val="0070C0"/>
                </a:solidFill>
                <a:latin typeface="Calibri" panose="020F0502020204030204" pitchFamily="34" charset="0"/>
                <a:ea typeface="Calibri" panose="020F0502020204030204" pitchFamily="34" charset="0"/>
                <a:cs typeface="Calibri" panose="020F0502020204030204" pitchFamily="34" charset="0"/>
              </a:rPr>
              <a:t>Les OPD peuvent également s'impliquer activement dans les HCT </a:t>
            </a:r>
          </a:p>
          <a:p>
            <a:pPr marL="457200" indent="-457200" algn="l" rtl="0">
              <a:spcBef>
                <a:spcPts val="600"/>
              </a:spcBef>
              <a:buFont typeface="Wingdings" pitchFamily="2" charset="2"/>
              <a:buChar char="Ø"/>
            </a:pPr>
            <a:r>
              <a:rPr lang="fr" sz="2400" b="0" i="0" u="none" baseline="0">
                <a:latin typeface="Calibri" panose="020F0502020204030204" pitchFamily="34" charset="0"/>
                <a:ea typeface="Calibri" panose="020F0502020204030204" pitchFamily="34" charset="0"/>
                <a:cs typeface="Calibri" panose="020F0502020204030204" pitchFamily="34" charset="0"/>
              </a:rPr>
              <a:t>Dans certains pays </a:t>
            </a:r>
            <a:r>
              <a:rPr lang="fr" sz="2400" b="1" i="0" u="none" baseline="0">
                <a:solidFill>
                  <a:srgbClr val="0070C0"/>
                </a:solidFill>
                <a:latin typeface="Calibri" panose="020F0502020204030204" pitchFamily="34" charset="0"/>
                <a:ea typeface="Calibri" panose="020F0502020204030204" pitchFamily="34" charset="0"/>
                <a:cs typeface="Calibri" panose="020F0502020204030204" pitchFamily="34" charset="0"/>
              </a:rPr>
              <a:t>nous avons un point focal et/ou un groupe de travail sur l'âge et le handicap</a:t>
            </a:r>
          </a:p>
          <a:p>
            <a:pPr marL="457200" indent="-457200" algn="l" rtl="0">
              <a:buFont typeface="Arial" panose="020B0604020202020204" pitchFamily="34" charset="0"/>
              <a:buChar char="•"/>
            </a:pPr>
            <a:endParaRPr lang="fr" sz="2800" b="1" dirty="0">
              <a:solidFill>
                <a:srgbClr val="C00000"/>
              </a:solidFill>
              <a:latin typeface="Calibri" panose="020F0502020204030204" pitchFamily="34" charset="0"/>
              <a:cs typeface="Calibri" panose="020F050202020403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fr" sz="1200" b="0" i="0" u="none" baseline="0">
                <a:solidFill>
                  <a:schemeClr val="tx1">
                    <a:lumMod val="50000"/>
                    <a:lumOff val="50000"/>
                  </a:schemeClr>
                </a:solidFill>
              </a:rPr>
              <a:t>Groupe de travail DRG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fr" sz="1200" b="0" i="0" u="none" baseline="0">
                <a:solidFill>
                  <a:schemeClr val="tx1">
                    <a:lumMod val="50000"/>
                    <a:lumOff val="50000"/>
                  </a:schemeClr>
                </a:solidFill>
              </a:rPr>
              <a:t>Diapositive </a:t>
            </a:r>
            <a:fld id="{566D8EC2-00B7-4DEC-8348-941BB5C1523A}" type="slidenum">
              <a:rPr sz="1200">
                <a:solidFill>
                  <a:schemeClr val="tx1">
                    <a:lumMod val="50000"/>
                    <a:lumOff val="50000"/>
                  </a:schemeClr>
                </a:solidFill>
              </a:rPr>
              <a:pPr algn="r" rtl="0"/>
              <a:t>37</a:t>
            </a:fld>
            <a:endParaRPr lang="fr" sz="120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65647B43-8BB4-2097-CEF5-0BD85E56B0E4}"/>
              </a:ext>
            </a:extLst>
          </p:cNvPr>
          <p:cNvSpPr txBox="1">
            <a:spLocks/>
          </p:cNvSpPr>
          <p:nvPr/>
        </p:nvSpPr>
        <p:spPr>
          <a:xfrm>
            <a:off x="690963" y="6416343"/>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fld id="{AE20C70E-732B-A94E-8AE6-2FA96FC9CDCE}" type="datetime1">
              <a:rPr lang="fr-TN" sz="1200">
                <a:solidFill>
                  <a:schemeClr val="tx1">
                    <a:lumMod val="50000"/>
                    <a:lumOff val="50000"/>
                  </a:schemeClr>
                </a:solidFill>
              </a:rPr>
              <a:pPr algn="l" rtl="0"/>
              <a:t>1/23/24</a:t>
            </a:fld>
            <a:endParaRPr lang="fr"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49164B8A-E7CC-F943-AF89-1FB1935FC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68821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24DE-3C28-4CF6-B2FF-F246EBEED248}"/>
              </a:ext>
            </a:extLst>
          </p:cNvPr>
          <p:cNvSpPr>
            <a:spLocks noGrp="1"/>
          </p:cNvSpPr>
          <p:nvPr>
            <p:ph type="title"/>
          </p:nvPr>
        </p:nvSpPr>
        <p:spPr>
          <a:xfrm>
            <a:off x="825500" y="309526"/>
            <a:ext cx="8295526" cy="1408257"/>
          </a:xfrm>
        </p:spPr>
        <p:txBody>
          <a:bodyPr>
            <a:noAutofit/>
          </a:bodyPr>
          <a:lstStyle/>
          <a:p>
            <a:pPr algn="l" rtl="0"/>
            <a:r>
              <a:rPr lang="fr" sz="3600" b="1" i="0" u="none" baseline="0">
                <a:latin typeface="Calibri" panose="020F0502020204030204" pitchFamily="34" charset="0"/>
                <a:ea typeface="Calibri" panose="020F0502020204030204" pitchFamily="34" charset="0"/>
                <a:cs typeface="Calibri" panose="020F0502020204030204" pitchFamily="34" charset="0"/>
              </a:rPr>
              <a:t>L'importance du rôle des OPD dans l'action humanitaire</a:t>
            </a:r>
          </a:p>
        </p:txBody>
      </p:sp>
      <p:pic>
        <p:nvPicPr>
          <p:cNvPr id="10" name="Online Media 9" title="English version. How to include organisations of persons with disabilities in humanitarian action">
            <a:hlinkClick r:id="" action="ppaction://media"/>
            <a:extLst>
              <a:ext uri="{FF2B5EF4-FFF2-40B4-BE49-F238E27FC236}">
                <a16:creationId xmlns:a16="http://schemas.microsoft.com/office/drawing/2014/main" id="{B758F527-4A00-24B4-36B6-2C4641A32943}"/>
              </a:ext>
            </a:extLst>
          </p:cNvPr>
          <p:cNvPicPr>
            <a:picLocks noGrp="1" noRot="1" noChangeAspect="1"/>
          </p:cNvPicPr>
          <p:nvPr>
            <p:ph idx="1"/>
            <a:videoFile r:link="rId1"/>
          </p:nvPr>
        </p:nvPicPr>
        <p:blipFill>
          <a:blip r:embed="rId4"/>
          <a:stretch>
            <a:fillRect/>
          </a:stretch>
        </p:blipFill>
        <p:spPr>
          <a:xfrm>
            <a:off x="2735263" y="1865313"/>
            <a:ext cx="6634162" cy="3748087"/>
          </a:xfrm>
          <a:prstGeom prst="rect">
            <a:avLst/>
          </a:prstGeom>
        </p:spPr>
      </p:pic>
      <p:sp>
        <p:nvSpPr>
          <p:cNvPr id="4" name="Date Placeholder 3">
            <a:extLst>
              <a:ext uri="{FF2B5EF4-FFF2-40B4-BE49-F238E27FC236}">
                <a16:creationId xmlns:a16="http://schemas.microsoft.com/office/drawing/2014/main" id="{7FC479D2-EF70-41E8-8AF3-7B97584F7311}"/>
              </a:ext>
              <a:ext uri="{C183D7F6-B498-43B3-948B-1728B52AA6E4}">
                <adec:decorative xmlns:adec="http://schemas.microsoft.com/office/drawing/2017/decorative" val="1"/>
              </a:ext>
            </a:extLst>
          </p:cNvPr>
          <p:cNvSpPr>
            <a:spLocks noGrp="1"/>
          </p:cNvSpPr>
          <p:nvPr>
            <p:ph type="dt" sz="half" idx="10"/>
          </p:nvPr>
        </p:nvSpPr>
        <p:spPr/>
        <p:txBody>
          <a:bodyPr/>
          <a:lstStyle/>
          <a:p>
            <a:pPr algn="l" rtl="0"/>
            <a:fld id="{4DC7279A-8111-6E4B-8867-42846240A6B9}" type="datetime1">
              <a:rPr lang="fr-TN"/>
              <a:t>1/23/24</a:t>
            </a:fld>
            <a:endParaRPr lang="fr"/>
          </a:p>
        </p:txBody>
      </p:sp>
      <p:sp>
        <p:nvSpPr>
          <p:cNvPr id="5" name="Footer Placeholder 4">
            <a:extLst>
              <a:ext uri="{FF2B5EF4-FFF2-40B4-BE49-F238E27FC236}">
                <a16:creationId xmlns:a16="http://schemas.microsoft.com/office/drawing/2014/main" id="{13C3F549-6FCB-4967-A8E9-82D052193718}"/>
              </a:ext>
              <a:ext uri="{C183D7F6-B498-43B3-948B-1728B52AA6E4}">
                <adec:decorative xmlns:adec="http://schemas.microsoft.com/office/drawing/2017/decorative" val="1"/>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8A379864-B97C-4F3A-A611-C8EB20ABFD96}"/>
              </a:ext>
            </a:extLst>
          </p:cNvPr>
          <p:cNvSpPr>
            <a:spLocks noGrp="1"/>
          </p:cNvSpPr>
          <p:nvPr>
            <p:ph type="sldNum" sz="quarter" idx="12"/>
          </p:nvPr>
        </p:nvSpPr>
        <p:spPr/>
        <p:txBody>
          <a:bodyPr/>
          <a:lstStyle/>
          <a:p>
            <a:pPr algn="r" rtl="0"/>
            <a:r>
              <a:rPr lang="fr" b="0" i="0" u="none" baseline="0"/>
              <a:t>Diapositive </a:t>
            </a:r>
            <a:fld id="{566D8EC2-00B7-4DEC-8348-941BB5C1523A}" type="slidenum">
              <a:rPr/>
              <a:t>38</a:t>
            </a:fld>
            <a:endParaRPr lang="fr" dirty="0"/>
          </a:p>
        </p:txBody>
      </p:sp>
      <p:pic>
        <p:nvPicPr>
          <p:cNvPr id="7" name="Picture 6">
            <a:extLst>
              <a:ext uri="{FF2B5EF4-FFF2-40B4-BE49-F238E27FC236}">
                <a16:creationId xmlns:a16="http://schemas.microsoft.com/office/drawing/2014/main" id="{965EFBF3-857C-8B48-8D1A-74E400459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075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p:txBody>
          <a:bodyPr/>
          <a:lstStyle/>
          <a:p>
            <a:pPr algn="l" rtl="0"/>
            <a:r>
              <a:rPr lang="fr" b="1" i="0" u="none" baseline="0">
                <a:latin typeface="Calibri" panose="020F0502020204030204" pitchFamily="34" charset="0"/>
                <a:ea typeface="Calibri" panose="020F0502020204030204" pitchFamily="34" charset="0"/>
                <a:cs typeface="Calibri" panose="020F0502020204030204" pitchFamily="34" charset="0"/>
              </a:rPr>
              <a:t>Système international de coordination humanitaire </a:t>
            </a: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a:xfrm>
            <a:off x="831850" y="4589463"/>
            <a:ext cx="10515600" cy="1288823"/>
          </a:xfrm>
        </p:spPr>
        <p:txBody>
          <a:bodyPr>
            <a:normAutofit/>
          </a:bodyPr>
          <a:lstStyle/>
          <a:p>
            <a:pPr algn="l" rtl="0"/>
            <a:r>
              <a:rPr lang="fr" sz="2800" b="0" i="0" u="none" baseline="0"/>
              <a:t>Le système des clusters et le modèle de coordination des réfugiés; </a:t>
            </a:r>
          </a:p>
          <a:p>
            <a:pPr algn="l" rtl="0"/>
            <a:r>
              <a:rPr lang="fr" sz="2800" b="0" i="0" u="none" baseline="0"/>
              <a:t>Agir vers une coordination efficace et une responsabilisation accrue</a:t>
            </a:r>
          </a:p>
        </p:txBody>
      </p:sp>
      <p:sp>
        <p:nvSpPr>
          <p:cNvPr id="3" name="Date Placeholder 2">
            <a:extLst>
              <a:ext uri="{FF2B5EF4-FFF2-40B4-BE49-F238E27FC236}">
                <a16:creationId xmlns:a16="http://schemas.microsoft.com/office/drawing/2014/main" id="{49663E36-0036-5EF5-48EA-E687272E665B}"/>
              </a:ext>
            </a:extLst>
          </p:cNvPr>
          <p:cNvSpPr>
            <a:spLocks noGrp="1"/>
          </p:cNvSpPr>
          <p:nvPr>
            <p:ph type="dt" sz="half" idx="10"/>
          </p:nvPr>
        </p:nvSpPr>
        <p:spPr/>
        <p:txBody>
          <a:bodyPr/>
          <a:lstStyle/>
          <a:p>
            <a:pPr algn="l" rtl="0"/>
            <a:fld id="{A0112AA2-3748-124F-9465-5CFE6DA23C31}" type="datetime1">
              <a:rPr lang="fr-TN"/>
              <a:t>1/23/24</a:t>
            </a:fld>
            <a:endParaRPr lang="fr"/>
          </a:p>
        </p:txBody>
      </p:sp>
      <p:sp>
        <p:nvSpPr>
          <p:cNvPr id="4" name="Footer Placeholder 3">
            <a:extLst>
              <a:ext uri="{FF2B5EF4-FFF2-40B4-BE49-F238E27FC236}">
                <a16:creationId xmlns:a16="http://schemas.microsoft.com/office/drawing/2014/main" id="{8A1B5269-6BE5-8588-4146-79B742F41FF7}"/>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4A826E80-81B1-DDCE-F140-555FD9482E3E}"/>
              </a:ext>
            </a:extLst>
          </p:cNvPr>
          <p:cNvSpPr>
            <a:spLocks noGrp="1"/>
          </p:cNvSpPr>
          <p:nvPr>
            <p:ph type="sldNum" sz="quarter" idx="12"/>
          </p:nvPr>
        </p:nvSpPr>
        <p:spPr/>
        <p:txBody>
          <a:bodyPr/>
          <a:lstStyle/>
          <a:p>
            <a:pPr algn="r" rtl="0"/>
            <a:fld id="{566D8EC2-00B7-4DEC-8348-941BB5C1523A}" type="slidenum">
              <a:rPr/>
              <a:t>39</a:t>
            </a:fld>
            <a:endParaRPr lang="fr"/>
          </a:p>
        </p:txBody>
      </p:sp>
      <p:pic>
        <p:nvPicPr>
          <p:cNvPr id="7" name="Picture 6">
            <a:extLst>
              <a:ext uri="{FF2B5EF4-FFF2-40B4-BE49-F238E27FC236}">
                <a16:creationId xmlns:a16="http://schemas.microsoft.com/office/drawing/2014/main" id="{BD3AE762-B5DB-9F46-87C6-7AA4DE823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483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434383"/>
            <a:ext cx="9821709" cy="918137"/>
          </a:xfrm>
        </p:spPr>
        <p:txBody>
          <a:bodyPr>
            <a:normAutofit fontScale="90000"/>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Session 1</a:t>
            </a:r>
            <a:br>
              <a:rPr lang="fr" sz="3600" b="1">
                <a:solidFill>
                  <a:srgbClr val="7030A0"/>
                </a:solidFill>
                <a:latin typeface="Calibri" panose="020F0502020204030204" pitchFamily="34" charset="0"/>
                <a:cs typeface="Calibri" panose="020F0502020204030204" pitchFamily="34" charset="0"/>
              </a:rPr>
            </a:br>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Introduction à l'action humanitaire</a:t>
            </a:r>
            <a:endParaRPr lang="fr" sz="3600" dirty="0">
              <a:solidFill>
                <a:srgbClr val="7030A0"/>
              </a:solidFill>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fr" sz="1200" b="0" i="0" u="none" baseline="0">
                <a:solidFill>
                  <a:schemeClr val="tx1">
                    <a:lumMod val="50000"/>
                    <a:lumOff val="50000"/>
                  </a:schemeClr>
                </a:solidFill>
              </a:rPr>
              <a:t>Groupe de travail DRG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fr" sz="1200" b="0" i="0" u="none" baseline="0">
                <a:solidFill>
                  <a:schemeClr val="tx1">
                    <a:lumMod val="50000"/>
                    <a:lumOff val="50000"/>
                  </a:schemeClr>
                </a:solidFill>
              </a:rPr>
              <a:t>Diapositive </a:t>
            </a:r>
            <a:fld id="{566D8EC2-00B7-4DEC-8348-941BB5C1523A}" type="slidenum">
              <a:rPr sz="1200">
                <a:solidFill>
                  <a:schemeClr val="tx1">
                    <a:lumMod val="50000"/>
                    <a:lumOff val="50000"/>
                  </a:schemeClr>
                </a:solidFill>
              </a:rPr>
              <a:pPr algn="r" rtl="0"/>
              <a:t>4</a:t>
            </a:fld>
            <a:endParaRPr lang="fr" sz="1200" dirty="0">
              <a:solidFill>
                <a:schemeClr val="tx1">
                  <a:lumMod val="50000"/>
                  <a:lumOff val="50000"/>
                </a:schemeClr>
              </a:solidFill>
            </a:endParaRPr>
          </a:p>
        </p:txBody>
      </p:sp>
      <p:graphicFrame>
        <p:nvGraphicFramePr>
          <p:cNvPr id="4" name="Table 11">
            <a:extLst>
              <a:ext uri="{FF2B5EF4-FFF2-40B4-BE49-F238E27FC236}">
                <a16:creationId xmlns:a16="http://schemas.microsoft.com/office/drawing/2014/main" id="{7511BFC3-732C-9806-A125-847E090D383B}"/>
              </a:ext>
            </a:extLst>
          </p:cNvPr>
          <p:cNvGraphicFramePr>
            <a:graphicFrameLocks/>
          </p:cNvGraphicFramePr>
          <p:nvPr>
            <p:extLst>
              <p:ext uri="{D42A27DB-BD31-4B8C-83A1-F6EECF244321}">
                <p14:modId xmlns:p14="http://schemas.microsoft.com/office/powerpoint/2010/main" val="2711055903"/>
              </p:ext>
            </p:extLst>
          </p:nvPr>
        </p:nvGraphicFramePr>
        <p:xfrm rot="10800000" flipV="1">
          <a:off x="503583" y="1747685"/>
          <a:ext cx="10850217" cy="4063185"/>
        </p:xfrm>
        <a:graphic>
          <a:graphicData uri="http://schemas.openxmlformats.org/drawingml/2006/table">
            <a:tbl>
              <a:tblPr firstRow="1" bandRow="1">
                <a:tableStyleId>{5C22544A-7EE6-4342-B048-85BDC9FD1C3A}</a:tableStyleId>
              </a:tblPr>
              <a:tblGrid>
                <a:gridCol w="1238509">
                  <a:extLst>
                    <a:ext uri="{9D8B030D-6E8A-4147-A177-3AD203B41FA5}">
                      <a16:colId xmlns:a16="http://schemas.microsoft.com/office/drawing/2014/main" val="4272346427"/>
                    </a:ext>
                  </a:extLst>
                </a:gridCol>
                <a:gridCol w="9611708">
                  <a:extLst>
                    <a:ext uri="{9D8B030D-6E8A-4147-A177-3AD203B41FA5}">
                      <a16:colId xmlns:a16="http://schemas.microsoft.com/office/drawing/2014/main" val="3153108137"/>
                    </a:ext>
                  </a:extLst>
                </a:gridCol>
              </a:tblGrid>
              <a:tr h="431587">
                <a:tc>
                  <a:txBody>
                    <a:bodyPr/>
                    <a:lstStyle/>
                    <a:p>
                      <a:pPr algn="l" rtl="0"/>
                      <a:r>
                        <a:rPr lang="fr" sz="1800" b="1" i="0" u="none" baseline="0" dirty="0">
                          <a:latin typeface="Calibri" panose="020F0502020204030204" pitchFamily="34" charset="0"/>
                          <a:ea typeface="Calibri" panose="020F0502020204030204" pitchFamily="34" charset="0"/>
                          <a:cs typeface="Calibri" panose="020F0502020204030204" pitchFamily="34" charset="0"/>
                        </a:rPr>
                        <a:t>Horaire</a:t>
                      </a:r>
                    </a:p>
                  </a:txBody>
                  <a:tcPr/>
                </a:tc>
                <a:tc>
                  <a:txBody>
                    <a:bodyPr/>
                    <a:lstStyle/>
                    <a:p>
                      <a:pPr algn="l" rtl="0"/>
                      <a:r>
                        <a:rPr lang="fr" sz="1800" b="1" i="0" u="none" baseline="0" dirty="0">
                          <a:latin typeface="Calibri" panose="020F0502020204030204" pitchFamily="34" charset="0"/>
                          <a:ea typeface="Calibri" panose="020F0502020204030204" pitchFamily="34" charset="0"/>
                          <a:cs typeface="Calibri" panose="020F0502020204030204" pitchFamily="34" charset="0"/>
                        </a:rPr>
                        <a:t>Plan de la session </a:t>
                      </a:r>
                    </a:p>
                  </a:txBody>
                  <a:tcPr/>
                </a:tc>
                <a:extLst>
                  <a:ext uri="{0D108BD9-81ED-4DB2-BD59-A6C34878D82A}">
                    <a16:rowId xmlns:a16="http://schemas.microsoft.com/office/drawing/2014/main" val="2842653386"/>
                  </a:ext>
                </a:extLst>
              </a:tr>
              <a:tr h="431587">
                <a:tc>
                  <a:txBody>
                    <a:bodyPr/>
                    <a:lstStyle/>
                    <a:p>
                      <a:pPr algn="l" rtl="0"/>
                      <a:r>
                        <a:rPr lang="fr" sz="1800" b="0" i="0" u="none" baseline="0">
                          <a:latin typeface="Calibri" panose="020F0502020204030204" pitchFamily="34" charset="0"/>
                          <a:ea typeface="Calibri" panose="020F0502020204030204" pitchFamily="34" charset="0"/>
                          <a:cs typeface="Calibri" panose="020F0502020204030204" pitchFamily="34" charset="0"/>
                        </a:rPr>
                        <a:t>5 minutes</a:t>
                      </a:r>
                    </a:p>
                  </a:txBody>
                  <a:tcPr/>
                </a:tc>
                <a:tc>
                  <a:txBody>
                    <a:bodyPr/>
                    <a:lstStyle/>
                    <a:p>
                      <a:pPr algn="l" rtl="0"/>
                      <a:r>
                        <a:rPr lang="fr" sz="1800" b="0" i="0" u="none" baseline="0">
                          <a:latin typeface="Calibri" panose="020F0502020204030204" pitchFamily="34" charset="0"/>
                          <a:ea typeface="Calibri" panose="020F0502020204030204" pitchFamily="34" charset="0"/>
                          <a:cs typeface="Calibri" panose="020F0502020204030204" pitchFamily="34" charset="0"/>
                        </a:rPr>
                        <a:t>Accueil et ouverture par l'OPD régional</a:t>
                      </a:r>
                    </a:p>
                  </a:txBody>
                  <a:tcPr/>
                </a:tc>
                <a:extLst>
                  <a:ext uri="{0D108BD9-81ED-4DB2-BD59-A6C34878D82A}">
                    <a16:rowId xmlns:a16="http://schemas.microsoft.com/office/drawing/2014/main" val="2679225963"/>
                  </a:ext>
                </a:extLst>
              </a:tr>
              <a:tr h="431587">
                <a:tc>
                  <a:txBody>
                    <a:bodyPr/>
                    <a:lstStyle/>
                    <a:p>
                      <a:pPr algn="l" rtl="0"/>
                      <a:r>
                        <a:rPr lang="fr" sz="1800" b="0" i="0" u="none" baseline="0">
                          <a:latin typeface="Calibri" panose="020F0502020204030204" pitchFamily="34" charset="0"/>
                          <a:ea typeface="Calibri" panose="020F0502020204030204" pitchFamily="34" charset="0"/>
                          <a:cs typeface="Calibri" panose="020F0502020204030204" pitchFamily="34" charset="0"/>
                        </a:rPr>
                        <a:t>25 minutes</a:t>
                      </a:r>
                    </a:p>
                  </a:txBody>
                  <a:tcPr/>
                </a:tc>
                <a:tc>
                  <a:txBody>
                    <a:bodyPr/>
                    <a:lstStyle/>
                    <a:p>
                      <a:pPr algn="l" rtl="0"/>
                      <a:r>
                        <a:rPr lang="fr" sz="1800" b="0" i="0" u="none" baseline="0" dirty="0">
                          <a:latin typeface="Calibri" panose="020F0502020204030204" pitchFamily="34" charset="0"/>
                          <a:ea typeface="Calibri" panose="020F0502020204030204" pitchFamily="34" charset="0"/>
                          <a:cs typeface="Calibri" panose="020F0502020204030204" pitchFamily="34" charset="0"/>
                        </a:rPr>
                        <a:t>Bienvenue et introductions, clarifier les objectifs de la session, ainsi que les attentes</a:t>
                      </a:r>
                    </a:p>
                  </a:txBody>
                  <a:tcPr/>
                </a:tc>
                <a:extLst>
                  <a:ext uri="{0D108BD9-81ED-4DB2-BD59-A6C34878D82A}">
                    <a16:rowId xmlns:a16="http://schemas.microsoft.com/office/drawing/2014/main" val="4056776071"/>
                  </a:ext>
                </a:extLst>
              </a:tr>
              <a:tr h="469739">
                <a:tc>
                  <a:txBody>
                    <a:bodyPr/>
                    <a:lstStyle/>
                    <a:p>
                      <a:pPr algn="l" rtl="0"/>
                      <a:r>
                        <a:rPr lang="fr" sz="1800" b="0" i="0" u="none" baseline="0">
                          <a:latin typeface="Calibri" panose="020F0502020204030204" pitchFamily="34" charset="0"/>
                          <a:ea typeface="Calibri" panose="020F0502020204030204" pitchFamily="34" charset="0"/>
                          <a:cs typeface="Calibri" panose="020F0502020204030204" pitchFamily="34" charset="0"/>
                        </a:rPr>
                        <a:t>35 minutes</a:t>
                      </a:r>
                    </a:p>
                  </a:txBody>
                  <a:tcPr/>
                </a:tc>
                <a:tc>
                  <a:txBody>
                    <a:bodyPr/>
                    <a:lstStyle/>
                    <a:p>
                      <a:pPr algn="l" rtl="0"/>
                      <a:r>
                        <a:rPr lang="fr" sz="1800" b="0" i="0" u="none" baseline="0" dirty="0">
                          <a:latin typeface="Calibri" panose="020F0502020204030204" pitchFamily="34" charset="0"/>
                          <a:ea typeface="Calibri" panose="020F0502020204030204" pitchFamily="34" charset="0"/>
                          <a:cs typeface="Calibri" panose="020F0502020204030204" pitchFamily="34" charset="0"/>
                        </a:rPr>
                        <a:t>Discussion sur les types de crise - travail en groupe pour examiner les barrières</a:t>
                      </a:r>
                    </a:p>
                  </a:txBody>
                  <a:tcPr/>
                </a:tc>
                <a:extLst>
                  <a:ext uri="{0D108BD9-81ED-4DB2-BD59-A6C34878D82A}">
                    <a16:rowId xmlns:a16="http://schemas.microsoft.com/office/drawing/2014/main" val="2837678760"/>
                  </a:ext>
                </a:extLst>
              </a:tr>
              <a:tr h="431587">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 sz="1800" b="0" i="0" u="none" baseline="0">
                          <a:latin typeface="Calibri" panose="020F0502020204030204" pitchFamily="34" charset="0"/>
                          <a:ea typeface="Calibri" panose="020F0502020204030204" pitchFamily="34" charset="0"/>
                          <a:cs typeface="Calibri" panose="020F0502020204030204" pitchFamily="34" charset="0"/>
                        </a:rPr>
                        <a:t>15 minutes</a:t>
                      </a:r>
                    </a:p>
                  </a:txBody>
                  <a:tcPr/>
                </a:tc>
                <a:tc>
                  <a:txBody>
                    <a:bodyPr/>
                    <a:lstStyle/>
                    <a:p>
                      <a:pPr algn="l" rtl="0"/>
                      <a:r>
                        <a:rPr lang="fr" sz="1800" b="0" i="0" u="none" baseline="0" dirty="0">
                          <a:latin typeface="Calibri" panose="020F0502020204030204" pitchFamily="34" charset="0"/>
                          <a:ea typeface="Calibri" panose="020F0502020204030204" pitchFamily="34" charset="0"/>
                          <a:cs typeface="Calibri" panose="020F0502020204030204" pitchFamily="34" charset="0"/>
                        </a:rPr>
                        <a:t>Introduction aux instruments/politiques pertinents pour différents types de crise</a:t>
                      </a:r>
                    </a:p>
                  </a:txBody>
                  <a:tcPr/>
                </a:tc>
                <a:extLst>
                  <a:ext uri="{0D108BD9-81ED-4DB2-BD59-A6C34878D82A}">
                    <a16:rowId xmlns:a16="http://schemas.microsoft.com/office/drawing/2014/main" val="520856232"/>
                  </a:ext>
                </a:extLst>
              </a:tr>
              <a:tr h="431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baseline="0">
                          <a:latin typeface="Calibri" panose="020F0502020204030204" pitchFamily="34" charset="0"/>
                          <a:ea typeface="Calibri" panose="020F0502020204030204" pitchFamily="34" charset="0"/>
                          <a:cs typeface="Calibri" panose="020F0502020204030204" pitchFamily="34" charset="0"/>
                        </a:rPr>
                        <a:t>10 min</a:t>
                      </a:r>
                    </a:p>
                  </a:txBody>
                  <a:tcPr/>
                </a:tc>
                <a:tc>
                  <a:txBody>
                    <a:bodyPr/>
                    <a:lstStyle/>
                    <a:p>
                      <a:pPr algn="l" rtl="0"/>
                      <a:r>
                        <a:rPr lang="fr" sz="1800" b="1" i="0" u="none" baseline="0" dirty="0">
                          <a:latin typeface="Calibri" panose="020F0502020204030204" pitchFamily="34" charset="0"/>
                          <a:ea typeface="Calibri" panose="020F0502020204030204" pitchFamily="34" charset="0"/>
                          <a:cs typeface="Calibri" panose="020F0502020204030204" pitchFamily="34" charset="0"/>
                        </a:rPr>
                        <a:t>Pause sensorielle</a:t>
                      </a:r>
                    </a:p>
                  </a:txBody>
                  <a:tcPr/>
                </a:tc>
                <a:extLst>
                  <a:ext uri="{0D108BD9-81ED-4DB2-BD59-A6C34878D82A}">
                    <a16:rowId xmlns:a16="http://schemas.microsoft.com/office/drawing/2014/main" val="4288431263"/>
                  </a:ext>
                </a:extLst>
              </a:tr>
              <a:tr h="489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baseline="0">
                          <a:latin typeface="Calibri" panose="020F0502020204030204" pitchFamily="34" charset="0"/>
                          <a:ea typeface="Calibri" panose="020F0502020204030204" pitchFamily="34" charset="0"/>
                          <a:cs typeface="Calibri" panose="020F0502020204030204" pitchFamily="34" charset="0"/>
                        </a:rPr>
                        <a:t>35 minutes</a:t>
                      </a:r>
                    </a:p>
                  </a:txBody>
                  <a:tcPr/>
                </a:tc>
                <a:tc>
                  <a:txBody>
                    <a:bodyPr/>
                    <a:lstStyle/>
                    <a:p>
                      <a:pPr algn="l" rtl="0"/>
                      <a:r>
                        <a:rPr lang="fr" sz="1800" b="0" i="0" u="none" baseline="0" dirty="0">
                          <a:latin typeface="Calibri" panose="020F0502020204030204" pitchFamily="34" charset="0"/>
                          <a:ea typeface="Calibri" panose="020F0502020204030204" pitchFamily="34" charset="0"/>
                          <a:cs typeface="Calibri" panose="020F0502020204030204" pitchFamily="34" charset="0"/>
                        </a:rPr>
                        <a:t>Brève introduction aux directives de l'IASC, suivie d'un travail pratique en groupe</a:t>
                      </a:r>
                    </a:p>
                  </a:txBody>
                  <a:tcPr/>
                </a:tc>
                <a:extLst>
                  <a:ext uri="{0D108BD9-81ED-4DB2-BD59-A6C34878D82A}">
                    <a16:rowId xmlns:a16="http://schemas.microsoft.com/office/drawing/2014/main" val="1815008066"/>
                  </a:ext>
                </a:extLst>
              </a:tr>
              <a:tr h="431587">
                <a:tc>
                  <a:txBody>
                    <a:bodyPr/>
                    <a:lstStyle/>
                    <a:p>
                      <a:pPr algn="l" rtl="0"/>
                      <a:r>
                        <a:rPr lang="fr" sz="1800" b="0" i="0" u="none" baseline="0">
                          <a:latin typeface="Calibri" panose="020F0502020204030204" pitchFamily="34" charset="0"/>
                          <a:ea typeface="Calibri" panose="020F0502020204030204" pitchFamily="34" charset="0"/>
                          <a:cs typeface="Calibri" panose="020F0502020204030204" pitchFamily="34" charset="0"/>
                        </a:rPr>
                        <a:t>20 minutes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baseline="0" dirty="0">
                          <a:latin typeface="Calibri" panose="020F0502020204030204" pitchFamily="34" charset="0"/>
                          <a:ea typeface="Calibri" panose="020F0502020204030204" pitchFamily="34" charset="0"/>
                          <a:cs typeface="Calibri" panose="020F0502020204030204" pitchFamily="34" charset="0"/>
                        </a:rPr>
                        <a:t>Réflexions finales, introduction et questions-réponses sur les devoirs</a:t>
                      </a:r>
                    </a:p>
                  </a:txBody>
                  <a:tcPr/>
                </a:tc>
                <a:extLst>
                  <a:ext uri="{0D108BD9-81ED-4DB2-BD59-A6C34878D82A}">
                    <a16:rowId xmlns:a16="http://schemas.microsoft.com/office/drawing/2014/main" val="1523779916"/>
                  </a:ext>
                </a:extLst>
              </a:tr>
              <a:tr h="514826">
                <a:tc>
                  <a:txBody>
                    <a:bodyPr/>
                    <a:lstStyle/>
                    <a:p>
                      <a:pPr algn="l" rtl="0"/>
                      <a:r>
                        <a:rPr lang="fr" sz="1800" b="0" i="0" u="none" baseline="0" dirty="0">
                          <a:latin typeface="Calibri" panose="020F0502020204030204" pitchFamily="34" charset="0"/>
                          <a:ea typeface="Calibri" panose="020F0502020204030204" pitchFamily="34" charset="0"/>
                          <a:cs typeface="Calibri" panose="020F0502020204030204" pitchFamily="34" charset="0"/>
                        </a:rPr>
                        <a:t>5 minutes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baseline="0" dirty="0">
                          <a:latin typeface="Calibri" panose="020F0502020204030204" pitchFamily="34" charset="0"/>
                          <a:ea typeface="Calibri" panose="020F0502020204030204" pitchFamily="34" charset="0"/>
                          <a:cs typeface="Calibri" panose="020F0502020204030204" pitchFamily="34" charset="0"/>
                        </a:rPr>
                        <a:t>Clôture de la session et sondage d'opinion</a:t>
                      </a:r>
                    </a:p>
                  </a:txBody>
                  <a:tcPr/>
                </a:tc>
                <a:extLst>
                  <a:ext uri="{0D108BD9-81ED-4DB2-BD59-A6C34878D82A}">
                    <a16:rowId xmlns:a16="http://schemas.microsoft.com/office/drawing/2014/main" val="1301018186"/>
                  </a:ext>
                </a:extLst>
              </a:tr>
            </a:tbl>
          </a:graphicData>
        </a:graphic>
      </p:graphicFrame>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fld id="{F8870BDD-1078-3042-BFF8-A77E08F8C860}" type="datetime1">
              <a:rPr lang="fr-TN" sz="1200">
                <a:solidFill>
                  <a:schemeClr val="tx1">
                    <a:lumMod val="50000"/>
                    <a:lumOff val="50000"/>
                  </a:schemeClr>
                </a:solidFill>
              </a:rPr>
              <a:pPr algn="l" rtl="0"/>
              <a:t>1/23/24</a:t>
            </a:fld>
            <a:endParaRPr lang="fr"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2E760CEF-BA43-AB42-ADB4-C8F1C9399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047167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566548" y="648889"/>
            <a:ext cx="8044052" cy="638341"/>
          </a:xfrm>
        </p:spPr>
        <p:txBody>
          <a:bodyPr>
            <a:noAutofit/>
          </a:bodyPr>
          <a:lstStyle/>
          <a:p>
            <a:pPr algn="l" rtl="0"/>
            <a:r>
              <a:rPr lang="fr" sz="3200" b="1" i="0" u="none" baseline="0">
                <a:latin typeface="Calibri" panose="020F0502020204030204" pitchFamily="34" charset="0"/>
                <a:ea typeface="Calibri" panose="020F0502020204030204" pitchFamily="34" charset="0"/>
                <a:cs typeface="Calibri" panose="020F0502020204030204" pitchFamily="34" charset="0"/>
              </a:rPr>
              <a:t>Points de briefing pour l'modérateur lui permettant d'introduire les présentations formelles sur le système des clusters et l'ICR</a:t>
            </a:r>
          </a:p>
        </p:txBody>
      </p:sp>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pPr algn="l" rtl="0"/>
            <a:fld id="{C0223B5C-EA9A-C540-9BFF-A0B22ACE7DF2}" type="datetime1">
              <a:rPr lang="fr-TN"/>
              <a:t>1/23/24</a:t>
            </a:fld>
            <a:endParaRPr lang="fr"/>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algn="r" rtl="0"/>
            <a:r>
              <a:rPr lang="fr" b="0" i="0" u="none" baseline="0"/>
              <a:t>Diapositive </a:t>
            </a:r>
            <a:fld id="{566D8EC2-00B7-4DEC-8348-941BB5C1523A}" type="slidenum">
              <a:rPr/>
              <a:t>40</a:t>
            </a:fld>
            <a:endParaRPr lang="fr" dirty="0"/>
          </a:p>
        </p:txBody>
      </p:sp>
      <p:sp>
        <p:nvSpPr>
          <p:cNvPr id="7" name="Content Placeholder 6">
            <a:extLst>
              <a:ext uri="{FF2B5EF4-FFF2-40B4-BE49-F238E27FC236}">
                <a16:creationId xmlns:a16="http://schemas.microsoft.com/office/drawing/2014/main" id="{5CB104C6-9338-94E8-C9DF-077F67ACE1DC}"/>
              </a:ext>
            </a:extLst>
          </p:cNvPr>
          <p:cNvSpPr>
            <a:spLocks noGrp="1"/>
          </p:cNvSpPr>
          <p:nvPr>
            <p:ph idx="1"/>
          </p:nvPr>
        </p:nvSpPr>
        <p:spPr>
          <a:xfrm rot="10800000" flipV="1">
            <a:off x="748844" y="1865046"/>
            <a:ext cx="10778760" cy="3611080"/>
          </a:xfrm>
        </p:spPr>
        <p:txBody>
          <a:bodyPr>
            <a:normAutofit lnSpcReduction="10000"/>
          </a:bodyPr>
          <a:lstStyle/>
          <a:p>
            <a:pPr marL="0" indent="0" algn="l" rtl="0">
              <a:buNone/>
            </a:pPr>
            <a:r>
              <a:rPr lang="fr" sz="2800" b="1" i="0" u="none" baseline="0"/>
              <a:t>Nous allons aborder deux mécanismes de coordination principaux en fonction du type de crise</a:t>
            </a:r>
            <a:endParaRPr lang="fr" dirty="0"/>
          </a:p>
          <a:p>
            <a:pPr algn="l" rtl="0"/>
            <a:r>
              <a:rPr lang="fr" b="0" i="0" u="none" baseline="0"/>
              <a:t>Système de clusters</a:t>
            </a:r>
          </a:p>
          <a:p>
            <a:pPr algn="l" rtl="0"/>
            <a:r>
              <a:rPr lang="fr" b="0" i="0" u="none" baseline="0"/>
              <a:t>Modèle de coordination des réfugiés</a:t>
            </a:r>
          </a:p>
          <a:p>
            <a:pPr algn="l" rtl="0"/>
            <a:r>
              <a:rPr lang="fr" b="0" i="0" u="none" baseline="0"/>
              <a:t>L'animateur donne un bref aperçu de l'histoire de la création de ces mécanismes de coordination</a:t>
            </a:r>
          </a:p>
          <a:p>
            <a:pPr algn="l" rtl="0"/>
            <a:r>
              <a:rPr lang="fr" b="0" i="0" u="none" baseline="0"/>
              <a:t>Quels sont les moyens pratiques pour les OPD de s'engager dans les mécanismes de coordination?</a:t>
            </a:r>
          </a:p>
        </p:txBody>
      </p:sp>
      <p:pic>
        <p:nvPicPr>
          <p:cNvPr id="8" name="Picture 7">
            <a:extLst>
              <a:ext uri="{FF2B5EF4-FFF2-40B4-BE49-F238E27FC236}">
                <a16:creationId xmlns:a16="http://schemas.microsoft.com/office/drawing/2014/main" id="{848F1BB7-8D71-5848-9427-9B11BDA51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886901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4043821" y="-916203"/>
            <a:ext cx="10581360" cy="2224610"/>
          </a:xfrm>
        </p:spPr>
        <p:txBody>
          <a:bodyPr>
            <a:normAutofit/>
          </a:bodyPr>
          <a:lstStyle/>
          <a:p>
            <a:pPr algn="l" rtl="0"/>
            <a:br>
              <a:rPr lang="fr" b="1">
                <a:solidFill>
                  <a:srgbClr val="7030A0"/>
                </a:solidFill>
                <a:latin typeface="Calibri" panose="020F0502020204030204" pitchFamily="34" charset="0"/>
                <a:cs typeface="Calibri" panose="020F0502020204030204" pitchFamily="34" charset="0"/>
              </a:rPr>
            </a:br>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Le système des clusters</a:t>
            </a:r>
            <a:endParaRPr lang="fr"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6347027" y="1477742"/>
            <a:ext cx="5540173" cy="4613341"/>
          </a:xfrm>
        </p:spPr>
        <p:txBody>
          <a:bodyPr>
            <a:normAutofit fontScale="92500" lnSpcReduction="20000"/>
          </a:bodyPr>
          <a:lstStyle/>
          <a:p>
            <a:pPr algn="l" rtl="0" fontAlgn="base"/>
            <a:r>
              <a:rPr lang="fr" b="0" i="0" u="none" baseline="0">
                <a:latin typeface="Calibri" panose="020F0502020204030204" pitchFamily="34" charset="0"/>
                <a:ea typeface="Calibri" panose="020F0502020204030204" pitchFamily="34" charset="0"/>
                <a:cs typeface="Calibri" panose="020F0502020204030204" pitchFamily="34" charset="0"/>
              </a:rPr>
              <a:t>L'image montre les 11 groupes et le(s) organisme(s) responsable(s) pour chaque groupe</a:t>
            </a:r>
          </a:p>
          <a:p>
            <a:pPr algn="l" rtl="0" fontAlgn="base"/>
            <a:r>
              <a:rPr lang="fr" b="0" i="0" u="none" baseline="0">
                <a:latin typeface="Calibri" panose="020F0502020204030204" pitchFamily="34" charset="0"/>
                <a:ea typeface="Calibri" panose="020F0502020204030204" pitchFamily="34" charset="0"/>
                <a:cs typeface="Calibri" panose="020F0502020204030204" pitchFamily="34" charset="0"/>
              </a:rPr>
              <a:t>Chaque Cluster a une agence ou une organisation responsable. L'organisme responsable coordonne les efforts du secteur considéré en cas d'urgence.</a:t>
            </a:r>
          </a:p>
          <a:p>
            <a:pPr algn="l" rtl="0" fontAlgn="base"/>
            <a:r>
              <a:rPr lang="fr" b="0" i="0" u="none" baseline="0">
                <a:latin typeface="Calibri" panose="020F0502020204030204" pitchFamily="34" charset="0"/>
                <a:ea typeface="Calibri" panose="020F0502020204030204" pitchFamily="34" charset="0"/>
                <a:cs typeface="Calibri" panose="020F0502020204030204" pitchFamily="34" charset="0"/>
              </a:rPr>
              <a:t>Il existe de nombreux sous-groupes et groupes de travail pour des questions spécifiques, telles que celles de la violence sexuelle et sexiste et de la protection des enfants, qui relèvent de la </a:t>
            </a:r>
            <a:r>
              <a:rPr lang="fr" b="0" i="0" u="sng" baseline="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Protection des clusters</a:t>
            </a:r>
            <a:endParaRPr lang="fr"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fr"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fr" sz="900" b="0" i="0" u="none" strike="noStrike" kern="0" cap="none" spc="0" normalizeH="0" baseline="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pPr algn="l" rtl="0"/>
            <a:fld id="{737677CE-4981-014C-9822-FAD170ACDB5A}" type="datetime1">
              <a:rPr lang="fr-TN"/>
              <a:t>1/23/24</a:t>
            </a:fld>
            <a:endParaRPr lang="fr"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41</a:t>
            </a:fld>
            <a:endParaRPr lang="fr"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5353" y="-24742"/>
            <a:ext cx="2246647" cy="1171882"/>
          </a:xfrm>
          <a:prstGeom prst="rect">
            <a:avLst/>
          </a:prstGeom>
        </p:spPr>
      </p:pic>
      <p:pic>
        <p:nvPicPr>
          <p:cNvPr id="7" name="Picture 2" descr="Image of the Cluster system. At the centre is the Humanitarian adn Emergency Relief Coordinator. Around this is a circle with 11 clusters: Camp coordination and Camp management led by IOM adn UNHCR, Early Recovery led by UNDP, Education led by UNICEF &amp; Save the Children. Emergency telecommunications led by WFP, Food security led by WFP &amp; FAO, Health led by WO, Logistics led by WFP, Nutrition led by UNICEF, Protection led by UNHCR, Shelter led by IFRC &amp; UNHCR, and water Sanitation and Hygiene led by UNICEF. Around the circle forming a semi-circle are Prevention, mitigation, Preparedness, Disaster, Response, Recover and Reconstruction. Preparedness, Disaster, response and recovery are all in pink, the same colour as the Humanitarian coordinator in the middle to show these are the 4 stages that the Humanitarian Country Coordination team are responsible for.">
            <a:extLst>
              <a:ext uri="{FF2B5EF4-FFF2-40B4-BE49-F238E27FC236}">
                <a16:creationId xmlns:a16="http://schemas.microsoft.com/office/drawing/2014/main" id="{98B4CCA2-B20B-617E-4F66-D98194772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33273"/>
            <a:ext cx="6225564" cy="54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fr-FR" b="1" dirty="0">
                <a:solidFill>
                  <a:srgbClr val="C00000"/>
                </a:solidFill>
                <a:latin typeface="+mn-lt"/>
              </a:rPr>
              <a:t>Chaque pays a-t-il un cluster ?</a:t>
            </a:r>
            <a:endParaRPr lang="en-US"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923524" y="1421412"/>
            <a:ext cx="6963676" cy="3539430"/>
          </a:xfrm>
          <a:prstGeom prst="rect">
            <a:avLst/>
          </a:prstGeom>
          <a:noFill/>
        </p:spPr>
        <p:txBody>
          <a:bodyPr wrap="square">
            <a:spAutoFit/>
          </a:bodyPr>
          <a:lstStyle/>
          <a:p>
            <a:pPr marL="514350" indent="-514350">
              <a:buFont typeface="+mj-lt"/>
              <a:buAutoNum type="alphaLcParenR"/>
            </a:pPr>
            <a:r>
              <a:rPr lang="en-US" sz="3200" dirty="0" err="1"/>
              <a:t>oui</a:t>
            </a:r>
            <a:r>
              <a:rPr lang="en-US" sz="3200" dirty="0"/>
              <a:t> </a:t>
            </a:r>
          </a:p>
          <a:p>
            <a:pPr marL="514350" indent="-514350">
              <a:buFont typeface="+mj-lt"/>
              <a:buAutoNum type="alphaLcParenR"/>
            </a:pPr>
            <a:r>
              <a:rPr lang="en-US" sz="3200" dirty="0"/>
              <a:t>Non </a:t>
            </a:r>
          </a:p>
          <a:p>
            <a:pPr marL="514350" indent="-514350">
              <a:buFont typeface="+mj-lt"/>
              <a:buAutoNum type="alphaLcParenR"/>
            </a:pPr>
            <a:r>
              <a:rPr lang="en-US" sz="3200" dirty="0" err="1"/>
              <a:t>Seuls</a:t>
            </a:r>
            <a:r>
              <a:rPr lang="en-US" sz="3200" dirty="0"/>
              <a:t> </a:t>
            </a:r>
            <a:r>
              <a:rPr lang="en-US" sz="3200" dirty="0" err="1"/>
              <a:t>ceux</a:t>
            </a:r>
            <a:r>
              <a:rPr lang="en-US" sz="3200" dirty="0"/>
              <a:t> </a:t>
            </a:r>
            <a:r>
              <a:rPr lang="en-US" sz="3200" dirty="0" err="1"/>
              <a:t>où</a:t>
            </a:r>
            <a:r>
              <a:rPr lang="en-US" sz="3200" dirty="0"/>
              <a:t> il y a urgence</a:t>
            </a:r>
          </a:p>
          <a:p>
            <a:pPr marL="514350" indent="-514350">
              <a:buFont typeface="+mj-lt"/>
              <a:buAutoNum type="alphaLcParenR"/>
            </a:pPr>
            <a:r>
              <a:rPr lang="en-US" sz="3200" dirty="0" err="1"/>
              <a:t>Seules</a:t>
            </a:r>
            <a:r>
              <a:rPr lang="en-US" sz="3200" dirty="0"/>
              <a:t> les urgences </a:t>
            </a:r>
            <a:r>
              <a:rPr lang="en-US" sz="3200" dirty="0" err="1"/>
              <a:t>où</a:t>
            </a:r>
            <a:r>
              <a:rPr lang="en-US" sz="3200" dirty="0"/>
              <a:t> les </a:t>
            </a:r>
            <a:r>
              <a:rPr lang="en-US" sz="3200" dirty="0" err="1"/>
              <a:t>gouvernements</a:t>
            </a:r>
            <a:r>
              <a:rPr lang="en-US" sz="3200" dirty="0"/>
              <a:t> </a:t>
            </a:r>
            <a:r>
              <a:rPr lang="en-US" sz="3200" dirty="0" err="1"/>
              <a:t>nationaux</a:t>
            </a:r>
            <a:r>
              <a:rPr lang="en-US" sz="3200" dirty="0"/>
              <a:t> </a:t>
            </a:r>
            <a:r>
              <a:rPr lang="en-US" sz="3200" dirty="0" err="1"/>
              <a:t>demandent</a:t>
            </a:r>
            <a:r>
              <a:rPr lang="en-US" sz="3200" dirty="0"/>
              <a:t> un </a:t>
            </a:r>
            <a:r>
              <a:rPr lang="en-US" sz="3200" dirty="0" err="1"/>
              <a:t>soutien</a:t>
            </a:r>
            <a:r>
              <a:rPr lang="en-US" sz="3200" dirty="0"/>
              <a:t> international</a:t>
            </a:r>
          </a:p>
          <a:p>
            <a:pPr marL="514350" indent="-514350">
              <a:buFont typeface="+mj-lt"/>
              <a:buAutoNum type="alphaLcParenR"/>
            </a:pPr>
            <a:endParaRPr lang="en-US" sz="32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42</a:t>
            </a:fld>
            <a:endParaRPr lang="en-GB" dirty="0"/>
          </a:p>
        </p:txBody>
      </p:sp>
      <p:pic>
        <p:nvPicPr>
          <p:cNvPr id="9" name="Picture 8">
            <a:extLst>
              <a:ext uri="{FF2B5EF4-FFF2-40B4-BE49-F238E27FC236}">
                <a16:creationId xmlns:a16="http://schemas.microsoft.com/office/drawing/2014/main" id="{692EA87D-3BEB-114E-A136-020CEDFB6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410230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en-US" b="1" dirty="0" err="1">
                <a:solidFill>
                  <a:srgbClr val="C00000"/>
                </a:solidFill>
                <a:latin typeface="+mn-lt"/>
              </a:rPr>
              <a:t>Où</a:t>
            </a:r>
            <a:r>
              <a:rPr lang="en-US" b="1" dirty="0">
                <a:solidFill>
                  <a:srgbClr val="C00000"/>
                </a:solidFill>
                <a:latin typeface="+mn-lt"/>
              </a:rPr>
              <a:t> existent les clusters ?</a:t>
            </a: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lnSpcReduction="10000"/>
          </a:bodyPr>
          <a:lstStyle/>
          <a:p>
            <a:pPr>
              <a:spcAft>
                <a:spcPts val="600"/>
              </a:spcAft>
            </a:pPr>
            <a:r>
              <a:rPr lang="fr-FR" sz="2800" b="0" i="0" dirty="0">
                <a:solidFill>
                  <a:schemeClr val="tx1"/>
                </a:solidFill>
                <a:effectLst/>
                <a:latin typeface="Helvetica" panose="020B0604020202020204" pitchFamily="34" charset="0"/>
                <a:cs typeface="Helvetica" panose="020B0604020202020204" pitchFamily="34" charset="0"/>
              </a:rPr>
              <a:t>Les clusters mondiaux sont responsables des normes et de l'établissement des politiques ; renforcer la capacité de réponse et le soutien opérationnel</a:t>
            </a:r>
          </a:p>
          <a:p>
            <a:pPr>
              <a:spcAft>
                <a:spcPts val="600"/>
              </a:spcAft>
            </a:pPr>
            <a:r>
              <a:rPr lang="fr-FR" sz="2800" b="0" i="0" dirty="0">
                <a:solidFill>
                  <a:schemeClr val="tx1"/>
                </a:solidFill>
                <a:effectLst/>
                <a:latin typeface="Helvetica" panose="020B0604020202020204" pitchFamily="34" charset="0"/>
                <a:cs typeface="Helvetica" panose="020B0604020202020204" pitchFamily="34" charset="0"/>
              </a:rPr>
              <a:t>Les fonctions essentielles du cluster au niveau national se déroulent dans le pays où se produit l'urgence.</a:t>
            </a:r>
          </a:p>
          <a:p>
            <a:pPr>
              <a:spcAft>
                <a:spcPts val="600"/>
              </a:spcAft>
            </a:pPr>
            <a:r>
              <a:rPr lang="fr-FR" sz="2800" b="0" i="0" dirty="0">
                <a:solidFill>
                  <a:schemeClr val="tx1"/>
                </a:solidFill>
                <a:effectLst/>
                <a:latin typeface="Helvetica" panose="020B0604020202020204" pitchFamily="34" charset="0"/>
                <a:cs typeface="Helvetica" panose="020B0604020202020204" pitchFamily="34" charset="0"/>
              </a:rPr>
              <a:t>Les clusters sont des groupes sectoriels d'organisations humanitaires d'agences onusiennes et non onusiennes.</a:t>
            </a:r>
          </a:p>
          <a:p>
            <a:pPr>
              <a:spcAft>
                <a:spcPts val="600"/>
              </a:spcAft>
            </a:pPr>
            <a:r>
              <a:rPr lang="fr-FR" sz="2800" b="0" i="0" dirty="0">
                <a:solidFill>
                  <a:schemeClr val="tx1"/>
                </a:solidFill>
                <a:effectLst/>
                <a:latin typeface="Helvetica" panose="020B0604020202020204" pitchFamily="34" charset="0"/>
                <a:cs typeface="Helvetica" panose="020B0604020202020204" pitchFamily="34" charset="0"/>
              </a:rPr>
              <a:t>Les clusters se trouvent uniquement dans les pays où il y a une crise humanitaire reconnue, où le gouvernement n'a pas la capacité de répondre à l'ampleur de la crise et demande de l'aide</a:t>
            </a:r>
            <a:endParaRPr lang="en-US" sz="2800" b="0" i="0" dirty="0">
              <a:solidFill>
                <a:schemeClr val="tx1"/>
              </a:solidFill>
              <a:effectLst/>
              <a:latin typeface="Helvetica" panose="020B0604020202020204" pitchFamily="34" charset="0"/>
              <a:cs typeface="Helvetica" panose="020B0604020202020204" pitchFamily="34" charset="0"/>
            </a:endParaRP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43</a:t>
            </a:fld>
            <a:endParaRPr lang="en-GB" dirty="0"/>
          </a:p>
        </p:txBody>
      </p:sp>
      <p:pic>
        <p:nvPicPr>
          <p:cNvPr id="7" name="Picture 6">
            <a:extLst>
              <a:ext uri="{FF2B5EF4-FFF2-40B4-BE49-F238E27FC236}">
                <a16:creationId xmlns:a16="http://schemas.microsoft.com/office/drawing/2014/main" id="{55547719-844B-6F41-A7F1-29EE0B5F0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267882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fr-FR" b="1" dirty="0">
                <a:solidFill>
                  <a:srgbClr val="C00000"/>
                </a:solidFill>
                <a:latin typeface="+mn-lt"/>
              </a:rPr>
              <a:t>Les OPD peuvent-ils participer dans le cadre du système de cluster ?</a:t>
            </a:r>
            <a:endParaRPr lang="en-US"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752108" y="2007582"/>
            <a:ext cx="7135091" cy="3539430"/>
          </a:xfrm>
          <a:prstGeom prst="rect">
            <a:avLst/>
          </a:prstGeom>
          <a:noFill/>
        </p:spPr>
        <p:txBody>
          <a:bodyPr wrap="square">
            <a:spAutoFit/>
          </a:bodyPr>
          <a:lstStyle/>
          <a:p>
            <a:pPr marL="514350" indent="-514350">
              <a:buFont typeface="+mj-lt"/>
              <a:buAutoNum type="alphaLcParenR"/>
            </a:pPr>
            <a:r>
              <a:rPr lang="en-US" sz="3200" dirty="0" err="1"/>
              <a:t>oui</a:t>
            </a:r>
            <a:endParaRPr lang="en-US" sz="3200" dirty="0"/>
          </a:p>
          <a:p>
            <a:pPr marL="514350" indent="-514350">
              <a:buFont typeface="+mj-lt"/>
              <a:buAutoNum type="alphaLcParenR"/>
            </a:pPr>
            <a:r>
              <a:rPr lang="en-US" sz="3200" dirty="0"/>
              <a:t>Non </a:t>
            </a:r>
          </a:p>
          <a:p>
            <a:pPr marL="514350" indent="-514350">
              <a:buFont typeface="+mj-lt"/>
              <a:buAutoNum type="alphaLcParenR"/>
            </a:pPr>
            <a:r>
              <a:rPr lang="en-US" sz="3200" dirty="0" err="1"/>
              <a:t>Seules</a:t>
            </a:r>
            <a:r>
              <a:rPr lang="en-US" sz="3200" dirty="0"/>
              <a:t> les OPD </a:t>
            </a:r>
            <a:r>
              <a:rPr lang="en-US" sz="3200" dirty="0" err="1"/>
              <a:t>parapluies</a:t>
            </a:r>
            <a:r>
              <a:rPr lang="en-US" sz="3200" dirty="0"/>
              <a:t> qui </a:t>
            </a:r>
            <a:r>
              <a:rPr lang="en-US" sz="3200" dirty="0" err="1"/>
              <a:t>representent</a:t>
            </a:r>
            <a:r>
              <a:rPr lang="en-US" sz="3200" dirty="0"/>
              <a:t> </a:t>
            </a:r>
            <a:r>
              <a:rPr lang="en-US" sz="3200" dirty="0" err="1"/>
              <a:t>tous</a:t>
            </a:r>
            <a:r>
              <a:rPr lang="en-US" sz="3200" dirty="0"/>
              <a:t> les groups de </a:t>
            </a:r>
            <a:r>
              <a:rPr lang="en-US" sz="3200" dirty="0" err="1"/>
              <a:t>personnes</a:t>
            </a:r>
            <a:r>
              <a:rPr lang="en-US" sz="3200" dirty="0"/>
              <a:t> </a:t>
            </a:r>
            <a:r>
              <a:rPr lang="en-US" sz="3200" dirty="0" err="1"/>
              <a:t>handicapées</a:t>
            </a:r>
            <a:endParaRPr lang="en-US" sz="3200" dirty="0"/>
          </a:p>
          <a:p>
            <a:pPr marL="514350" indent="-514350">
              <a:buFont typeface="+mj-lt"/>
              <a:buAutoNum type="alphaLcParenR"/>
            </a:pPr>
            <a:r>
              <a:rPr lang="en-US" sz="3200" dirty="0" err="1"/>
              <a:t>Seuls</a:t>
            </a:r>
            <a:r>
              <a:rPr lang="en-US" sz="3200" dirty="0"/>
              <a:t> </a:t>
            </a:r>
            <a:r>
              <a:rPr lang="en-US" sz="3200" dirty="0" err="1"/>
              <a:t>ceux</a:t>
            </a:r>
            <a:r>
              <a:rPr lang="en-US" sz="3200" dirty="0"/>
              <a:t> qui </a:t>
            </a:r>
            <a:r>
              <a:rPr lang="en-US" sz="3200" dirty="0" err="1"/>
              <a:t>ont</a:t>
            </a:r>
            <a:r>
              <a:rPr lang="en-US" sz="3200" dirty="0"/>
              <a:t> des qualifications </a:t>
            </a:r>
            <a:r>
              <a:rPr lang="en-US" sz="3200" dirty="0" err="1"/>
              <a:t>humanitaires</a:t>
            </a:r>
            <a:endParaRPr lang="en-US" sz="32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44</a:t>
            </a:fld>
            <a:endParaRPr lang="en-GB" dirty="0"/>
          </a:p>
        </p:txBody>
      </p:sp>
      <p:pic>
        <p:nvPicPr>
          <p:cNvPr id="9" name="Picture 8">
            <a:extLst>
              <a:ext uri="{FF2B5EF4-FFF2-40B4-BE49-F238E27FC236}">
                <a16:creationId xmlns:a16="http://schemas.microsoft.com/office/drawing/2014/main" id="{C5416235-ADB3-DC4E-B933-DCE2A8A21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27651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pPr algn="l" rtl="0"/>
            <a:r>
              <a:rPr lang="fr" b="1" i="0" u="none" baseline="0">
                <a:solidFill>
                  <a:srgbClr val="7030A0"/>
                </a:solidFill>
                <a:latin typeface="+mn-lt"/>
                <a:ea typeface="+mn-lt"/>
                <a:cs typeface="+mn-lt"/>
              </a:rPr>
              <a:t>Informez-vous sur vos droits ! </a:t>
            </a:r>
            <a:br>
              <a:rPr lang="fr" sz="2700" b="1">
                <a:solidFill>
                  <a:srgbClr val="C00000"/>
                </a:solidFill>
                <a:latin typeface="+mn-lt"/>
              </a:rPr>
            </a:br>
            <a:r>
              <a:rPr lang="fr" sz="2700" b="1" i="0" u="none" baseline="0">
                <a:solidFill>
                  <a:srgbClr val="C00000"/>
                </a:solidFill>
                <a:latin typeface="+mn-lt"/>
                <a:ea typeface="+mn-lt"/>
                <a:cs typeface="+mn-lt"/>
              </a:rPr>
              <a:t>Les acteurs locaux/nationaux dans les partenariats pour la coordination humanitaire </a:t>
            </a:r>
            <a:endParaRPr lang="fr" b="1" dirty="0">
              <a:solidFill>
                <a:srgbClr val="C0000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a:bodyPr>
          <a:lstStyle/>
          <a:p>
            <a:pPr marL="0" indent="0" algn="l" rtl="0">
              <a:buNone/>
            </a:pPr>
            <a:r>
              <a:rPr lang="fr" b="0" i="0" u="none" baseline="0"/>
              <a:t>En tant qu'acteur local, vous avez le droit de: </a:t>
            </a:r>
          </a:p>
          <a:p>
            <a:pPr marL="514350" indent="-514350" algn="l" rtl="0">
              <a:buFont typeface="+mj-lt"/>
              <a:buAutoNum type="arabicPeriod"/>
            </a:pPr>
            <a:r>
              <a:rPr lang="fr" b="0" i="0" u="none" baseline="0"/>
              <a:t>Participer aux structures de coordination humanitaire et influencer les décisions du mécanisme de coordination</a:t>
            </a:r>
          </a:p>
          <a:p>
            <a:pPr marL="514350" indent="-514350" algn="l" rtl="0">
              <a:buFont typeface="+mj-lt"/>
              <a:buAutoNum type="arabicPeriod"/>
            </a:pPr>
            <a:r>
              <a:rPr lang="fr" b="0" i="0" u="none" baseline="0"/>
              <a:t>Accéder à des opportunités de rôles de leadership et de co-leadership aux niveaux national et sous-national</a:t>
            </a:r>
          </a:p>
          <a:p>
            <a:pPr marL="514350" indent="-514350" algn="l" rtl="0">
              <a:buFont typeface="+mj-lt"/>
              <a:buAutoNum type="arabicPeriod"/>
            </a:pPr>
            <a:r>
              <a:rPr lang="fr" b="0" i="0" u="none" baseline="0"/>
              <a:t>Accès aux réunions de coordination (et au matériel) dans une langue qui vous permet de participer pleinement et dans des lieux (en personne ou en ligne) qui vous sont accessibles et acceptables. </a:t>
            </a:r>
          </a:p>
          <a:p>
            <a:pPr marL="514350" indent="-514350" algn="l" rtl="0">
              <a:buFont typeface="+mj-lt"/>
              <a:buAutoNum type="arabicPeriod"/>
            </a:pPr>
            <a:r>
              <a:rPr lang="fr" b="0" i="0" u="none" baseline="0"/>
              <a:t>Visibilité et reconnaissance de vos contributions à la réponse humanitaire. </a:t>
            </a:r>
          </a:p>
          <a:p>
            <a:endParaRPr lang="fr"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pPr algn="l" rtl="0"/>
            <a:fld id="{3BC0D4E5-26FA-764B-B2A8-A8DB4481BE9B}" type="datetime1">
              <a:rPr lang="fr-TN"/>
              <a:t>1/23/24</a:t>
            </a:fld>
            <a:endParaRPr lang="fr"/>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pPr algn="r" rtl="0"/>
            <a:r>
              <a:rPr lang="fr" b="0" i="0" u="none" baseline="0"/>
              <a:t>Diapositive </a:t>
            </a:r>
            <a:fld id="{566D8EC2-00B7-4DEC-8348-941BB5C1523A}" type="slidenum">
              <a:rPr/>
              <a:t>45</a:t>
            </a:fld>
            <a:endParaRPr lang="fr" dirty="0"/>
          </a:p>
        </p:txBody>
      </p:sp>
      <p:pic>
        <p:nvPicPr>
          <p:cNvPr id="7" name="Picture 6">
            <a:extLst>
              <a:ext uri="{FF2B5EF4-FFF2-40B4-BE49-F238E27FC236}">
                <a16:creationId xmlns:a16="http://schemas.microsoft.com/office/drawing/2014/main" id="{EAE7E482-4B76-AA48-93FB-FD16DD95C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18690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pPr algn="l" rtl="0"/>
            <a:r>
              <a:rPr lang="fr" b="1" i="0" u="none" baseline="0">
                <a:solidFill>
                  <a:srgbClr val="7030A0"/>
                </a:solidFill>
                <a:latin typeface="+mn-lt"/>
                <a:ea typeface="+mn-lt"/>
                <a:cs typeface="+mn-lt"/>
              </a:rPr>
              <a:t>Suite - Informez-vous sur vos droits! </a:t>
            </a:r>
            <a:br>
              <a:rPr lang="fr" sz="2700" b="1">
                <a:solidFill>
                  <a:srgbClr val="C00000"/>
                </a:solidFill>
                <a:latin typeface="+mn-lt"/>
              </a:rPr>
            </a:br>
            <a:r>
              <a:rPr lang="fr" sz="2700" b="1" i="0" u="none" baseline="0">
                <a:solidFill>
                  <a:srgbClr val="C00000"/>
                </a:solidFill>
                <a:latin typeface="+mn-lt"/>
                <a:ea typeface="+mn-lt"/>
                <a:cs typeface="+mn-lt"/>
              </a:rPr>
              <a:t>Les acteurs locaux/nationaux dans les partenariats pour la coordination humanitaire </a:t>
            </a:r>
            <a:endParaRPr lang="fr" b="1" dirty="0">
              <a:solidFill>
                <a:srgbClr val="C0000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lnSpcReduction="10000"/>
          </a:bodyPr>
          <a:lstStyle/>
          <a:p>
            <a:pPr marL="0" indent="0" algn="l" rtl="0">
              <a:buNone/>
            </a:pPr>
            <a:r>
              <a:rPr lang="fr" sz="2600" b="0" i="0" u="none" baseline="0"/>
              <a:t>En tant qu'acteur local, vous avez le droit de: </a:t>
            </a:r>
          </a:p>
          <a:p>
            <a:pPr marL="457200" lvl="1" indent="0" algn="l" rtl="0">
              <a:buNone/>
            </a:pPr>
            <a:r>
              <a:rPr lang="fr" sz="2600" b="0" i="0" u="none" baseline="0">
                <a:latin typeface="+mn-lt"/>
                <a:ea typeface="+mn-lt"/>
                <a:cs typeface="+mn-lt"/>
              </a:rPr>
              <a:t>5. Participer à des structures de coordination internationale où les acteurs internationaux font preuve de sensibilité à l'égard des risques potentiels que votre participation peut entraîner</a:t>
            </a:r>
          </a:p>
          <a:p>
            <a:pPr marL="457200" lvl="1" indent="0" algn="l" rtl="0">
              <a:buNone/>
            </a:pPr>
            <a:r>
              <a:rPr lang="fr" sz="2600" b="0" i="0" u="none" baseline="0">
                <a:latin typeface="+mn-lt"/>
                <a:ea typeface="+mn-lt"/>
                <a:cs typeface="+mn-lt"/>
              </a:rPr>
              <a:t>6. Participer à des structures de coordination humanitaire exemptes d'inégalités entre les sexes et les races</a:t>
            </a:r>
          </a:p>
          <a:p>
            <a:pPr marL="457200" lvl="1" indent="0" algn="l" rtl="0">
              <a:buNone/>
            </a:pPr>
            <a:r>
              <a:rPr lang="fr" sz="2600" b="0" i="0" u="none" baseline="0">
                <a:latin typeface="+mn-lt"/>
                <a:ea typeface="+mn-lt"/>
                <a:cs typeface="+mn-lt"/>
              </a:rPr>
              <a:t>7. Accéder au renforcement des capacités institutionnelles et techniques afin de s'engager efficacement au sein des structures de coordination humanitaire </a:t>
            </a:r>
          </a:p>
          <a:p>
            <a:pPr marL="457200" lvl="1" indent="0" algn="l" rtl="0">
              <a:buNone/>
            </a:pPr>
            <a:r>
              <a:rPr lang="fr" sz="2600" b="0" i="0" u="none" baseline="0">
                <a:latin typeface="+mn-lt"/>
                <a:ea typeface="+mn-lt"/>
                <a:cs typeface="+mn-lt"/>
              </a:rPr>
              <a:t>8. Participer à la coordination humanitaire avec les acteurs internationaux qui sont prêts à combler leurs propres lacunes en matière de capacités. </a:t>
            </a: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pPr algn="l" rtl="0"/>
            <a:fld id="{3BC0D4E5-26FA-764B-B2A8-A8DB4481BE9B}" type="datetime1">
              <a:rPr lang="fr-TN"/>
              <a:t>1/23/24</a:t>
            </a:fld>
            <a:endParaRPr lang="fr"/>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pPr algn="r" rtl="0"/>
            <a:r>
              <a:rPr lang="fr" b="0" i="0" u="none" baseline="0"/>
              <a:t>Diapositive </a:t>
            </a:r>
            <a:fld id="{566D8EC2-00B7-4DEC-8348-941BB5C1523A}" type="slidenum">
              <a:rPr/>
              <a:t>46</a:t>
            </a:fld>
            <a:endParaRPr lang="fr" dirty="0"/>
          </a:p>
        </p:txBody>
      </p:sp>
      <p:pic>
        <p:nvPicPr>
          <p:cNvPr id="7" name="Picture 6">
            <a:extLst>
              <a:ext uri="{FF2B5EF4-FFF2-40B4-BE49-F238E27FC236}">
                <a16:creationId xmlns:a16="http://schemas.microsoft.com/office/drawing/2014/main" id="{6C5E835B-76E9-0A4F-85D5-7B4A3A0EE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65135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fr-FR" b="1" dirty="0">
                <a:solidFill>
                  <a:srgbClr val="C00000"/>
                </a:solidFill>
                <a:latin typeface="+mn-lt"/>
              </a:rPr>
              <a:t>Quelle est la fonction d'un cluster ?</a:t>
            </a:r>
            <a:endParaRPr lang="en-US"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752109" y="1823640"/>
            <a:ext cx="7135091" cy="4185761"/>
          </a:xfrm>
          <a:prstGeom prst="rect">
            <a:avLst/>
          </a:prstGeom>
          <a:noFill/>
        </p:spPr>
        <p:txBody>
          <a:bodyPr wrap="square">
            <a:spAutoFit/>
          </a:bodyPr>
          <a:lstStyle/>
          <a:p>
            <a:pPr marL="514350" indent="-514350">
              <a:spcBef>
                <a:spcPts val="300"/>
              </a:spcBef>
              <a:buFont typeface="+mj-lt"/>
              <a:buAutoNum type="alphaLcParenR"/>
            </a:pPr>
            <a:r>
              <a:rPr lang="en-US" sz="3200" dirty="0" err="1">
                <a:cs typeface="Calibri" panose="020F0502020204030204" pitchFamily="34" charset="0"/>
              </a:rPr>
              <a:t>Promouvoir</a:t>
            </a:r>
            <a:r>
              <a:rPr lang="en-US" sz="3200" dirty="0">
                <a:cs typeface="Calibri" panose="020F0502020204030204" pitchFamily="34" charset="0"/>
              </a:rPr>
              <a:t> </a:t>
            </a:r>
            <a:r>
              <a:rPr lang="en-US" sz="3200" dirty="0" err="1">
                <a:cs typeface="Calibri" panose="020F0502020204030204" pitchFamily="34" charset="0"/>
              </a:rPr>
              <a:t>une</a:t>
            </a:r>
            <a:r>
              <a:rPr lang="en-US" sz="3200" dirty="0">
                <a:cs typeface="Calibri" panose="020F0502020204030204" pitchFamily="34" charset="0"/>
              </a:rPr>
              <a:t> </a:t>
            </a:r>
            <a:r>
              <a:rPr lang="en-US" sz="3200" dirty="0" err="1">
                <a:cs typeface="Calibri" panose="020F0502020204030204" pitchFamily="34" charset="0"/>
              </a:rPr>
              <a:t>stratégie</a:t>
            </a:r>
            <a:r>
              <a:rPr lang="en-US" sz="3200" dirty="0">
                <a:cs typeface="Calibri" panose="020F0502020204030204" pitchFamily="34" charset="0"/>
              </a:rPr>
              <a:t> commune</a:t>
            </a:r>
          </a:p>
          <a:p>
            <a:pPr marL="514350" indent="-514350">
              <a:spcBef>
                <a:spcPts val="300"/>
              </a:spcBef>
              <a:buFont typeface="+mj-lt"/>
              <a:buAutoNum type="alphaLcParenR"/>
            </a:pPr>
            <a:r>
              <a:rPr lang="en-US" sz="3200" dirty="0">
                <a:cs typeface="Calibri" panose="020F0502020204030204" pitchFamily="34" charset="0"/>
              </a:rPr>
              <a:t>Assurer la coordination et </a:t>
            </a:r>
            <a:r>
              <a:rPr lang="en-US" sz="3200" dirty="0" err="1">
                <a:cs typeface="Calibri" panose="020F0502020204030204" pitchFamily="34" charset="0"/>
              </a:rPr>
              <a:t>éviter</a:t>
            </a:r>
            <a:r>
              <a:rPr lang="en-US" sz="3200" dirty="0">
                <a:cs typeface="Calibri" panose="020F0502020204030204" pitchFamily="34" charset="0"/>
              </a:rPr>
              <a:t> les doubles </a:t>
            </a:r>
            <a:r>
              <a:rPr lang="en-US" sz="3200" dirty="0" err="1">
                <a:cs typeface="Calibri" panose="020F0502020204030204" pitchFamily="34" charset="0"/>
              </a:rPr>
              <a:t>emplois</a:t>
            </a:r>
            <a:endParaRPr lang="en-US" sz="3200" dirty="0">
              <a:cs typeface="Calibri" panose="020F0502020204030204" pitchFamily="34" charset="0"/>
            </a:endParaRPr>
          </a:p>
          <a:p>
            <a:pPr marL="514350" indent="-514350">
              <a:spcBef>
                <a:spcPts val="300"/>
              </a:spcBef>
              <a:buFont typeface="+mj-lt"/>
              <a:buAutoNum type="alphaLcParenR"/>
            </a:pPr>
            <a:r>
              <a:rPr lang="en-US" sz="3200" dirty="0" err="1">
                <a:cs typeface="Calibri" panose="020F0502020204030204" pitchFamily="34" charset="0"/>
              </a:rPr>
              <a:t>Combler</a:t>
            </a:r>
            <a:r>
              <a:rPr lang="en-US" sz="3200" dirty="0">
                <a:cs typeface="Calibri" panose="020F0502020204030204" pitchFamily="34" charset="0"/>
              </a:rPr>
              <a:t> les lacunes et </a:t>
            </a:r>
            <a:r>
              <a:rPr lang="en-US" sz="3200" dirty="0" err="1">
                <a:cs typeface="Calibri" panose="020F0502020204030204" pitchFamily="34" charset="0"/>
              </a:rPr>
              <a:t>partager</a:t>
            </a:r>
            <a:r>
              <a:rPr lang="en-US" sz="3200" dirty="0">
                <a:cs typeface="Calibri" panose="020F0502020204030204" pitchFamily="34" charset="0"/>
              </a:rPr>
              <a:t> les </a:t>
            </a:r>
            <a:r>
              <a:rPr lang="en-US" sz="3200" dirty="0" err="1">
                <a:cs typeface="Calibri" panose="020F0502020204030204" pitchFamily="34" charset="0"/>
              </a:rPr>
              <a:t>informations</a:t>
            </a:r>
            <a:endParaRPr lang="en-US" sz="3200" dirty="0">
              <a:cs typeface="Calibri" panose="020F0502020204030204" pitchFamily="34" charset="0"/>
            </a:endParaRPr>
          </a:p>
          <a:p>
            <a:pPr marL="514350" indent="-514350">
              <a:spcBef>
                <a:spcPts val="300"/>
              </a:spcBef>
              <a:buFont typeface="+mj-lt"/>
              <a:buAutoNum type="alphaLcParenR"/>
            </a:pPr>
            <a:r>
              <a:rPr lang="en-US" sz="3200" dirty="0" err="1">
                <a:cs typeface="Calibri" panose="020F0502020204030204" pitchFamily="34" charset="0"/>
              </a:rPr>
              <a:t>Élaborer</a:t>
            </a:r>
            <a:r>
              <a:rPr lang="en-US" sz="3200" dirty="0">
                <a:cs typeface="Calibri" panose="020F0502020204030204" pitchFamily="34" charset="0"/>
              </a:rPr>
              <a:t> des plans ,y </a:t>
            </a:r>
            <a:r>
              <a:rPr lang="en-US" sz="3200" dirty="0" err="1">
                <a:cs typeface="Calibri" panose="020F0502020204030204" pitchFamily="34" charset="0"/>
              </a:rPr>
              <a:t>compris</a:t>
            </a:r>
            <a:r>
              <a:rPr lang="en-US" sz="3200" dirty="0">
                <a:cs typeface="Calibri" panose="020F0502020204030204" pitchFamily="34" charset="0"/>
              </a:rPr>
              <a:t> des propositions de </a:t>
            </a:r>
            <a:r>
              <a:rPr lang="en-US" sz="3200" dirty="0" err="1">
                <a:cs typeface="Calibri" panose="020F0502020204030204" pitchFamily="34" charset="0"/>
              </a:rPr>
              <a:t>fincancement</a:t>
            </a:r>
            <a:endParaRPr lang="en-US" sz="3200" dirty="0">
              <a:cs typeface="Calibri" panose="020F0502020204030204" pitchFamily="34" charset="0"/>
            </a:endParaRPr>
          </a:p>
          <a:p>
            <a:pPr marL="514350" indent="-514350">
              <a:spcBef>
                <a:spcPts val="300"/>
              </a:spcBef>
              <a:buFont typeface="+mj-lt"/>
              <a:buAutoNum type="alphaLcParenR"/>
            </a:pPr>
            <a:r>
              <a:rPr lang="en-US" sz="3200" dirty="0">
                <a:cs typeface="Calibri" panose="020F0502020204030204" pitchFamily="34" charset="0"/>
              </a:rPr>
              <a:t>Tout </a:t>
            </a:r>
            <a:r>
              <a:rPr lang="en-US" sz="3200" dirty="0" err="1">
                <a:cs typeface="Calibri" panose="020F0502020204030204" pitchFamily="34" charset="0"/>
              </a:rPr>
              <a:t>ce</a:t>
            </a:r>
            <a:r>
              <a:rPr lang="en-US" sz="3200" dirty="0">
                <a:cs typeface="Calibri" panose="020F0502020204030204" pitchFamily="34" charset="0"/>
              </a:rPr>
              <a:t> qui </a:t>
            </a:r>
            <a:r>
              <a:rPr lang="en-US" sz="3200" dirty="0" err="1">
                <a:cs typeface="Calibri" panose="020F0502020204030204" pitchFamily="34" charset="0"/>
              </a:rPr>
              <a:t>précède</a:t>
            </a:r>
            <a:endParaRPr lang="en-US" sz="32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47</a:t>
            </a:fld>
            <a:endParaRPr lang="en-GB" dirty="0"/>
          </a:p>
        </p:txBody>
      </p:sp>
      <p:pic>
        <p:nvPicPr>
          <p:cNvPr id="9" name="Picture 8">
            <a:extLst>
              <a:ext uri="{FF2B5EF4-FFF2-40B4-BE49-F238E27FC236}">
                <a16:creationId xmlns:a16="http://schemas.microsoft.com/office/drawing/2014/main" id="{A75A23AA-FD6E-C440-B9CF-A84E54DD0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802398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391886" y="365125"/>
            <a:ext cx="8741840" cy="1325563"/>
          </a:xfrm>
        </p:spPr>
        <p:txBody>
          <a:bodyPr>
            <a:normAutofit/>
          </a:bodyPr>
          <a:lstStyle/>
          <a:p>
            <a:pPr algn="l" rtl="0"/>
            <a:r>
              <a:rPr lang="fr" sz="44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La fonction d'un cluster au niveau national </a:t>
            </a:r>
            <a:endParaRPr lang="fr"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91886" y="1690688"/>
            <a:ext cx="11509826" cy="4192453"/>
          </a:xfrm>
        </p:spPr>
        <p:txBody>
          <a:bodyPr>
            <a:noAutofit/>
          </a:bodyPr>
          <a:lstStyle/>
          <a:p>
            <a:pPr algn="l" rtl="0">
              <a:spcBef>
                <a:spcPts val="600"/>
              </a:spcBef>
              <a:spcAft>
                <a:spcPts val="600"/>
              </a:spcAft>
            </a:pPr>
            <a:r>
              <a:rPr lang="fr" sz="2200" b="0" i="0" u="none" baseline="0" dirty="0">
                <a:latin typeface="Calibri" panose="020F0502020204030204" pitchFamily="34" charset="0"/>
                <a:ea typeface="Calibri" panose="020F0502020204030204" pitchFamily="34" charset="0"/>
                <a:cs typeface="Calibri" panose="020F0502020204030204" pitchFamily="34" charset="0"/>
              </a:rPr>
              <a:t>Vise la promotion d'une </a:t>
            </a: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stratégie commune</a:t>
            </a:r>
            <a:r>
              <a:rPr lang="fr" sz="2200" b="0"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de l'évitement des duplications</a:t>
            </a:r>
            <a:r>
              <a:rPr lang="fr" sz="2200" b="0" i="0" u="none" baseline="0" dirty="0">
                <a:latin typeface="Calibri" panose="020F0502020204030204" pitchFamily="34" charset="0"/>
                <a:ea typeface="Calibri" panose="020F0502020204030204" pitchFamily="34" charset="0"/>
                <a:cs typeface="Calibri" panose="020F0502020204030204" pitchFamily="34" charset="0"/>
              </a:rPr>
              <a:t>, de remédiement aux  </a:t>
            </a: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lacunes</a:t>
            </a:r>
            <a:r>
              <a:rPr lang="fr" sz="2200" b="0" i="0" u="none" baseline="0" dirty="0">
                <a:latin typeface="Calibri" panose="020F0502020204030204" pitchFamily="34" charset="0"/>
                <a:ea typeface="Calibri" panose="020F0502020204030204" pitchFamily="34" charset="0"/>
                <a:cs typeface="Calibri" panose="020F0502020204030204" pitchFamily="34" charset="0"/>
              </a:rPr>
              <a:t> et de partage des </a:t>
            </a: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informations</a:t>
            </a:r>
            <a:r>
              <a:rPr lang="fr" sz="2200" b="0"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gn="l" rtl="0">
              <a:spcBef>
                <a:spcPts val="600"/>
              </a:spcBef>
            </a:pPr>
            <a:r>
              <a:rPr lang="fr" sz="2200" b="0" i="0" u="none" baseline="0" dirty="0">
                <a:latin typeface="Calibri" panose="020F0502020204030204" pitchFamily="34" charset="0"/>
                <a:ea typeface="Calibri" panose="020F0502020204030204" pitchFamily="34" charset="0"/>
                <a:cs typeface="Calibri" panose="020F0502020204030204" pitchFamily="34" charset="0"/>
              </a:rPr>
              <a:t>Soutien aux prestations de services en fournissant une plateforme pour offrir le </a:t>
            </a: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Plan de réponse humanitaire (HRP)</a:t>
            </a:r>
          </a:p>
          <a:p>
            <a:pPr algn="l" rtl="0">
              <a:spcBef>
                <a:spcPts val="600"/>
              </a:spcBef>
            </a:pP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Informations sur la prise de décision stratégique </a:t>
            </a:r>
            <a:r>
              <a:rPr lang="fr" sz="2200" b="0" i="0" u="none" baseline="0" dirty="0">
                <a:latin typeface="Calibri" panose="020F0502020204030204" pitchFamily="34" charset="0"/>
                <a:ea typeface="Calibri" panose="020F0502020204030204" pitchFamily="34" charset="0"/>
                <a:cs typeface="Calibri" panose="020F0502020204030204" pitchFamily="34" charset="0"/>
              </a:rPr>
              <a:t>par le </a:t>
            </a: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Coordinateur humanitaire (HC) / Équipe de coordination humanitaire (HCT)</a:t>
            </a:r>
            <a:r>
              <a:rPr lang="fr" sz="2200" b="0" i="0" u="none" baseline="0" dirty="0">
                <a:latin typeface="Calibri" panose="020F0502020204030204" pitchFamily="34" charset="0"/>
                <a:ea typeface="Calibri" panose="020F0502020204030204" pitchFamily="34" charset="0"/>
                <a:cs typeface="Calibri" panose="020F0502020204030204" pitchFamily="34" charset="0"/>
              </a:rPr>
              <a:t> le coordinateur humanitaire (HC) et l'équipe de coordination humanitaire (HCT) sont chargés de la gestion de l'information, notamment de l'évaluation des besoins et de l'analyse des lacunes</a:t>
            </a:r>
          </a:p>
          <a:p>
            <a:pPr algn="l" rtl="0">
              <a:spcBef>
                <a:spcPts val="600"/>
              </a:spcBef>
            </a:pP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Planification et mise en œuvre </a:t>
            </a:r>
            <a:r>
              <a:rPr lang="fr" sz="2200" b="0" i="0" u="none" baseline="0" dirty="0">
                <a:latin typeface="Calibri" panose="020F0502020204030204" pitchFamily="34" charset="0"/>
                <a:ea typeface="Calibri" panose="020F0502020204030204" pitchFamily="34" charset="0"/>
                <a:cs typeface="Calibri" panose="020F0502020204030204" pitchFamily="34" charset="0"/>
              </a:rPr>
              <a:t>des stratégies et des plans de regroupement, y compris les besoins et les propositions de financement </a:t>
            </a:r>
          </a:p>
          <a:p>
            <a:pPr algn="l" rtl="0">
              <a:spcBef>
                <a:spcPts val="600"/>
              </a:spcBef>
            </a:pP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Suivi et évaluation </a:t>
            </a:r>
            <a:r>
              <a:rPr lang="fr" sz="2200" b="0" i="0" u="none" baseline="0" dirty="0">
                <a:latin typeface="Calibri" panose="020F0502020204030204" pitchFamily="34" charset="0"/>
                <a:ea typeface="Calibri" panose="020F0502020204030204" pitchFamily="34" charset="0"/>
                <a:cs typeface="Calibri" panose="020F0502020204030204" pitchFamily="34" charset="0"/>
              </a:rPr>
              <a:t>du progrès</a:t>
            </a:r>
          </a:p>
          <a:p>
            <a:pPr algn="l" rtl="0">
              <a:spcBef>
                <a:spcPts val="600"/>
              </a:spcBef>
            </a:pP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Renforcer les capacités nationales</a:t>
            </a:r>
            <a:r>
              <a:rPr lang="fr" sz="2200" b="0"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 sz="2200" b="0" i="0" u="none" baseline="0" dirty="0">
                <a:latin typeface="Calibri" panose="020F0502020204030204" pitchFamily="34" charset="0"/>
                <a:ea typeface="Calibri" panose="020F0502020204030204" pitchFamily="34" charset="0"/>
                <a:cs typeface="Calibri" panose="020F0502020204030204" pitchFamily="34" charset="0"/>
              </a:rPr>
              <a:t>en matière de préparation et de planification des mesures d'urgence</a:t>
            </a:r>
          </a:p>
          <a:p>
            <a:pPr algn="l" rtl="0">
              <a:spcBef>
                <a:spcPts val="600"/>
              </a:spcBef>
            </a:pPr>
            <a:r>
              <a:rPr lang="fr" sz="22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Plaidoyer</a:t>
            </a:r>
            <a:r>
              <a:rPr lang="fr" sz="2200" b="0" i="0" u="none" baseline="0" dirty="0">
                <a:latin typeface="Calibri" panose="020F0502020204030204" pitchFamily="34" charset="0"/>
                <a:ea typeface="Calibri" panose="020F0502020204030204" pitchFamily="34" charset="0"/>
                <a:cs typeface="Calibri" panose="020F0502020204030204" pitchFamily="34" charset="0"/>
              </a:rPr>
              <a:t> les activités </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algn="l" rtl="0"/>
            <a:fld id="{80F03ACA-BE34-AA48-AAAC-4A65D484B37F}" type="datetime1">
              <a:rPr lang="fr-TN"/>
              <a:t>1/23/24</a:t>
            </a:fld>
            <a:endParaRPr lang="fr" dirty="0"/>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algn="r" rtl="0"/>
            <a:r>
              <a:rPr lang="fr" b="0" i="0" u="none" baseline="0"/>
              <a:t>Diapositive </a:t>
            </a:r>
            <a:fld id="{566D8EC2-00B7-4DEC-8348-941BB5C1523A}" type="slidenum">
              <a:rPr/>
              <a:t>48</a:t>
            </a:fld>
            <a:endParaRPr lang="fr" dirty="0"/>
          </a:p>
        </p:txBody>
      </p:sp>
    </p:spTree>
    <p:extLst>
      <p:ext uri="{BB962C8B-B14F-4D97-AF65-F5344CB8AC3E}">
        <p14:creationId xmlns:p14="http://schemas.microsoft.com/office/powerpoint/2010/main" val="39040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fr-FR" sz="3600" b="1" dirty="0">
                <a:solidFill>
                  <a:srgbClr val="C00000"/>
                </a:solidFill>
                <a:latin typeface="+mn-lt"/>
              </a:rPr>
              <a:t>La principale raison pour laquelle les OPD s'engagent dans un cluster est d'obtenir un financement</a:t>
            </a:r>
            <a:endParaRPr lang="en-US" sz="3600"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985963" y="2190199"/>
            <a:ext cx="6442364" cy="1238801"/>
          </a:xfrm>
          <a:prstGeom prst="rect">
            <a:avLst/>
          </a:prstGeom>
          <a:noFill/>
        </p:spPr>
        <p:txBody>
          <a:bodyPr wrap="square">
            <a:spAutoFit/>
          </a:bodyPr>
          <a:lstStyle/>
          <a:p>
            <a:pPr marL="514350" indent="-514350">
              <a:spcBef>
                <a:spcPts val="300"/>
              </a:spcBef>
              <a:buFont typeface="+mj-lt"/>
              <a:buAutoNum type="alphaLcParenR"/>
            </a:pPr>
            <a:r>
              <a:rPr lang="en-US" sz="3600" dirty="0" err="1">
                <a:cs typeface="Calibri" panose="020F0502020204030204" pitchFamily="34" charset="0"/>
              </a:rPr>
              <a:t>D’accord</a:t>
            </a:r>
            <a:endParaRPr lang="en-US" sz="3600" dirty="0">
              <a:cs typeface="Calibri" panose="020F0502020204030204" pitchFamily="34" charset="0"/>
            </a:endParaRPr>
          </a:p>
          <a:p>
            <a:pPr marL="514350" indent="-514350">
              <a:spcBef>
                <a:spcPts val="300"/>
              </a:spcBef>
              <a:buFont typeface="+mj-lt"/>
              <a:buAutoNum type="alphaLcParenR"/>
            </a:pPr>
            <a:r>
              <a:rPr lang="en-US" sz="3600" dirty="0">
                <a:cs typeface="Calibri" panose="020F0502020204030204" pitchFamily="34" charset="0"/>
              </a:rPr>
              <a:t>Pas </a:t>
            </a:r>
            <a:r>
              <a:rPr lang="en-US" sz="3600" dirty="0" err="1">
                <a:cs typeface="Calibri" panose="020F0502020204030204" pitchFamily="34" charset="0"/>
              </a:rPr>
              <a:t>d’accord</a:t>
            </a:r>
            <a:endParaRPr lang="en-US" sz="36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49</a:t>
            </a:fld>
            <a:endParaRPr lang="en-GB" dirty="0"/>
          </a:p>
        </p:txBody>
      </p:sp>
      <p:pic>
        <p:nvPicPr>
          <p:cNvPr id="9" name="Picture 8">
            <a:extLst>
              <a:ext uri="{FF2B5EF4-FFF2-40B4-BE49-F238E27FC236}">
                <a16:creationId xmlns:a16="http://schemas.microsoft.com/office/drawing/2014/main" id="{73CAD983-DCD7-5249-B5E9-92BA6CBD5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4359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AC240D-0FA9-50D6-38D3-A8A885684E8A}"/>
              </a:ext>
            </a:extLst>
          </p:cNvPr>
          <p:cNvSpPr txBox="1"/>
          <p:nvPr/>
        </p:nvSpPr>
        <p:spPr>
          <a:xfrm>
            <a:off x="619431" y="250028"/>
            <a:ext cx="12285407" cy="646331"/>
          </a:xfrm>
          <a:prstGeom prst="rect">
            <a:avLst/>
          </a:prstGeom>
          <a:noFill/>
        </p:spPr>
        <p:txBody>
          <a:bodyPr wrap="square">
            <a:sp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De quoi avons-nous besoin pour participer et être inclus?</a:t>
            </a:r>
            <a:endParaRPr lang="fr" sz="3600" dirty="0">
              <a:solidFill>
                <a:srgbClr val="7030A0"/>
              </a:solidFill>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728140"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Parlez lentement</a:t>
            </a:r>
          </a:p>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Écoutez attentivement</a:t>
            </a:r>
          </a:p>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Expliquer tout jargon/acronyme </a:t>
            </a:r>
          </a:p>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Se sentir à l'aise pour poser toute question </a:t>
            </a:r>
          </a:p>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Arrêtez-nous à tout moment</a:t>
            </a:r>
          </a:p>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Faites des pauses régulières</a:t>
            </a: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6349180" cy="3539430"/>
          </a:xfrm>
          <a:prstGeom prst="rect">
            <a:avLst/>
          </a:prstGeom>
          <a:noFill/>
        </p:spPr>
        <p:txBody>
          <a:bodyPr wrap="square">
            <a:spAutoFit/>
          </a:bodyPr>
          <a:lstStyle/>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Soyez à l'aise pour choisir le mode de communication que vous préférez</a:t>
            </a:r>
          </a:p>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Utilisez un casque et un microphone, si possible, pour réduire le bruit de fond</a:t>
            </a:r>
          </a:p>
          <a:p>
            <a:pPr marL="342900" indent="-342900" algn="l" rtl="0">
              <a:spcBef>
                <a:spcPts val="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Veuillez lever votre main zoom ou nous arrêter et nous faire savoir si nous parlons trop vite ou si quelque chose n'est pas clair </a:t>
            </a: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66" r="14852"/>
          <a:stretch/>
        </p:blipFill>
        <p:spPr bwMode="auto">
          <a:xfrm>
            <a:off x="472959" y="4273079"/>
            <a:ext cx="4338911" cy="2478165"/>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pPr rtl="0"/>
            <a:r>
              <a:rPr lang="fr" b="0" i="0" u="none" baseline="0"/>
              <a:t>Groupe de travail DRG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5</a:t>
            </a:fld>
            <a:endParaRPr lang="fr" dirty="0"/>
          </a:p>
        </p:txBody>
      </p:sp>
      <p:pic>
        <p:nvPicPr>
          <p:cNvPr id="10" name="Picture 9">
            <a:extLst>
              <a:ext uri="{FF2B5EF4-FFF2-40B4-BE49-F238E27FC236}">
                <a16:creationId xmlns:a16="http://schemas.microsoft.com/office/drawing/2014/main" id="{5CF4106B-18C6-4741-A448-B05CA25F0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820" y="5303309"/>
            <a:ext cx="6096000" cy="635000"/>
          </a:xfrm>
          <a:prstGeom prst="rect">
            <a:avLst/>
          </a:prstGeom>
        </p:spPr>
      </p:pic>
    </p:spTree>
    <p:extLst>
      <p:ext uri="{BB962C8B-B14F-4D97-AF65-F5344CB8AC3E}">
        <p14:creationId xmlns:p14="http://schemas.microsoft.com/office/powerpoint/2010/main" val="1159639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pPr algn="l" rtl="0"/>
            <a:r>
              <a:rPr lang="fr" sz="4400" b="1" i="0" u="none" baseline="0" dirty="0">
                <a:solidFill>
                  <a:srgbClr val="7030A0"/>
                </a:solidFill>
                <a:latin typeface="Calibri" panose="020F0502020204030204" pitchFamily="34" charset="0"/>
                <a:ea typeface="Calibri" panose="020F0502020204030204" pitchFamily="34" charset="0"/>
                <a:cs typeface="Calibri" panose="020F0502020204030204" pitchFamily="34" charset="0"/>
              </a:rPr>
              <a:t>Pourquoi les DPO devraient-ils s'engager aux </a:t>
            </a:r>
            <a:r>
              <a:rPr lang="fr" b="1" i="0" u="none" baseline="0" dirty="0">
                <a:solidFill>
                  <a:srgbClr val="7030A0"/>
                </a:solidFill>
                <a:latin typeface="Calibri" panose="020F0502020204030204" pitchFamily="34" charset="0"/>
                <a:ea typeface="Calibri" panose="020F0502020204030204" pitchFamily="34" charset="0"/>
                <a:cs typeface="Calibri" panose="020F0502020204030204" pitchFamily="34" charset="0"/>
              </a:rPr>
              <a:t>clusters</a:t>
            </a:r>
            <a:r>
              <a:rPr lang="fr" sz="4400" b="1" i="0" u="none" baseline="0" dirty="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fr" b="1" dirty="0">
              <a:solidFill>
                <a:srgbClr val="7030A0"/>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algn="l" rtl="0"/>
            <a:fld id="{3B9EDBFD-3397-7047-9962-103E23FECEEB}" type="datetime1">
              <a:rPr lang="fr-TN"/>
              <a:t>1/23/24</a:t>
            </a:fld>
            <a:endParaRPr lang="f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algn="r" rtl="0"/>
            <a:r>
              <a:rPr lang="fr" b="0" i="0" u="none" baseline="0"/>
              <a:t>Diapositive </a:t>
            </a:r>
            <a:fld id="{566D8EC2-00B7-4DEC-8348-941BB5C1523A}" type="slidenum">
              <a:rPr/>
              <a:t>50</a:t>
            </a:fld>
            <a:endParaRPr lang="fr" dirty="0"/>
          </a:p>
        </p:txBody>
      </p:sp>
      <p:sp>
        <p:nvSpPr>
          <p:cNvPr id="10" name="Espace réservé du contenu 9">
            <a:extLst>
              <a:ext uri="{FF2B5EF4-FFF2-40B4-BE49-F238E27FC236}">
                <a16:creationId xmlns:a16="http://schemas.microsoft.com/office/drawing/2014/main" id="{78FC1137-3BE6-4941-7704-2FC96F3E92B9}"/>
              </a:ext>
            </a:extLst>
          </p:cNvPr>
          <p:cNvSpPr>
            <a:spLocks noGrp="1"/>
          </p:cNvSpPr>
          <p:nvPr>
            <p:ph idx="1"/>
          </p:nvPr>
        </p:nvSpPr>
        <p:spPr>
          <a:xfrm rot="10800000" flipV="1">
            <a:off x="748844" y="1865046"/>
            <a:ext cx="8512784" cy="3316554"/>
          </a:xfrm>
        </p:spPr>
        <p:txBody>
          <a:bodyPr>
            <a:normAutofit fontScale="70000" lnSpcReduction="20000"/>
          </a:bodyPr>
          <a:lstStyle/>
          <a:p>
            <a:r>
              <a:rPr lang="fr-FR" dirty="0"/>
              <a:t>Influencer et soutenir l'action humanitaire pour s'assurer qu'elle est réactive et responsable envers les personnes handicapées</a:t>
            </a:r>
          </a:p>
          <a:p>
            <a:r>
              <a:rPr lang="fr-FR" dirty="0"/>
              <a:t>Les OPD ont des connaissances précieuses, une expérience vécue et une expertise à partager</a:t>
            </a:r>
          </a:p>
          <a:p>
            <a:r>
              <a:rPr lang="fr-FR" dirty="0"/>
              <a:t>En vous engageant, vous pouvez obtenir des fonds pour apporter une réponse humanitaire importante à vos membres, MAIS</a:t>
            </a:r>
          </a:p>
          <a:p>
            <a:r>
              <a:rPr lang="fr-FR" dirty="0"/>
              <a:t>Il est plus important d'influencer et de garantir que tous les programmes humanitaires incluent les personnes handicapées ; en cas de crise, il y aura beaucoup de nouvelles personnes qui ont acquis des handicaps qui auront besoin de soutien</a:t>
            </a:r>
          </a:p>
          <a:p>
            <a:r>
              <a:rPr lang="fr-FR" dirty="0"/>
              <a:t>Si vous vous concentrez uniquement sur l'obtention de financement pour vos propres activités, vous risquez de manquer la vue d'ensemble</a:t>
            </a:r>
            <a:endParaRPr lang="fr-TN" dirty="0"/>
          </a:p>
        </p:txBody>
      </p:sp>
      <p:pic>
        <p:nvPicPr>
          <p:cNvPr id="7" name="Picture 6">
            <a:extLst>
              <a:ext uri="{FF2B5EF4-FFF2-40B4-BE49-F238E27FC236}">
                <a16:creationId xmlns:a16="http://schemas.microsoft.com/office/drawing/2014/main" id="{46D348F5-079F-E541-AFD3-6BD2545A8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631458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6DCA2-D1A6-A2C9-A642-65C2925894C8}"/>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175AE386-4BA9-3F36-155E-81B06326F302}"/>
              </a:ext>
            </a:extLst>
          </p:cNvPr>
          <p:cNvSpPr>
            <a:spLocks noGrp="1"/>
          </p:cNvSpPr>
          <p:nvPr>
            <p:ph idx="1"/>
          </p:nvPr>
        </p:nvSpPr>
        <p:spPr>
          <a:xfrm rot="10800000" flipV="1">
            <a:off x="748844" y="1865046"/>
            <a:ext cx="9583876" cy="3377514"/>
          </a:xfrm>
        </p:spPr>
        <p:txBody>
          <a:bodyPr>
            <a:normAutofit fontScale="77500" lnSpcReduction="20000"/>
          </a:bodyPr>
          <a:lstStyle/>
          <a:p>
            <a:pPr algn="l" rtl="0">
              <a:spcBef>
                <a:spcPts val="600"/>
              </a:spcBef>
            </a:pPr>
            <a:r>
              <a:rPr lang="fr" sz="2800" b="0" i="0" u="none" baseline="0" dirty="0"/>
              <a:t>Le secteur humanitaire s'engage à </a:t>
            </a:r>
            <a:r>
              <a:rPr lang="fr" sz="2800" b="1" i="0" u="none" baseline="0" dirty="0">
                <a:solidFill>
                  <a:srgbClr val="C00000"/>
                </a:solidFill>
              </a:rPr>
              <a:t>la "localisation", </a:t>
            </a:r>
            <a:r>
              <a:rPr lang="fr" sz="2800" b="0" i="0" u="none" baseline="0" dirty="0"/>
              <a:t>ce qui signifie de s'engager activement, écouter et travailler avec les communautés et acteurs locaux en tant que partenaires de l'action humanitaire. </a:t>
            </a:r>
          </a:p>
          <a:p>
            <a:pPr algn="l" rtl="0">
              <a:spcBef>
                <a:spcPts val="600"/>
              </a:spcBef>
            </a:pPr>
            <a:endParaRPr lang="fr" sz="1800" dirty="0"/>
          </a:p>
          <a:p>
            <a:pPr algn="l" rtl="0">
              <a:spcBef>
                <a:spcPts val="600"/>
              </a:spcBef>
            </a:pPr>
            <a:r>
              <a:rPr lang="fr" sz="2800" b="1" i="0" u="none" baseline="0" dirty="0">
                <a:solidFill>
                  <a:srgbClr val="C00000"/>
                </a:solidFill>
              </a:rPr>
              <a:t>Cela inclut les OPD</a:t>
            </a:r>
            <a:r>
              <a:rPr lang="fr" sz="2800" b="0" i="0" u="none" baseline="0" dirty="0"/>
              <a:t>!</a:t>
            </a:r>
          </a:p>
          <a:p>
            <a:pPr algn="l" rtl="0">
              <a:spcBef>
                <a:spcPts val="600"/>
              </a:spcBef>
            </a:pPr>
            <a:endParaRPr lang="fr" sz="1800" dirty="0"/>
          </a:p>
          <a:p>
            <a:pPr algn="l" rtl="0">
              <a:spcBef>
                <a:spcPts val="600"/>
              </a:spcBef>
            </a:pPr>
            <a:r>
              <a:rPr lang="fr" sz="2800" b="0" i="0" u="none" baseline="0" dirty="0"/>
              <a:t>L'engagement des acteurs locaux permettra d'améliorer la préparation, la réponse et le relèvement dans les contextes humanitaires, améliorant ainsi les résultats pour les populations touchées</a:t>
            </a:r>
          </a:p>
          <a:p>
            <a:pPr algn="l" rtl="0">
              <a:spcBef>
                <a:spcPts val="600"/>
              </a:spcBef>
            </a:pPr>
            <a:endParaRPr lang="fr" sz="1800" dirty="0"/>
          </a:p>
          <a:p>
            <a:pPr algn="l" rtl="0">
              <a:spcBef>
                <a:spcPts val="600"/>
              </a:spcBef>
            </a:pPr>
            <a:r>
              <a:rPr lang="fr" sz="2800" b="0" i="0" u="none" baseline="0" dirty="0"/>
              <a:t>Vous avez une </a:t>
            </a:r>
            <a:r>
              <a:rPr lang="fr" sz="2800" b="1" i="0" u="none" baseline="0" dirty="0">
                <a:solidFill>
                  <a:srgbClr val="C00000"/>
                </a:solidFill>
              </a:rPr>
              <a:t>une bonne compréhension des circonstances, de la politique et de la culture locales</a:t>
            </a:r>
            <a:r>
              <a:rPr lang="fr" sz="2800" b="0" i="0" u="none" baseline="0" dirty="0"/>
              <a:t>- cela est essentiel pour développer et mettre en œuvre des programmes humanitaires  </a:t>
            </a:r>
          </a:p>
          <a:p>
            <a:endParaRPr lang="fr-TN" dirty="0"/>
          </a:p>
        </p:txBody>
      </p:sp>
      <p:sp>
        <p:nvSpPr>
          <p:cNvPr id="4" name="Espace réservé de la date 3">
            <a:extLst>
              <a:ext uri="{FF2B5EF4-FFF2-40B4-BE49-F238E27FC236}">
                <a16:creationId xmlns:a16="http://schemas.microsoft.com/office/drawing/2014/main" id="{A611EFCA-8C00-7ED2-2A5B-80918E1DFB7D}"/>
              </a:ext>
            </a:extLst>
          </p:cNvPr>
          <p:cNvSpPr>
            <a:spLocks noGrp="1"/>
          </p:cNvSpPr>
          <p:nvPr>
            <p:ph type="dt" sz="half" idx="10"/>
          </p:nvPr>
        </p:nvSpPr>
        <p:spPr/>
        <p:txBody>
          <a:bodyPr/>
          <a:lstStyle/>
          <a:p>
            <a:fld id="{860CE32C-45F1-4B4E-968B-714CEEEEDFAF}" type="datetime1">
              <a:rPr lang="en-US" smtClean="0"/>
              <a:t>1/23/24</a:t>
            </a:fld>
            <a:endParaRPr lang="en-GB"/>
          </a:p>
        </p:txBody>
      </p:sp>
      <p:sp>
        <p:nvSpPr>
          <p:cNvPr id="5" name="Espace réservé du pied de page 4">
            <a:extLst>
              <a:ext uri="{FF2B5EF4-FFF2-40B4-BE49-F238E27FC236}">
                <a16:creationId xmlns:a16="http://schemas.microsoft.com/office/drawing/2014/main" id="{61D42E92-6CDD-E306-A1F1-105D3AE92376}"/>
              </a:ext>
            </a:extLst>
          </p:cNvPr>
          <p:cNvSpPr>
            <a:spLocks noGrp="1"/>
          </p:cNvSpPr>
          <p:nvPr>
            <p:ph type="ftr" sz="quarter" idx="11"/>
          </p:nvPr>
        </p:nvSpPr>
        <p:spPr/>
        <p:txBody>
          <a:bodyPr/>
          <a:lstStyle/>
          <a:p>
            <a:r>
              <a:rPr lang="en-GB"/>
              <a:t>DRG Working Group 6</a:t>
            </a:r>
            <a:endParaRPr lang="en-GB" dirty="0"/>
          </a:p>
        </p:txBody>
      </p:sp>
      <p:sp>
        <p:nvSpPr>
          <p:cNvPr id="6" name="Espace réservé du numéro de diapositive 5">
            <a:extLst>
              <a:ext uri="{FF2B5EF4-FFF2-40B4-BE49-F238E27FC236}">
                <a16:creationId xmlns:a16="http://schemas.microsoft.com/office/drawing/2014/main" id="{697D3B42-601B-C3B4-CC07-D49E5D0C7B98}"/>
              </a:ext>
            </a:extLst>
          </p:cNvPr>
          <p:cNvSpPr>
            <a:spLocks noGrp="1"/>
          </p:cNvSpPr>
          <p:nvPr>
            <p:ph type="sldNum" sz="quarter" idx="12"/>
          </p:nvPr>
        </p:nvSpPr>
        <p:spPr/>
        <p:txBody>
          <a:bodyPr/>
          <a:lstStyle/>
          <a:p>
            <a:fld id="{566D8EC2-00B7-4DEC-8348-941BB5C1523A}" type="slidenum">
              <a:rPr lang="en-GB" smtClean="0"/>
              <a:t>51</a:t>
            </a:fld>
            <a:endParaRPr lang="en-GB"/>
          </a:p>
        </p:txBody>
      </p:sp>
      <p:sp>
        <p:nvSpPr>
          <p:cNvPr id="7" name="Espace réservé pour une image  6">
            <a:extLst>
              <a:ext uri="{FF2B5EF4-FFF2-40B4-BE49-F238E27FC236}">
                <a16:creationId xmlns:a16="http://schemas.microsoft.com/office/drawing/2014/main" id="{0A526B34-F265-8B9C-1AC6-1EEE76FB3A4E}"/>
              </a:ext>
            </a:extLst>
          </p:cNvPr>
          <p:cNvSpPr>
            <a:spLocks noGrp="1"/>
          </p:cNvSpPr>
          <p:nvPr>
            <p:ph type="pic" sz="quarter" idx="13"/>
          </p:nvPr>
        </p:nvSpPr>
        <p:spPr/>
      </p:sp>
      <p:pic>
        <p:nvPicPr>
          <p:cNvPr id="8" name="Picture 7">
            <a:extLst>
              <a:ext uri="{FF2B5EF4-FFF2-40B4-BE49-F238E27FC236}">
                <a16:creationId xmlns:a16="http://schemas.microsoft.com/office/drawing/2014/main" id="{D86B6F21-F96E-9D46-8A42-629ED7194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85290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fr-FR" sz="3600" b="1" dirty="0">
                <a:solidFill>
                  <a:srgbClr val="C00000"/>
                </a:solidFill>
                <a:latin typeface="+mn-lt"/>
              </a:rPr>
              <a:t>Le meilleur point d'entrée pour que les OPD s'engagent dans le système de clusters est :</a:t>
            </a:r>
            <a:endParaRPr lang="en-US" sz="3600"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985962" y="2190199"/>
            <a:ext cx="6956655" cy="3262432"/>
          </a:xfrm>
          <a:prstGeom prst="rect">
            <a:avLst/>
          </a:prstGeom>
          <a:noFill/>
        </p:spPr>
        <p:txBody>
          <a:bodyPr wrap="square">
            <a:spAutoFit/>
          </a:bodyPr>
          <a:lstStyle/>
          <a:p>
            <a:pPr marL="514350" indent="-514350">
              <a:spcBef>
                <a:spcPts val="300"/>
              </a:spcBef>
              <a:buFont typeface="+mj-lt"/>
              <a:buAutoNum type="alphaLcParenR"/>
            </a:pPr>
            <a:r>
              <a:rPr lang="fr-FR" sz="2800" dirty="0"/>
              <a:t>Le Coordinateur Humanitaire (HC)</a:t>
            </a:r>
          </a:p>
          <a:p>
            <a:pPr marL="514350" indent="-514350">
              <a:spcBef>
                <a:spcPts val="300"/>
              </a:spcBef>
              <a:buFont typeface="+mj-lt"/>
              <a:buAutoNum type="alphaLcParenR"/>
            </a:pPr>
            <a:r>
              <a:rPr lang="fr-FR" sz="2800" dirty="0"/>
              <a:t>Le Point Focal Âge et Handicap</a:t>
            </a:r>
          </a:p>
          <a:p>
            <a:pPr marL="514350" indent="-514350">
              <a:spcBef>
                <a:spcPts val="300"/>
              </a:spcBef>
              <a:buFont typeface="+mj-lt"/>
              <a:buAutoNum type="alphaLcParenR"/>
            </a:pPr>
            <a:r>
              <a:rPr lang="fr-FR" sz="2800" dirty="0"/>
              <a:t>Le groupe de travail sur le handicap</a:t>
            </a:r>
          </a:p>
          <a:p>
            <a:pPr marL="514350" indent="-514350">
              <a:spcBef>
                <a:spcPts val="300"/>
              </a:spcBef>
              <a:buFont typeface="+mj-lt"/>
              <a:buAutoNum type="alphaLcParenR"/>
            </a:pPr>
            <a:r>
              <a:rPr lang="fr-FR" sz="2800" dirty="0"/>
              <a:t>Le Bureau de la coordination des affaires humanitaires (OCHA)</a:t>
            </a:r>
          </a:p>
          <a:p>
            <a:pPr marL="514350" indent="-514350">
              <a:spcBef>
                <a:spcPts val="300"/>
              </a:spcBef>
              <a:buFont typeface="+mj-lt"/>
              <a:buAutoNum type="alphaLcParenR"/>
            </a:pPr>
            <a:r>
              <a:rPr lang="fr-FR" sz="2800" dirty="0"/>
              <a:t>Toute agence humanitaire internationale active dans ma région</a:t>
            </a:r>
            <a:endParaRPr lang="en-US" sz="28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52</a:t>
            </a:fld>
            <a:endParaRPr lang="en-GB" dirty="0"/>
          </a:p>
        </p:txBody>
      </p:sp>
      <p:pic>
        <p:nvPicPr>
          <p:cNvPr id="9" name="Picture 8">
            <a:extLst>
              <a:ext uri="{FF2B5EF4-FFF2-40B4-BE49-F238E27FC236}">
                <a16:creationId xmlns:a16="http://schemas.microsoft.com/office/drawing/2014/main" id="{1280345F-E7B8-3847-BDA1-1657EB481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854956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304800" y="357624"/>
            <a:ext cx="3276600" cy="2979342"/>
          </a:xfrm>
        </p:spPr>
        <p:txBody>
          <a:bodyPr>
            <a:normAutofit fontScale="90000"/>
          </a:bodyPr>
          <a:lstStyle/>
          <a:p>
            <a:pPr algn="l" rtl="0"/>
            <a:br>
              <a:rPr lang="fr" b="1">
                <a:solidFill>
                  <a:srgbClr val="7030A0"/>
                </a:solidFill>
                <a:latin typeface="Calibri" panose="020F0502020204030204" pitchFamily="34" charset="0"/>
                <a:cs typeface="Calibri" panose="020F0502020204030204" pitchFamily="34" charset="0"/>
              </a:rPr>
            </a:br>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Comment les OPD abordent-ils les clusters?</a:t>
            </a:r>
            <a:endParaRPr lang="fr"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4152900" y="1179808"/>
            <a:ext cx="7848600" cy="5541667"/>
          </a:xfrm>
        </p:spPr>
        <p:txBody>
          <a:bodyPr>
            <a:normAutofit fontScale="92500" lnSpcReduction="10000"/>
          </a:bodyPr>
          <a:lstStyle/>
          <a:p>
            <a:pPr algn="l" rtl="0">
              <a:spcBef>
                <a:spcPts val="600"/>
              </a:spcBef>
              <a:buFont typeface="Wingdings" pitchFamily="2" charset="2"/>
              <a:buChar char="q"/>
            </a:pPr>
            <a:r>
              <a:rPr lang="fr" sz="2400" b="0" i="0" u="none" baseline="0"/>
              <a:t>Découvrez s'il existe un </a:t>
            </a:r>
            <a:r>
              <a:rPr lang="fr" sz="2400" b="1" i="0" u="none" baseline="0">
                <a:solidFill>
                  <a:srgbClr val="C00000"/>
                </a:solidFill>
              </a:rPr>
              <a:t>groupe de travail sur le handicap </a:t>
            </a:r>
            <a:r>
              <a:rPr lang="fr" sz="2400" b="0" i="0" u="none" baseline="0"/>
              <a:t>auquel vous pouvez participer</a:t>
            </a:r>
          </a:p>
          <a:p>
            <a:pPr algn="l" rtl="0">
              <a:spcBef>
                <a:spcPts val="600"/>
              </a:spcBef>
              <a:buFont typeface="Wingdings" pitchFamily="2" charset="2"/>
              <a:buChar char="q"/>
            </a:pPr>
            <a:endParaRPr lang="fr" sz="2400" dirty="0"/>
          </a:p>
          <a:p>
            <a:pPr algn="l" rtl="0">
              <a:spcBef>
                <a:spcPts val="600"/>
              </a:spcBef>
              <a:buFont typeface="Wingdings" pitchFamily="2" charset="2"/>
              <a:buChar char="q"/>
            </a:pPr>
            <a:r>
              <a:rPr lang="fr" sz="2400" b="0" i="0" u="none" baseline="0"/>
              <a:t>Contactez les agences humanitaires </a:t>
            </a:r>
            <a:r>
              <a:rPr lang="fr" sz="2400" b="1" i="0" u="none" baseline="0">
                <a:solidFill>
                  <a:srgbClr val="C00000"/>
                </a:solidFill>
              </a:rPr>
              <a:t>dans votre région </a:t>
            </a:r>
            <a:r>
              <a:rPr lang="fr" sz="2400" b="0" i="0" u="none" baseline="0"/>
              <a:t>et découvrez si elles disposent d'un point focal sur le handicap ou la localisation</a:t>
            </a:r>
          </a:p>
          <a:p>
            <a:pPr algn="l" rtl="0">
              <a:spcBef>
                <a:spcPts val="600"/>
              </a:spcBef>
              <a:buFont typeface="Wingdings" pitchFamily="2" charset="2"/>
              <a:buChar char="q"/>
            </a:pPr>
            <a:endParaRPr lang="fr" sz="2400" dirty="0"/>
          </a:p>
          <a:p>
            <a:pPr algn="l" rtl="0">
              <a:spcBef>
                <a:spcPts val="600"/>
              </a:spcBef>
              <a:buFont typeface="Wingdings" pitchFamily="2" charset="2"/>
              <a:buChar char="q"/>
            </a:pPr>
            <a:r>
              <a:rPr lang="fr" sz="2400" b="0" i="0" u="none" baseline="0"/>
              <a:t>Contactez OCHA pour savoir comment votre organisation peut participer aux mécanismes de coordination</a:t>
            </a:r>
          </a:p>
          <a:p>
            <a:pPr algn="l" rtl="0">
              <a:spcBef>
                <a:spcPts val="600"/>
              </a:spcBef>
              <a:buFont typeface="Wingdings" pitchFamily="2" charset="2"/>
              <a:buChar char="q"/>
            </a:pPr>
            <a:endParaRPr lang="fr" sz="2400" dirty="0"/>
          </a:p>
          <a:p>
            <a:pPr algn="l" rtl="0">
              <a:spcBef>
                <a:spcPts val="600"/>
              </a:spcBef>
              <a:buFont typeface="Wingdings" pitchFamily="2" charset="2"/>
              <a:buChar char="q"/>
            </a:pPr>
            <a:r>
              <a:rPr lang="fr" sz="2400" b="0" i="0" u="none" baseline="0"/>
              <a:t> Consultez le site </a:t>
            </a:r>
            <a:r>
              <a:rPr lang="fr" sz="2400" b="0" i="0" u="none" baseline="0">
                <a:hlinkClick r:id="rId3"/>
              </a:rPr>
              <a:t>www.www.humanitarianresponse.info</a:t>
            </a:r>
            <a:r>
              <a:rPr lang="fr" sz="2400" b="0" i="0" u="none" baseline="0"/>
              <a:t>  pour trouver les coordonnées du cluster et les détails sur la manière de s'inscrire aux listes de diffusion correspondantes, en cliquant sur votre pays.</a:t>
            </a:r>
          </a:p>
          <a:p>
            <a:pPr algn="l" rtl="0">
              <a:spcBef>
                <a:spcPts val="600"/>
              </a:spcBef>
              <a:buFont typeface="Wingdings" pitchFamily="2" charset="2"/>
              <a:buChar char="q"/>
            </a:pPr>
            <a:endParaRPr lang="fr" sz="2400" dirty="0"/>
          </a:p>
          <a:p>
            <a:pPr algn="l" rtl="0">
              <a:spcBef>
                <a:spcPts val="600"/>
              </a:spcBef>
              <a:buFont typeface="Wingdings" pitchFamily="2" charset="2"/>
              <a:buChar char="q"/>
            </a:pPr>
            <a:r>
              <a:rPr lang="fr" sz="2400" b="0" i="0" u="none" baseline="0"/>
              <a:t>Partager avec les acteurs humanitaires des informations sur le mandat et la composition de votre organisation</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fr"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fr" sz="900" b="0" i="0" u="none" strike="noStrike" kern="0" cap="none" spc="0" normalizeH="0" baseline="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pPr algn="l" rtl="0"/>
            <a:fld id="{737677CE-4981-014C-9822-FAD170ACDB5A}" type="datetime1">
              <a:rPr lang="fr-TN"/>
              <a:t>1/23/24</a:t>
            </a:fld>
            <a:endParaRPr lang="fr"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17813"/>
            <a:ext cx="4114800" cy="365125"/>
          </a:xfrm>
        </p:spPr>
        <p:txBody>
          <a:bodyPr/>
          <a:lstStyle/>
          <a:p>
            <a:pPr rtl="0"/>
            <a:r>
              <a:rPr lang="fr" b="0" i="0" u="none" baseline="0"/>
              <a:t>Groupe de travail DRG 6</a:t>
            </a:r>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53</a:t>
            </a:fld>
            <a:endParaRPr lang="fr"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4280" y="0"/>
            <a:ext cx="1891520" cy="986643"/>
          </a:xfrm>
          <a:prstGeom prst="rect">
            <a:avLst/>
          </a:prstGeom>
        </p:spPr>
      </p:pic>
    </p:spTree>
    <p:extLst>
      <p:ext uri="{BB962C8B-B14F-4D97-AF65-F5344CB8AC3E}">
        <p14:creationId xmlns:p14="http://schemas.microsoft.com/office/powerpoint/2010/main" val="90482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pPr algn="l" rtl="0"/>
            <a:r>
              <a:rPr lang="fr" sz="4800" b="1" i="0" u="none" baseline="0">
                <a:solidFill>
                  <a:srgbClr val="7030A0"/>
                </a:solidFill>
                <a:latin typeface="+mn-lt"/>
                <a:ea typeface="+mn-lt"/>
                <a:cs typeface="+mn-lt"/>
              </a:rPr>
              <a:t>En résumé</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5983593"/>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pPr algn="l" rtl="0"/>
            <a:fld id="{1AF1697C-DBF2-2649-B9D9-9E6BBEE1B29C}" type="datetime1">
              <a:rPr lang="fr-TN"/>
              <a:t>1/23/24</a:t>
            </a:fld>
            <a:endParaRPr lang="fr"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54</a:t>
            </a:fld>
            <a:endParaRPr lang="fr" dirty="0"/>
          </a:p>
        </p:txBody>
      </p:sp>
      <p:pic>
        <p:nvPicPr>
          <p:cNvPr id="7" name="Picture 6">
            <a:extLst>
              <a:ext uri="{FF2B5EF4-FFF2-40B4-BE49-F238E27FC236}">
                <a16:creationId xmlns:a16="http://schemas.microsoft.com/office/drawing/2014/main" id="{B1F4544A-9E38-A947-B92F-E7EE3E61FF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81586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a:xfrm>
            <a:off x="838200" y="1346483"/>
            <a:ext cx="10515600" cy="2852737"/>
          </a:xfrm>
        </p:spPr>
        <p:txBody>
          <a:bodyPr/>
          <a:lstStyle/>
          <a:p>
            <a:pPr algn="l" rtl="0"/>
            <a:r>
              <a:rPr lang="fr" b="1" i="0" u="none" baseline="0">
                <a:latin typeface="Calibri" panose="020F0502020204030204" pitchFamily="34" charset="0"/>
                <a:ea typeface="Calibri" panose="020F0502020204030204" pitchFamily="34" charset="0"/>
                <a:cs typeface="Calibri" panose="020F0502020204030204" pitchFamily="34" charset="0"/>
              </a:rPr>
              <a:t>Modèle de coordination des réfugiés</a:t>
            </a:r>
          </a:p>
        </p:txBody>
      </p:sp>
      <p:sp>
        <p:nvSpPr>
          <p:cNvPr id="3" name="Date Placeholder 2">
            <a:extLst>
              <a:ext uri="{FF2B5EF4-FFF2-40B4-BE49-F238E27FC236}">
                <a16:creationId xmlns:a16="http://schemas.microsoft.com/office/drawing/2014/main" id="{F6138BAC-B4BD-9332-E3D9-479CF758CC16}"/>
              </a:ext>
            </a:extLst>
          </p:cNvPr>
          <p:cNvSpPr>
            <a:spLocks noGrp="1"/>
          </p:cNvSpPr>
          <p:nvPr>
            <p:ph type="dt" sz="half" idx="10"/>
          </p:nvPr>
        </p:nvSpPr>
        <p:spPr/>
        <p:txBody>
          <a:bodyPr/>
          <a:lstStyle/>
          <a:p>
            <a:pPr algn="l" rtl="0"/>
            <a:fld id="{55A8471E-E66C-5F41-9D8F-97B630A2EDFA}" type="datetime1">
              <a:rPr lang="fr-TN"/>
              <a:t>1/23/24</a:t>
            </a:fld>
            <a:endParaRPr lang="fr"/>
          </a:p>
        </p:txBody>
      </p:sp>
      <p:sp>
        <p:nvSpPr>
          <p:cNvPr id="4" name="Footer Placeholder 3">
            <a:extLst>
              <a:ext uri="{FF2B5EF4-FFF2-40B4-BE49-F238E27FC236}">
                <a16:creationId xmlns:a16="http://schemas.microsoft.com/office/drawing/2014/main" id="{0EE892B1-34E1-8DDA-0B08-8647151EB65C}"/>
              </a:ext>
            </a:extLst>
          </p:cNvPr>
          <p:cNvSpPr>
            <a:spLocks noGrp="1"/>
          </p:cNvSpPr>
          <p:nvPr>
            <p:ph type="ftr" sz="quarter" idx="11"/>
          </p:nvPr>
        </p:nvSpPr>
        <p:spPr/>
        <p:txBody>
          <a:bodyPr/>
          <a:lstStyle/>
          <a:p>
            <a:pPr rtl="0"/>
            <a:r>
              <a:rPr lang="fr" b="0" i="0" u="none" baseline="0"/>
              <a:t>Groupe de travail DRG 6</a:t>
            </a:r>
            <a:endParaRPr lang="fr" dirty="0"/>
          </a:p>
        </p:txBody>
      </p:sp>
      <p:sp>
        <p:nvSpPr>
          <p:cNvPr id="5" name="Slide Number Placeholder 4">
            <a:extLst>
              <a:ext uri="{FF2B5EF4-FFF2-40B4-BE49-F238E27FC236}">
                <a16:creationId xmlns:a16="http://schemas.microsoft.com/office/drawing/2014/main" id="{48F548BC-D945-CB75-AA04-459E434154B4}"/>
              </a:ext>
            </a:extLst>
          </p:cNvPr>
          <p:cNvSpPr>
            <a:spLocks noGrp="1"/>
          </p:cNvSpPr>
          <p:nvPr>
            <p:ph type="sldNum" sz="quarter" idx="12"/>
          </p:nvPr>
        </p:nvSpPr>
        <p:spPr/>
        <p:txBody>
          <a:bodyPr/>
          <a:lstStyle/>
          <a:p>
            <a:pPr algn="r" rtl="0"/>
            <a:fld id="{566D8EC2-00B7-4DEC-8348-941BB5C1523A}" type="slidenum">
              <a:rPr/>
              <a:t>55</a:t>
            </a:fld>
            <a:endParaRPr lang="fr"/>
          </a:p>
        </p:txBody>
      </p:sp>
      <p:pic>
        <p:nvPicPr>
          <p:cNvPr id="6" name="Picture 5"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4411C3BB-633A-08AF-2BCE-9A1D53242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6598" y="0"/>
            <a:ext cx="1891520" cy="986643"/>
          </a:xfrm>
          <a:prstGeom prst="rect">
            <a:avLst/>
          </a:prstGeom>
        </p:spPr>
      </p:pic>
      <p:pic>
        <p:nvPicPr>
          <p:cNvPr id="7" name="Picture 6">
            <a:extLst>
              <a:ext uri="{FF2B5EF4-FFF2-40B4-BE49-F238E27FC236}">
                <a16:creationId xmlns:a16="http://schemas.microsoft.com/office/drawing/2014/main" id="{2DEEBE1A-BEE5-644A-A63F-514B8C966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61735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Modèle de coordination des réfugiés - quoi et pourquoi?</a:t>
            </a:r>
            <a:endParaRPr lang="fr"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65220" y="2049454"/>
            <a:ext cx="11436491" cy="4192453"/>
          </a:xfrm>
        </p:spPr>
        <p:txBody>
          <a:bodyPr>
            <a:noAutofit/>
          </a:bodyPr>
          <a:lstStyle/>
          <a:p>
            <a:pPr algn="l" rtl="0"/>
            <a:r>
              <a:rPr lang="fr" b="0" i="0" u="none" baseline="0">
                <a:latin typeface="Calibri" panose="020F0502020204030204" pitchFamily="34" charset="0"/>
                <a:ea typeface="Calibri" panose="020F0502020204030204" pitchFamily="34" charset="0"/>
                <a:cs typeface="Calibri" panose="020F0502020204030204" pitchFamily="34" charset="0"/>
              </a:rPr>
              <a:t>Base pour diriger et coordonner dans toutes les situations de réfugiés</a:t>
            </a:r>
          </a:p>
          <a:p>
            <a:pPr algn="l" rtl="0"/>
            <a:r>
              <a:rPr lang="fr" b="0" i="0" u="none" baseline="0">
                <a:latin typeface="Calibri" panose="020F0502020204030204" pitchFamily="34" charset="0"/>
                <a:ea typeface="Calibri" panose="020F0502020204030204" pitchFamily="34" charset="0"/>
                <a:cs typeface="Calibri" panose="020F0502020204030204" pitchFamily="34" charset="0"/>
              </a:rPr>
              <a:t>Lien avec le mandat du HCR: d'une pratique à un mécanisme formalisé, inclusif et prévisible</a:t>
            </a:r>
          </a:p>
          <a:p>
            <a:pPr algn="l" rtl="0"/>
            <a:r>
              <a:rPr lang="fr" b="0" i="0" u="none" baseline="0">
                <a:latin typeface="Calibri" panose="020F0502020204030204" pitchFamily="34" charset="0"/>
                <a:ea typeface="Calibri" panose="020F0502020204030204" pitchFamily="34" charset="0"/>
                <a:cs typeface="Calibri" panose="020F0502020204030204" pitchFamily="34" charset="0"/>
              </a:rPr>
              <a:t>La responsabilité première des états en matière de protection des réfugiés</a:t>
            </a:r>
          </a:p>
          <a:p>
            <a:pPr algn="l" rtl="0"/>
            <a:r>
              <a:rPr lang="fr" b="0" i="0" u="none" baseline="0">
                <a:latin typeface="Calibri" panose="020F0502020204030204" pitchFamily="34" charset="0"/>
                <a:ea typeface="Calibri" panose="020F0502020204030204" pitchFamily="34" charset="0"/>
                <a:cs typeface="Calibri" panose="020F0502020204030204" pitchFamily="34" charset="0"/>
              </a:rPr>
              <a:t>Tous les acteurs impliqués dans la réponse</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1FDB89-7191-C349-ADDB-0E58456EA707}" type="datetime1">
              <a:rPr kumimoji="0" lang="fr-TN" sz="1200" b="0" i="0" u="none" strike="noStrike" kern="1200" cap="none" spc="0" normalizeH="0" baseline="0">
                <a:ln>
                  <a:noFill/>
                </a:ln>
                <a:solidFill>
                  <a:prstClr val="black">
                    <a:tint val="75000"/>
                  </a:prstClr>
                </a:solidFill>
                <a:effectLst/>
                <a:uLnTx/>
                <a:uFillTx/>
                <a:latin typeface="Calibri" panose="020F0502020204030204"/>
                <a:ea typeface="+mn-ea"/>
                <a:cs typeface="+mn-cs"/>
              </a:rPr>
              <a:t>1/23/24</a:t>
            </a:fld>
            <a:endParaRPr kumimoji="0" lang="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a:ln>
                  <a:noFill/>
                </a:ln>
                <a:solidFill>
                  <a:prstClr val="black">
                    <a:tint val="75000"/>
                  </a:prstClr>
                </a:solidFill>
                <a:effectLst/>
                <a:uLnTx/>
                <a:uFillTx/>
                <a:latin typeface="Calibri" panose="020F0502020204030204"/>
                <a:ea typeface="+mn-ea"/>
                <a:cs typeface="+mn-cs"/>
              </a:rPr>
              <a:t>Groupe de travail DRG 6</a:t>
            </a:r>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 b="0" i="0" u="none" baseline="0"/>
              <a:t>Diapositive </a:t>
            </a:r>
            <a:fld id="{566D8EC2-00B7-4DEC-8348-941BB5C1523A}" type="slidenum">
              <a:rPr kumimoji="0" sz="1200" b="0" i="0" u="none" strike="noStrike" kern="1200" cap="none" spc="0" normalizeH="0" baseline="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C2975DE-EAAC-0144-B047-1ED691C9C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217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245767" y="67468"/>
            <a:ext cx="8668506" cy="1325563"/>
          </a:xfrm>
        </p:spPr>
        <p:txBody>
          <a:bodyPr>
            <a:normAutofit/>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Plans d'intervention pour les réfugiés</a:t>
            </a:r>
            <a:endParaRPr lang="fr" b="1" dirty="0">
              <a:solidFill>
                <a:srgbClr val="7030A0"/>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E2236-CDA8-9246-992B-A010A9F69864}" type="datetime1">
              <a:rPr kumimoji="0" lang="fr-TN" sz="1200" b="0" i="0" u="none" strike="noStrike" kern="1200" cap="none" spc="0" normalizeH="0" baseline="0">
                <a:ln>
                  <a:noFill/>
                </a:ln>
                <a:solidFill>
                  <a:prstClr val="black">
                    <a:tint val="75000"/>
                  </a:prstClr>
                </a:solidFill>
                <a:effectLst/>
                <a:uLnTx/>
                <a:uFillTx/>
                <a:latin typeface="Calibri" panose="020F0502020204030204"/>
                <a:ea typeface="+mn-ea"/>
                <a:cs typeface="+mn-cs"/>
              </a:rPr>
              <a:t>1/23/24</a:t>
            </a:fld>
            <a:endParaRPr kumimoji="0" lang="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a:ln>
                  <a:noFill/>
                </a:ln>
                <a:solidFill>
                  <a:prstClr val="black">
                    <a:tint val="75000"/>
                  </a:prstClr>
                </a:solidFill>
                <a:effectLst/>
                <a:uLnTx/>
                <a:uFillTx/>
                <a:latin typeface="Calibri" panose="020F0502020204030204"/>
                <a:ea typeface="+mn-ea"/>
                <a:cs typeface="+mn-cs"/>
              </a:rPr>
              <a:t>Groupe de travail DRG 6</a:t>
            </a:r>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 b="0" i="0" u="none" baseline="0"/>
              <a:t>Diapositive </a:t>
            </a:r>
            <a:fld id="{566D8EC2-00B7-4DEC-8348-941BB5C1523A}" type="slidenum">
              <a:rPr kumimoji="0" sz="1200" b="0" i="0" u="none" strike="noStrike" kern="1200" cap="none" spc="0" normalizeH="0" baseline="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3298239B-06D3-8449-7AEE-8029B9B5397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8235185"/>
              </p:ext>
            </p:extLst>
          </p:nvPr>
        </p:nvGraphicFramePr>
        <p:xfrm>
          <a:off x="0" y="917617"/>
          <a:ext cx="3787981" cy="54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a16="http://schemas.microsoft.com/office/drawing/2014/main" id="{5BFF4657-0007-D967-7955-3375FD21ED15}"/>
              </a:ext>
            </a:extLst>
          </p:cNvPr>
          <p:cNvSpPr txBox="1">
            <a:spLocks/>
          </p:cNvSpPr>
          <p:nvPr/>
        </p:nvSpPr>
        <p:spPr>
          <a:xfrm>
            <a:off x="3584962" y="1687375"/>
            <a:ext cx="8073639" cy="911225"/>
          </a:xfrm>
          <a:prstGeom prst="rect">
            <a:avLst/>
          </a:prstGeom>
        </p:spPr>
        <p:txBody>
          <a:bodyPr vert="horz" lIns="121920" tIns="60960" rIns="121920" bIns="0" rtlCol="0">
            <a:no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srgbClr val="0072BC"/>
              </a:buClr>
              <a:buSzTx/>
              <a:buFont typeface="Arial"/>
              <a:buNone/>
              <a:tabLst/>
              <a:defRPr/>
            </a:pPr>
            <a:r>
              <a:rPr kumimoji="0" lang="fr" sz="2133"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 site </a:t>
            </a:r>
            <a:r>
              <a:rPr kumimoji="0" lang="fr" sz="2133" b="1" i="0" u="none" strike="noStrike" kern="1200" cap="none" spc="0" normalizeH="0" baseline="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Modèle de coordination des réfugiés (MRC) </a:t>
            </a:r>
            <a:r>
              <a:rPr kumimoji="0" lang="fr" sz="2133"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garantit une coordination responsable, inclusive, prévisible et transparente.</a:t>
            </a:r>
            <a:endParaRPr kumimoji="0" lang="fr" sz="2133"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C83774C9-AD4E-BDA9-0857-B54901B81D4F}"/>
              </a:ext>
            </a:extLst>
          </p:cNvPr>
          <p:cNvSpPr txBox="1">
            <a:spLocks/>
          </p:cNvSpPr>
          <p:nvPr/>
        </p:nvSpPr>
        <p:spPr>
          <a:xfrm>
            <a:off x="3656064" y="2598600"/>
            <a:ext cx="7931433" cy="3179240"/>
          </a:xfrm>
          <a:prstGeom prst="rect">
            <a:avLst/>
          </a:prstGeom>
        </p:spPr>
        <p:txBody>
          <a:bodyPr vert="horz" lIns="91440" tIns="45720" rIns="91440" bIns="0" rtlCol="0">
            <a:noAutofit/>
          </a:bodyPr>
          <a:lstStyle>
            <a:lvl1pPr marL="457189" indent="-457189" algn="l" defTabSz="609585" rtl="0" eaLnBrk="1" latinLnBrk="0" hangingPunct="1">
              <a:spcBef>
                <a:spcPct val="20000"/>
              </a:spcBef>
              <a:buClr>
                <a:schemeClr val="accent1"/>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1"/>
              </a:buClr>
              <a:buFont typeface="Arial"/>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srgbClr val="0072BC"/>
              </a:buClr>
              <a:buSzTx/>
              <a:buFont typeface="Arial"/>
              <a:buNone/>
              <a:tabLst/>
              <a:defRPr/>
            </a:pPr>
            <a:r>
              <a:rPr kumimoji="0" lang="fr" sz="2133" b="1" i="0" u="none" strike="noStrike" kern="1200" cap="none" spc="0" normalizeH="0" baseline="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Plans d'intervention pour les réfugiés (PIR)</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fr" sz="2133" b="0" i="0" u="none" strike="noStrike" kern="120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sont </a:t>
            </a:r>
            <a:r>
              <a:rPr kumimoji="0" lang="fr" sz="2133" b="1" i="0" u="none" strike="noStrike" kern="1200" cap="none" spc="0" normalizeH="0" baseline="0">
                <a:ln>
                  <a:noFill/>
                </a:ln>
                <a:solidFill>
                  <a:srgbClr val="0072BC"/>
                </a:solidFill>
                <a:effectLst/>
                <a:uLnTx/>
                <a:uFillTx/>
                <a:latin typeface="Calibri" panose="020F0502020204030204" pitchFamily="34" charset="0"/>
                <a:ea typeface="Calibri" panose="020F0502020204030204" pitchFamily="34" charset="0"/>
                <a:cs typeface="Calibri" panose="020F0502020204030204" pitchFamily="34" charset="0"/>
              </a:rPr>
              <a:t>des plans inter-agences globaux dirigés par le HCR </a:t>
            </a:r>
            <a:r>
              <a:rPr kumimoji="0" lang="fr" sz="2133" b="0" i="0" u="none" strike="noStrike" kern="120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pour répondre aux situations complexes des réfugiés;</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fr" sz="2133" b="0" i="0" u="none" strike="noStrike" kern="120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sont un élément clé du Modèle de coordination des réfugiés et constituent le véhicule par lequel sont assurés </a:t>
            </a:r>
            <a:r>
              <a:rPr kumimoji="0" lang="fr" sz="2133" b="1" i="0" u="none" strike="noStrike" kern="1200" cap="none" spc="0" normalizeH="0" baseline="0">
                <a:ln>
                  <a:noFill/>
                </a:ln>
                <a:solidFill>
                  <a:srgbClr val="0072BC"/>
                </a:solidFill>
                <a:effectLst/>
                <a:uLnTx/>
                <a:uFillTx/>
                <a:latin typeface="Calibri" panose="020F0502020204030204" pitchFamily="34" charset="0"/>
                <a:ea typeface="Calibri" panose="020F0502020204030204" pitchFamily="34" charset="0"/>
                <a:cs typeface="Calibri" panose="020F0502020204030204" pitchFamily="34" charset="0"/>
              </a:rPr>
              <a:t>la direction et la coordination de la réponse aux réfugiés </a:t>
            </a:r>
            <a:r>
              <a:rPr kumimoji="0" lang="fr" sz="2133" b="0" i="0" u="none" strike="noStrike" kern="120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peuvent être exercées.</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fr" sz="2133" b="0" i="0" u="none" strike="noStrike" kern="120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Pilier du modèle de coordination des réfugiés</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fr" sz="2133" b="0" i="0" u="none" strike="noStrike" kern="1200" cap="none" spc="0" normalizeH="0" baseline="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Outil de mobilisation des ressources</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endParaRPr kumimoji="0" lang="fr" sz="2133" b="0" i="0" u="none" strike="noStrike" kern="120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pic>
        <p:nvPicPr>
          <p:cNvPr id="11" name="Picture 10">
            <a:extLst>
              <a:ext uri="{FF2B5EF4-FFF2-40B4-BE49-F238E27FC236}">
                <a16:creationId xmlns:a16="http://schemas.microsoft.com/office/drawing/2014/main" id="{462D0881-E300-C94E-8BFB-BD93327586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138865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5FB2-75D2-4C11-825D-3EC6E326507A}"/>
              </a:ext>
            </a:extLst>
          </p:cNvPr>
          <p:cNvSpPr>
            <a:spLocks noGrp="1"/>
          </p:cNvSpPr>
          <p:nvPr>
            <p:ph type="title"/>
          </p:nvPr>
        </p:nvSpPr>
        <p:spPr>
          <a:xfrm>
            <a:off x="441657" y="306729"/>
            <a:ext cx="11672416" cy="722958"/>
          </a:xfrm>
        </p:spPr>
        <p:txBody>
          <a:bodyPr>
            <a:noAutofit/>
          </a:bodyPr>
          <a:lstStyle/>
          <a:p>
            <a:pPr algn="l" rtl="0"/>
            <a:r>
              <a:rPr lang="fr" sz="3600" b="1" i="0" u="none" baseline="0">
                <a:latin typeface="Calibri" panose="020F0502020204030204" pitchFamily="34" charset="0"/>
                <a:ea typeface="Calibri" panose="020F0502020204030204" pitchFamily="34" charset="0"/>
                <a:cs typeface="Calibri" panose="020F0502020204030204" pitchFamily="34" charset="0"/>
              </a:rPr>
              <a:t>Comparaison entre le système des clusters et RCM</a:t>
            </a:r>
            <a:endParaRPr lang="fr" sz="3600" b="1" dirty="0">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F0A375ED-4781-4F75-BD0C-F15B6B1B4EC6}"/>
              </a:ext>
            </a:extLst>
          </p:cNvPr>
          <p:cNvGraphicFramePr>
            <a:graphicFrameLocks noGrp="1"/>
          </p:cNvGraphicFramePr>
          <p:nvPr>
            <p:ph idx="1"/>
            <p:extLst>
              <p:ext uri="{D42A27DB-BD31-4B8C-83A1-F6EECF244321}">
                <p14:modId xmlns:p14="http://schemas.microsoft.com/office/powerpoint/2010/main" val="3171945975"/>
              </p:ext>
            </p:extLst>
          </p:nvPr>
        </p:nvGraphicFramePr>
        <p:xfrm>
          <a:off x="441657" y="1064871"/>
          <a:ext cx="11308685" cy="5638073"/>
        </p:xfrm>
        <a:graphic>
          <a:graphicData uri="http://schemas.openxmlformats.org/drawingml/2006/table">
            <a:tbl>
              <a:tblPr firstRow="1" bandRow="1">
                <a:tableStyleId>{7DF18680-E054-41AD-8BC1-D1AEF772440D}</a:tableStyleId>
              </a:tblPr>
              <a:tblGrid>
                <a:gridCol w="2196690">
                  <a:extLst>
                    <a:ext uri="{9D8B030D-6E8A-4147-A177-3AD203B41FA5}">
                      <a16:colId xmlns:a16="http://schemas.microsoft.com/office/drawing/2014/main" val="1629633146"/>
                    </a:ext>
                  </a:extLst>
                </a:gridCol>
                <a:gridCol w="3473100">
                  <a:extLst>
                    <a:ext uri="{9D8B030D-6E8A-4147-A177-3AD203B41FA5}">
                      <a16:colId xmlns:a16="http://schemas.microsoft.com/office/drawing/2014/main" val="3089254030"/>
                    </a:ext>
                  </a:extLst>
                </a:gridCol>
                <a:gridCol w="5638895">
                  <a:extLst>
                    <a:ext uri="{9D8B030D-6E8A-4147-A177-3AD203B41FA5}">
                      <a16:colId xmlns:a16="http://schemas.microsoft.com/office/drawing/2014/main" val="3907958961"/>
                    </a:ext>
                  </a:extLst>
                </a:gridCol>
              </a:tblGrid>
              <a:tr h="377799">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Article</a:t>
                      </a:r>
                    </a:p>
                  </a:txBody>
                  <a:tcPr marL="121920" marR="121920" marT="60960" marB="60960"/>
                </a:tc>
                <a:tc>
                  <a:txBody>
                    <a:bodyPr/>
                    <a:lstStyle/>
                    <a:p>
                      <a:pPr algn="l" rtl="0"/>
                      <a:r>
                        <a:rPr lang="fr" sz="2400" b="0" i="0" u="none" baseline="0">
                          <a:solidFill>
                            <a:schemeClr val="tx1"/>
                          </a:solidFill>
                          <a:latin typeface="Calibri" panose="020F0502020204030204" pitchFamily="34" charset="0"/>
                          <a:ea typeface="Calibri" panose="020F0502020204030204" pitchFamily="34" charset="0"/>
                          <a:cs typeface="Calibri" panose="020F0502020204030204" pitchFamily="34" charset="0"/>
                        </a:rPr>
                        <a:t>CLUSTER</a:t>
                      </a:r>
                      <a:endParaRPr lang="fr" sz="24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solidFill>
                            <a:schemeClr val="tx1"/>
                          </a:solidFill>
                          <a:latin typeface="Calibri" panose="020F0502020204030204" pitchFamily="34" charset="0"/>
                          <a:ea typeface="Calibri" panose="020F0502020204030204" pitchFamily="34" charset="0"/>
                          <a:cs typeface="Calibri" panose="020F0502020204030204" pitchFamily="34" charset="0"/>
                        </a:rPr>
                        <a:t>REFUGIE</a:t>
                      </a:r>
                      <a:endParaRPr lang="fr" sz="24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985879114"/>
                  </a:ext>
                </a:extLst>
              </a:tr>
              <a:tr h="809496">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Responsabilisation</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Coordinateur des secours d'urgence au SG</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Haut Commissaire à l'AG</a:t>
                      </a:r>
                      <a:endParaRPr lang="fr" sz="24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23645549"/>
                  </a:ext>
                </a:extLst>
              </a:tr>
              <a:tr h="639353">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Direction</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Coordinateur humanitaire</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Représentant du HCR</a:t>
                      </a:r>
                      <a:endParaRPr lang="fr" sz="24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3596804723"/>
                  </a:ext>
                </a:extLst>
              </a:tr>
              <a:tr h="1097272">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Plan inter-agences</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Plan d'action humanitaire</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Plan d'intervention pour les réfugiés</a:t>
                      </a:r>
                    </a:p>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Plan d'opérations inter-agences dans le pays, plan pluriannuel multi-partenaires</a:t>
                      </a:r>
                      <a:endParaRPr lang="fr" sz="24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4031299723"/>
                  </a:ext>
                </a:extLst>
              </a:tr>
              <a:tr h="644577">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Coordination inter-agences</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Coordination inter-clusters</a:t>
                      </a:r>
                    </a:p>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Clusters</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Coordinations multisectorielles, ecteurs et Groupe de protection des réfugiés</a:t>
                      </a:r>
                      <a:endParaRPr lang="fr" sz="24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3572947866"/>
                  </a:ext>
                </a:extLst>
              </a:tr>
              <a:tr h="744825">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Mobilisation des ressources</a:t>
                      </a: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CERF, Fonds de financement communs, Fonds bilatéraux</a:t>
                      </a:r>
                      <a:endParaRPr lang="fr" sz="2400" dirty="0">
                        <a:latin typeface="Calibri" panose="020F0502020204030204" pitchFamily="34" charset="0"/>
                        <a:cs typeface="Calibri" panose="020F0502020204030204" pitchFamily="34" charset="0"/>
                      </a:endParaRPr>
                    </a:p>
                  </a:txBody>
                  <a:tcPr marL="121920" marR="121920" marT="60960" marB="60960"/>
                </a:tc>
                <a:tc>
                  <a:txBody>
                    <a:bodyPr/>
                    <a:lstStyle/>
                    <a:p>
                      <a:pPr algn="l" rtl="0"/>
                      <a:r>
                        <a:rPr lang="fr" sz="2400" b="0" i="0" u="none" baseline="0">
                          <a:latin typeface="Calibri" panose="020F0502020204030204" pitchFamily="34" charset="0"/>
                          <a:ea typeface="Calibri" panose="020F0502020204030204" pitchFamily="34" charset="0"/>
                          <a:cs typeface="Calibri" panose="020F0502020204030204" pitchFamily="34" charset="0"/>
                        </a:rPr>
                        <a:t>Fonds bilatéraux, Fonds du HCR, CERF, autres MPTFs</a:t>
                      </a:r>
                      <a:endParaRPr lang="fr" sz="24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72184181"/>
                  </a:ext>
                </a:extLst>
              </a:tr>
            </a:tbl>
          </a:graphicData>
        </a:graphic>
      </p:graphicFrame>
      <p:sp>
        <p:nvSpPr>
          <p:cNvPr id="3" name="Date Placeholder 2">
            <a:extLst>
              <a:ext uri="{FF2B5EF4-FFF2-40B4-BE49-F238E27FC236}">
                <a16:creationId xmlns:a16="http://schemas.microsoft.com/office/drawing/2014/main" id="{B49843C4-E4A8-E6EF-9B01-584816F762D4}"/>
              </a:ext>
            </a:extLst>
          </p:cNvPr>
          <p:cNvSpPr>
            <a:spLocks noGrp="1"/>
          </p:cNvSpPr>
          <p:nvPr>
            <p:ph type="dt" sz="half" idx="10"/>
          </p:nvPr>
        </p:nvSpPr>
        <p:spPr/>
        <p:txBody>
          <a:bodyPr/>
          <a:lstStyle/>
          <a:p>
            <a:pPr algn="l" rtl="0"/>
            <a:fld id="{8E5F0FFA-6065-A040-9123-7DAD197C8E50}" type="datetime1">
              <a:rPr lang="fr-TN"/>
              <a:t>1/23/24</a:t>
            </a:fld>
            <a:endParaRPr lang="fr"/>
          </a:p>
        </p:txBody>
      </p:sp>
      <p:sp>
        <p:nvSpPr>
          <p:cNvPr id="5" name="Footer Placeholder 4">
            <a:extLst>
              <a:ext uri="{FF2B5EF4-FFF2-40B4-BE49-F238E27FC236}">
                <a16:creationId xmlns:a16="http://schemas.microsoft.com/office/drawing/2014/main" id="{D0C09215-F7CA-A8E9-5C18-E6600A4FBB3E}"/>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5BD3002C-54A3-5F17-54BF-4E0B102940FE}"/>
              </a:ext>
            </a:extLst>
          </p:cNvPr>
          <p:cNvSpPr>
            <a:spLocks noGrp="1"/>
          </p:cNvSpPr>
          <p:nvPr>
            <p:ph type="sldNum" sz="quarter" idx="12"/>
          </p:nvPr>
        </p:nvSpPr>
        <p:spPr/>
        <p:txBody>
          <a:bodyPr/>
          <a:lstStyle/>
          <a:p>
            <a:pPr algn="r" rtl="0"/>
            <a:fld id="{2066355A-084C-D24E-9AD2-7E4FC41EA627}" type="slidenum">
              <a:rPr/>
              <a:t>58</a:t>
            </a:fld>
            <a:endParaRPr lang="fr"/>
          </a:p>
        </p:txBody>
      </p:sp>
    </p:spTree>
    <p:extLst>
      <p:ext uri="{BB962C8B-B14F-4D97-AF65-F5344CB8AC3E}">
        <p14:creationId xmlns:p14="http://schemas.microsoft.com/office/powerpoint/2010/main" val="2458787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p:txBody>
          <a:bodyPr/>
          <a:lstStyle/>
          <a:p>
            <a:pPr algn="l" rtl="0"/>
            <a:r>
              <a:rPr lang="fr" b="1" i="0" u="none" baseline="0">
                <a:latin typeface="Calibri" panose="020F0502020204030204" pitchFamily="34" charset="0"/>
                <a:ea typeface="Calibri" panose="020F0502020204030204" pitchFamily="34" charset="0"/>
                <a:cs typeface="Calibri" panose="020F0502020204030204" pitchFamily="34" charset="0"/>
              </a:rPr>
              <a:t>Le cycle des programmes humanitaires</a:t>
            </a: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p:txBody>
          <a:bodyPr/>
          <a:lstStyle/>
          <a:p>
            <a:pPr algn="l" rtl="0"/>
            <a:r>
              <a:rPr lang="fr" b="0" i="0" u="none" baseline="0"/>
              <a:t>Étapes clés et identification des points d'entrée des OPD</a:t>
            </a:r>
          </a:p>
        </p:txBody>
      </p:sp>
      <p:sp>
        <p:nvSpPr>
          <p:cNvPr id="3" name="Date Placeholder 2">
            <a:extLst>
              <a:ext uri="{FF2B5EF4-FFF2-40B4-BE49-F238E27FC236}">
                <a16:creationId xmlns:a16="http://schemas.microsoft.com/office/drawing/2014/main" id="{1A20431A-BB21-0824-7956-98176D9290AF}"/>
              </a:ext>
            </a:extLst>
          </p:cNvPr>
          <p:cNvSpPr>
            <a:spLocks noGrp="1"/>
          </p:cNvSpPr>
          <p:nvPr>
            <p:ph type="dt" sz="half" idx="10"/>
          </p:nvPr>
        </p:nvSpPr>
        <p:spPr/>
        <p:txBody>
          <a:bodyPr/>
          <a:lstStyle/>
          <a:p>
            <a:pPr algn="l" rtl="0"/>
            <a:fld id="{724B5A7C-6356-8D46-B8A3-EB6CD2F100A3}" type="datetime1">
              <a:rPr lang="fr-TN"/>
              <a:t>1/23/24</a:t>
            </a:fld>
            <a:endParaRPr lang="fr"/>
          </a:p>
        </p:txBody>
      </p:sp>
      <p:sp>
        <p:nvSpPr>
          <p:cNvPr id="4" name="Footer Placeholder 3">
            <a:extLst>
              <a:ext uri="{FF2B5EF4-FFF2-40B4-BE49-F238E27FC236}">
                <a16:creationId xmlns:a16="http://schemas.microsoft.com/office/drawing/2014/main" id="{BEBF0F72-C588-DB64-6E87-87DCF14D8C7E}"/>
              </a:ext>
            </a:extLst>
          </p:cNvPr>
          <p:cNvSpPr>
            <a:spLocks noGrp="1"/>
          </p:cNvSpPr>
          <p:nvPr>
            <p:ph type="ftr" sz="quarter" idx="11"/>
          </p:nvPr>
        </p:nvSpPr>
        <p:spPr/>
        <p:txBody>
          <a:bodyPr/>
          <a:lstStyle/>
          <a:p>
            <a:pPr rtl="0"/>
            <a:r>
              <a:rPr lang="fr" b="0" i="0" u="none" baseline="0"/>
              <a:t>Groupe de travail DRG 6</a:t>
            </a:r>
            <a:endParaRPr lang="fr" dirty="0"/>
          </a:p>
        </p:txBody>
      </p:sp>
      <p:sp>
        <p:nvSpPr>
          <p:cNvPr id="6" name="Slide Number Placeholder 5">
            <a:extLst>
              <a:ext uri="{FF2B5EF4-FFF2-40B4-BE49-F238E27FC236}">
                <a16:creationId xmlns:a16="http://schemas.microsoft.com/office/drawing/2014/main" id="{29DAF270-59DC-216D-1848-4EF177615A6E}"/>
              </a:ext>
            </a:extLst>
          </p:cNvPr>
          <p:cNvSpPr>
            <a:spLocks noGrp="1"/>
          </p:cNvSpPr>
          <p:nvPr>
            <p:ph type="sldNum" sz="quarter" idx="12"/>
          </p:nvPr>
        </p:nvSpPr>
        <p:spPr/>
        <p:txBody>
          <a:bodyPr/>
          <a:lstStyle/>
          <a:p>
            <a:pPr algn="r" rtl="0"/>
            <a:fld id="{566D8EC2-00B7-4DEC-8348-941BB5C1523A}" type="slidenum">
              <a:rPr/>
              <a:t>59</a:t>
            </a:fld>
            <a:endParaRPr lang="fr"/>
          </a:p>
        </p:txBody>
      </p:sp>
      <p:pic>
        <p:nvPicPr>
          <p:cNvPr id="7" name="Picture 6">
            <a:extLst>
              <a:ext uri="{FF2B5EF4-FFF2-40B4-BE49-F238E27FC236}">
                <a16:creationId xmlns:a16="http://schemas.microsoft.com/office/drawing/2014/main" id="{C00E43A5-4641-114D-B6FF-F6EC75E2E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2879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BB33-9F4E-9C8A-C9FC-8F97C0569FA9}"/>
              </a:ext>
            </a:extLst>
          </p:cNvPr>
          <p:cNvSpPr>
            <a:spLocks noGrp="1"/>
          </p:cNvSpPr>
          <p:nvPr>
            <p:ph type="title"/>
          </p:nvPr>
        </p:nvSpPr>
        <p:spPr/>
        <p:txBody>
          <a:bodyPr>
            <a:normAutofit/>
          </a:bodyPr>
          <a:lstStyle/>
          <a:p>
            <a:pPr algn="l" rtl="0"/>
            <a:r>
              <a:rPr lang="fr" b="0" i="0" u="none" baseline="0">
                <a:latin typeface="Calibri" panose="020F0502020204030204" pitchFamily="34" charset="0"/>
                <a:ea typeface="Calibri" panose="020F0502020204030204" pitchFamily="34" charset="0"/>
                <a:cs typeface="Calibri" panose="020F0502020204030204" pitchFamily="34" charset="0"/>
              </a:rPr>
              <a:t>Guide pour les modérateurs (1)</a:t>
            </a:r>
          </a:p>
        </p:txBody>
      </p:sp>
      <p:sp>
        <p:nvSpPr>
          <p:cNvPr id="3" name="Content Placeholder 2">
            <a:extLst>
              <a:ext uri="{FF2B5EF4-FFF2-40B4-BE49-F238E27FC236}">
                <a16:creationId xmlns:a16="http://schemas.microsoft.com/office/drawing/2014/main" id="{EE189D1D-B7A1-5F10-4EE0-FCECD3647A92}"/>
              </a:ext>
            </a:extLst>
          </p:cNvPr>
          <p:cNvSpPr>
            <a:spLocks noGrp="1"/>
          </p:cNvSpPr>
          <p:nvPr>
            <p:ph idx="1"/>
          </p:nvPr>
        </p:nvSpPr>
        <p:spPr>
          <a:xfrm rot="10800000" flipV="1">
            <a:off x="748844" y="1865046"/>
            <a:ext cx="10808156" cy="3468954"/>
          </a:xfrm>
        </p:spPr>
        <p:txBody>
          <a:bodyPr>
            <a:normAutofit fontScale="62500" lnSpcReduction="20000"/>
          </a:bodyPr>
          <a:lstStyle/>
          <a:p>
            <a:pPr marL="0" indent="0" algn="l" rtl="0">
              <a:buNone/>
            </a:pPr>
            <a:r>
              <a:rPr lang="fr" b="1" i="0" u="none" baseline="0" dirty="0"/>
              <a:t>Demandez aux participants de citer les différents types de crise?</a:t>
            </a:r>
          </a:p>
          <a:p>
            <a:pPr algn="l" rtl="0"/>
            <a:r>
              <a:rPr lang="fr" b="0" i="0" u="none" baseline="0" dirty="0"/>
              <a:t>Informations à inclure dans le pré-pack sur les types de crise afin d'aider les participants à se préparer à un bref brainstorming</a:t>
            </a:r>
          </a:p>
          <a:p>
            <a:pPr algn="l" rtl="0"/>
            <a:r>
              <a:rPr lang="fr" b="0" i="0" u="none" baseline="0" dirty="0"/>
              <a:t>Utiliser les deux diapositives suivantes comme résumé des types principaux - comme une récapitulation pour ceux qui n'ont pas fait la lecture préalable.</a:t>
            </a:r>
          </a:p>
          <a:p>
            <a:pPr algn="l" rtl="0"/>
            <a:r>
              <a:rPr lang="fr" b="0" i="0" u="none" baseline="0" dirty="0"/>
              <a:t> Les équipes de modération régionales peuvent également ajouter des diapositives avec des images d'exemples de différents types de catastrophes</a:t>
            </a:r>
          </a:p>
          <a:p>
            <a:pPr algn="l" rtl="0"/>
            <a:r>
              <a:rPr lang="fr-FR" b="0" i="0" u="none" baseline="0" dirty="0"/>
              <a:t>Utiliser les diapositives de synthèse (11-13) et assurez-vous de renforcer les messages clés qui :</a:t>
            </a:r>
          </a:p>
          <a:p>
            <a:pPr marL="0" indent="0" algn="l" rtl="0">
              <a:buNone/>
            </a:pPr>
            <a:r>
              <a:rPr lang="fr-FR" b="0" i="0" u="none" baseline="0" dirty="0"/>
              <a:t>     -toutes les urgences ne sont pas humanitaires, préciser quand le cluster est activé</a:t>
            </a:r>
          </a:p>
          <a:p>
            <a:pPr marL="0" indent="0" algn="l" rtl="0">
              <a:buNone/>
            </a:pPr>
            <a:r>
              <a:rPr lang="fr-FR" b="0" i="0" u="none" baseline="0" dirty="0"/>
              <a:t>     -une crise a un impact négatif sur l'ensemble de la population (déplacement, perte de vies/maisons, accès aux services, etc.), mais tous les types de crise auront un impact disproportionné sur les personnes handicapées en raison d'obstacles supplémentaires - avec un risque plus élevé d'être laissé pour compte</a:t>
            </a:r>
            <a:endParaRPr lang="fr" b="0" i="0" u="none" baseline="0" dirty="0"/>
          </a:p>
        </p:txBody>
      </p:sp>
      <p:sp>
        <p:nvSpPr>
          <p:cNvPr id="4" name="Date Placeholder 3">
            <a:extLst>
              <a:ext uri="{FF2B5EF4-FFF2-40B4-BE49-F238E27FC236}">
                <a16:creationId xmlns:a16="http://schemas.microsoft.com/office/drawing/2014/main" id="{D5543BE6-FEC3-D56C-3DE4-717C2DF76D36}"/>
              </a:ext>
            </a:extLst>
          </p:cNvPr>
          <p:cNvSpPr>
            <a:spLocks noGrp="1"/>
          </p:cNvSpPr>
          <p:nvPr>
            <p:ph type="dt" sz="half" idx="10"/>
          </p:nvPr>
        </p:nvSpPr>
        <p:spPr/>
        <p:txBody>
          <a:bodyPr/>
          <a:lstStyle/>
          <a:p>
            <a:pPr algn="l" rtl="0"/>
            <a:fld id="{6CC9FA5A-9A74-6041-AEA9-DC6C3BA917E3}" type="datetime1">
              <a:rPr lang="fr-TN"/>
              <a:t>1/23/24</a:t>
            </a:fld>
            <a:endParaRPr lang="fr" dirty="0"/>
          </a:p>
        </p:txBody>
      </p:sp>
      <p:sp>
        <p:nvSpPr>
          <p:cNvPr id="5" name="Footer Placeholder 4">
            <a:extLst>
              <a:ext uri="{FF2B5EF4-FFF2-40B4-BE49-F238E27FC236}">
                <a16:creationId xmlns:a16="http://schemas.microsoft.com/office/drawing/2014/main" id="{2096FD59-AD96-7D34-8055-D05BA6BA0971}"/>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233888AF-7059-FE37-A8F3-39D6E4817B61}"/>
              </a:ext>
            </a:extLst>
          </p:cNvPr>
          <p:cNvSpPr>
            <a:spLocks noGrp="1"/>
          </p:cNvSpPr>
          <p:nvPr>
            <p:ph type="sldNum" sz="quarter" idx="12"/>
          </p:nvPr>
        </p:nvSpPr>
        <p:spPr/>
        <p:txBody>
          <a:bodyPr/>
          <a:lstStyle/>
          <a:p>
            <a:pPr algn="r" rtl="0"/>
            <a:r>
              <a:rPr lang="fr" b="0" i="0" u="none" baseline="0"/>
              <a:t>Diapositive </a:t>
            </a:r>
            <a:fld id="{566D8EC2-00B7-4DEC-8348-941BB5C1523A}" type="slidenum">
              <a:rPr/>
              <a:t>6</a:t>
            </a:fld>
            <a:endParaRPr lang="fr" dirty="0"/>
          </a:p>
        </p:txBody>
      </p:sp>
      <p:pic>
        <p:nvPicPr>
          <p:cNvPr id="7" name="Picture 6">
            <a:extLst>
              <a:ext uri="{FF2B5EF4-FFF2-40B4-BE49-F238E27FC236}">
                <a16:creationId xmlns:a16="http://schemas.microsoft.com/office/drawing/2014/main" id="{2849AC4A-AA0B-F34E-9EB0-042729F83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438781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title"/>
          </p:nvPr>
        </p:nvSpPr>
        <p:spPr>
          <a:xfrm>
            <a:off x="664027" y="473755"/>
            <a:ext cx="8077202" cy="964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 sz="3200" b="1" i="0" u="none" strike="noStrike" kern="1200" cap="none" spc="0" normalizeH="0" baseline="0">
                <a:ln>
                  <a:noFill/>
                </a:ln>
                <a:solidFill>
                  <a:srgbClr val="7030A0"/>
                </a:solidFill>
                <a:effectLst/>
                <a:uLnTx/>
                <a:uFillTx/>
                <a:latin typeface="Calibri" panose="020F0502020204030204" pitchFamily="34" charset="0"/>
                <a:ea typeface="+mn-ea"/>
                <a:cs typeface="Calibri" panose="020F0502020204030204" pitchFamily="34" charset="0"/>
              </a:rPr>
              <a:t>Le cycle du programme humanitaire (HPC)</a:t>
            </a:r>
          </a:p>
        </p:txBody>
      </p:sp>
      <p:sp>
        <p:nvSpPr>
          <p:cNvPr id="10" name="Text Placeholder 2"/>
          <p:cNvSpPr>
            <a:spLocks noGrp="1"/>
          </p:cNvSpPr>
          <p:nvPr>
            <p:ph idx="1"/>
          </p:nvPr>
        </p:nvSpPr>
        <p:spPr>
          <a:xfrm rot="10800000" flipV="1">
            <a:off x="6839129" y="1873405"/>
            <a:ext cx="5118041" cy="4137169"/>
          </a:xfrm>
          <a:prstGeom prst="rect">
            <a:avLst/>
          </a:prstGeom>
          <a:noFill/>
          <a:ln>
            <a:noFill/>
          </a:ln>
        </p:spPr>
        <p:txBody>
          <a:bodyPr vert="horz" lIns="91440" tIns="45720" rIns="91440" bIns="45720" rtlCol="0">
            <a:noAutofit/>
          </a:bodyPr>
          <a:lstStyle>
            <a:lvl1pPr algn="l">
              <a:defRPr sz="2400">
                <a:solidFill>
                  <a:srgbClr val="66686B"/>
                </a:solidFill>
              </a:defRPr>
            </a:lvl1pPr>
          </a:lstStyle>
          <a:p>
            <a:pPr algn="l" rtl="0"/>
            <a:r>
              <a:rPr lang="fr" sz="2300" b="0" i="0" u="none" baseline="0">
                <a:solidFill>
                  <a:schemeClr val="tx1"/>
                </a:solidFill>
                <a:latin typeface="Calibri" panose="020F0502020204030204" pitchFamily="34" charset="0"/>
                <a:ea typeface="Calibri" panose="020F0502020204030204" pitchFamily="34" charset="0"/>
                <a:cs typeface="Calibri" panose="020F0502020204030204" pitchFamily="34" charset="0"/>
              </a:rPr>
              <a:t>Le CPS est une série d'actions visant à préparer, gérer et fournir une réponse humanitaire </a:t>
            </a:r>
          </a:p>
          <a:p>
            <a:pPr algn="l" rtl="0"/>
            <a:r>
              <a:rPr lang="fr" sz="2300" b="0" i="0" u="none" baseline="0">
                <a:solidFill>
                  <a:schemeClr val="tx1"/>
                </a:solidFill>
                <a:latin typeface="Calibri" panose="020F0502020204030204" pitchFamily="34" charset="0"/>
                <a:ea typeface="Calibri" panose="020F0502020204030204" pitchFamily="34" charset="0"/>
                <a:cs typeface="Calibri" panose="020F0502020204030204" pitchFamily="34" charset="0"/>
              </a:rPr>
              <a:t>Elle fournit une manière standardisée d'envisager le processus de mise en œuvre de l'action humanitaire </a:t>
            </a:r>
          </a:p>
          <a:p>
            <a:pPr algn="l" rtl="0"/>
            <a:r>
              <a:rPr lang="fr" sz="2300" b="0" i="0" u="none" baseline="0">
                <a:solidFill>
                  <a:schemeClr val="tx1"/>
                </a:solidFill>
                <a:latin typeface="Calibri" panose="020F0502020204030204" pitchFamily="34" charset="0"/>
                <a:ea typeface="Calibri" panose="020F0502020204030204" pitchFamily="34" charset="0"/>
                <a:cs typeface="Calibri" panose="020F0502020204030204" pitchFamily="34" charset="0"/>
              </a:rPr>
              <a:t>L'objectif du HPC est de fournir une réponse rapide, coordonnée, efficace et axée sur la protection aux personnes touchées par des crises humanitaires</a:t>
            </a:r>
            <a:endParaRPr lang="fr" sz="2300" b="1" i="0" dirty="0">
              <a:solidFill>
                <a:schemeClr val="tx1"/>
              </a:solidFill>
              <a:effectLst/>
              <a:latin typeface="Calibri" panose="020F0502020204030204" pitchFamily="34" charset="0"/>
              <a:cs typeface="Calibri" panose="020F0502020204030204" pitchFamily="34" charset="0"/>
            </a:endParaRPr>
          </a:p>
        </p:txBody>
      </p:sp>
      <p:pic>
        <p:nvPicPr>
          <p:cNvPr id="3074" name="Picture 2" descr="Circular graphic of the Humanitarian Programme Cycle known as (HPC). There  are five stages starting from the top of the circle: Needs Assessment &amp; Analysis; moving clockwise to Strategic Planning, then Resource Mobilization, followed by Implementation and Monitoring and finally Operational Peer Review and Evaluation- with an arrow back to the start again. At the centre of the circle is coordination and information management that are needed in every stage.">
            <a:extLst>
              <a:ext uri="{FF2B5EF4-FFF2-40B4-BE49-F238E27FC236}">
                <a16:creationId xmlns:a16="http://schemas.microsoft.com/office/drawing/2014/main" id="{D44771EA-AA69-4914-B450-C31AC6FB7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 t="4241" r="10106" b="4138"/>
          <a:stretch/>
        </p:blipFill>
        <p:spPr bwMode="auto">
          <a:xfrm>
            <a:off x="0" y="1676400"/>
            <a:ext cx="6747370" cy="450668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C086AA7-872B-8F9C-FF13-A2F7C4F9BFB4}"/>
              </a:ext>
            </a:extLst>
          </p:cNvPr>
          <p:cNvSpPr>
            <a:spLocks noGrp="1"/>
          </p:cNvSpPr>
          <p:nvPr>
            <p:ph type="dt" sz="half" idx="10"/>
          </p:nvPr>
        </p:nvSpPr>
        <p:spPr/>
        <p:txBody>
          <a:bodyPr/>
          <a:lstStyle/>
          <a:p>
            <a:pPr algn="l" rtl="0"/>
            <a:fld id="{74BBCF46-4564-D041-BD40-B887F2FDB5E9}" type="datetime1">
              <a:rPr lang="fr-TN"/>
              <a:t>1/23/24</a:t>
            </a:fld>
            <a:endParaRPr lang="fr"/>
          </a:p>
        </p:txBody>
      </p:sp>
      <p:sp>
        <p:nvSpPr>
          <p:cNvPr id="3" name="Footer Placeholder 2">
            <a:extLst>
              <a:ext uri="{FF2B5EF4-FFF2-40B4-BE49-F238E27FC236}">
                <a16:creationId xmlns:a16="http://schemas.microsoft.com/office/drawing/2014/main" id="{EAF78D6D-8B05-E72A-F51D-DDD833422724}"/>
              </a:ext>
            </a:extLst>
          </p:cNvPr>
          <p:cNvSpPr>
            <a:spLocks noGrp="1"/>
          </p:cNvSpPr>
          <p:nvPr>
            <p:ph type="ftr" sz="quarter" idx="11"/>
          </p:nvPr>
        </p:nvSpPr>
        <p:spPr/>
        <p:txBody>
          <a:bodyPr/>
          <a:lstStyle/>
          <a:p>
            <a:pPr rtl="0"/>
            <a:r>
              <a:rPr lang="fr" b="0" i="0" u="none" baseline="0"/>
              <a:t>Groupe de travail DRG 6</a:t>
            </a:r>
            <a:endParaRPr lang="fr" dirty="0"/>
          </a:p>
        </p:txBody>
      </p:sp>
      <p:sp>
        <p:nvSpPr>
          <p:cNvPr id="4" name="Slide Number Placeholder 3">
            <a:extLst>
              <a:ext uri="{FF2B5EF4-FFF2-40B4-BE49-F238E27FC236}">
                <a16:creationId xmlns:a16="http://schemas.microsoft.com/office/drawing/2014/main" id="{D18851B7-FD0E-8379-C47D-5A936E03D297}"/>
              </a:ext>
            </a:extLst>
          </p:cNvPr>
          <p:cNvSpPr>
            <a:spLocks noGrp="1"/>
          </p:cNvSpPr>
          <p:nvPr>
            <p:ph type="sldNum" sz="quarter" idx="12"/>
          </p:nvPr>
        </p:nvSpPr>
        <p:spPr/>
        <p:txBody>
          <a:bodyPr/>
          <a:lstStyle/>
          <a:p>
            <a:pPr algn="r" rtl="0"/>
            <a:fld id="{566D8EC2-00B7-4DEC-8348-941BB5C1523A}" type="slidenum">
              <a:rPr/>
              <a:t>60</a:t>
            </a:fld>
            <a:endParaRPr lang="fr"/>
          </a:p>
        </p:txBody>
      </p:sp>
      <p:pic>
        <p:nvPicPr>
          <p:cNvPr id="9" name="Picture 8">
            <a:extLst>
              <a:ext uri="{FF2B5EF4-FFF2-40B4-BE49-F238E27FC236}">
                <a16:creationId xmlns:a16="http://schemas.microsoft.com/office/drawing/2014/main" id="{25BA5D8B-5AB9-254A-8239-39AA788CD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7099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6B864-3CBE-4A08-9A82-90F40154475F}"/>
              </a:ext>
            </a:extLst>
          </p:cNvPr>
          <p:cNvSpPr txBox="1"/>
          <p:nvPr/>
        </p:nvSpPr>
        <p:spPr>
          <a:xfrm>
            <a:off x="192505" y="5298104"/>
            <a:ext cx="11594432" cy="954107"/>
          </a:xfrm>
          <a:prstGeom prst="rect">
            <a:avLst/>
          </a:prstGeom>
          <a:noFill/>
        </p:spPr>
        <p:txBody>
          <a:bodyPr wrap="square" rtlCol="0">
            <a:spAutoFit/>
          </a:bodyPr>
          <a:lstStyle/>
          <a:p>
            <a:pPr algn="l" rtl="0"/>
            <a:r>
              <a:rPr lang="fr" sz="2800" b="1" i="0" u="none" baseline="0" dirty="0">
                <a:solidFill>
                  <a:srgbClr val="C00000"/>
                </a:solidFill>
              </a:rPr>
              <a:t>Il n'existe pas d'étapes ou de processus distincts pour inclure les personnes handicapées. Il est important pour les OPD de connaître et de s'engager dans les démarches existantes</a:t>
            </a:r>
          </a:p>
        </p:txBody>
      </p:sp>
      <p:graphicFrame>
        <p:nvGraphicFramePr>
          <p:cNvPr id="7" name="Content Placeholder 6" descr=". Agree on scope of the analysis&#10;2 Undertake secondary data review&#10;3. Collect primary data &#10;4. Conduct joint inter-sectoral analysis&#10;5. Define the scope of HRP &amp; identify &#10;initial objectives&#10;6.Conduct response analysis &amp;  prioritization&#10;7. Finalize strategic &amp; specific objectives and indicators&#10;8. Formulate projects/activities &amp; estimate cost&#10;9. Conduct After Action Review">
            <a:extLst>
              <a:ext uri="{FF2B5EF4-FFF2-40B4-BE49-F238E27FC236}">
                <a16:creationId xmlns:a16="http://schemas.microsoft.com/office/drawing/2014/main" id="{424302DF-83A6-4884-889C-D3C567273A35}"/>
              </a:ext>
            </a:extLst>
          </p:cNvPr>
          <p:cNvGraphicFramePr>
            <a:graphicFrameLocks noGrp="1"/>
          </p:cNvGraphicFramePr>
          <p:nvPr>
            <p:ph idx="1"/>
            <p:extLst>
              <p:ext uri="{D42A27DB-BD31-4B8C-83A1-F6EECF244321}">
                <p14:modId xmlns:p14="http://schemas.microsoft.com/office/powerpoint/2010/main" val="3357644208"/>
              </p:ext>
            </p:extLst>
          </p:nvPr>
        </p:nvGraphicFramePr>
        <p:xfrm>
          <a:off x="405063" y="1283367"/>
          <a:ext cx="11321716" cy="465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84F67B6-89C5-429B-977B-80169403DA23}"/>
              </a:ext>
            </a:extLst>
          </p:cNvPr>
          <p:cNvSpPr>
            <a:spLocks noGrp="1"/>
          </p:cNvSpPr>
          <p:nvPr>
            <p:ph type="title"/>
          </p:nvPr>
        </p:nvSpPr>
        <p:spPr>
          <a:xfrm>
            <a:off x="838200" y="365125"/>
            <a:ext cx="10515600" cy="1325563"/>
          </a:xfrm>
        </p:spPr>
        <p:txBody>
          <a:bodyPr>
            <a:normAutofit fontScale="90000"/>
          </a:bodyPr>
          <a:lstStyle/>
          <a:p>
            <a:pPr algn="ctr" rtl="0"/>
            <a:r>
              <a:rPr lang="fr" b="1" i="0" u="none" baseline="0" dirty="0">
                <a:solidFill>
                  <a:srgbClr val="7030A0"/>
                </a:solidFill>
                <a:latin typeface="+mn-lt"/>
                <a:ea typeface="+mn-lt"/>
                <a:cs typeface="+mn-lt"/>
              </a:rPr>
              <a:t>Étapes clés de l'Aperçu des besoins humanitaires (HNO) et du Plan de réponse humanitaire (HRP)</a:t>
            </a:r>
          </a:p>
        </p:txBody>
      </p:sp>
      <p:sp>
        <p:nvSpPr>
          <p:cNvPr id="2" name="Date Placeholder 1">
            <a:extLst>
              <a:ext uri="{FF2B5EF4-FFF2-40B4-BE49-F238E27FC236}">
                <a16:creationId xmlns:a16="http://schemas.microsoft.com/office/drawing/2014/main" id="{0E19F5CA-1DD4-1533-9165-8FFDAF17AC29}"/>
              </a:ext>
            </a:extLst>
          </p:cNvPr>
          <p:cNvSpPr>
            <a:spLocks noGrp="1"/>
          </p:cNvSpPr>
          <p:nvPr>
            <p:ph type="dt" sz="half" idx="10"/>
          </p:nvPr>
        </p:nvSpPr>
        <p:spPr/>
        <p:txBody>
          <a:bodyPr/>
          <a:lstStyle/>
          <a:p>
            <a:pPr algn="l" rtl="0"/>
            <a:fld id="{5D53E3A5-264E-E644-83F3-4300D9573007}" type="datetime1">
              <a:rPr lang="fr-TN"/>
              <a:t>1/23/24</a:t>
            </a:fld>
            <a:endParaRPr lang="fr"/>
          </a:p>
        </p:txBody>
      </p:sp>
      <p:sp>
        <p:nvSpPr>
          <p:cNvPr id="3" name="Footer Placeholder 2">
            <a:extLst>
              <a:ext uri="{FF2B5EF4-FFF2-40B4-BE49-F238E27FC236}">
                <a16:creationId xmlns:a16="http://schemas.microsoft.com/office/drawing/2014/main" id="{F5A7C6E2-4B07-FF79-7FB0-53E834AC16D6}"/>
              </a:ext>
            </a:extLst>
          </p:cNvPr>
          <p:cNvSpPr>
            <a:spLocks noGrp="1"/>
          </p:cNvSpPr>
          <p:nvPr>
            <p:ph type="ftr" sz="quarter" idx="11"/>
          </p:nvPr>
        </p:nvSpPr>
        <p:spPr/>
        <p:txBody>
          <a:bodyPr/>
          <a:lstStyle/>
          <a:p>
            <a:pPr rtl="0"/>
            <a:r>
              <a:rPr lang="fr" b="0" i="0" u="none" baseline="0"/>
              <a:t>Groupe de travail DRG 6</a:t>
            </a:r>
          </a:p>
        </p:txBody>
      </p:sp>
      <p:sp>
        <p:nvSpPr>
          <p:cNvPr id="4" name="Slide Number Placeholder 3">
            <a:extLst>
              <a:ext uri="{FF2B5EF4-FFF2-40B4-BE49-F238E27FC236}">
                <a16:creationId xmlns:a16="http://schemas.microsoft.com/office/drawing/2014/main" id="{ABED7999-2B10-072D-6BF8-E4D4A7B87670}"/>
              </a:ext>
            </a:extLst>
          </p:cNvPr>
          <p:cNvSpPr>
            <a:spLocks noGrp="1"/>
          </p:cNvSpPr>
          <p:nvPr>
            <p:ph type="sldNum" sz="quarter" idx="12"/>
          </p:nvPr>
        </p:nvSpPr>
        <p:spPr/>
        <p:txBody>
          <a:bodyPr/>
          <a:lstStyle/>
          <a:p>
            <a:pPr algn="r" rtl="0"/>
            <a:fld id="{2066355A-084C-D24E-9AD2-7E4FC41EA627}" type="slidenum">
              <a:rPr/>
              <a:t>61</a:t>
            </a:fld>
            <a:endParaRPr lang="fr"/>
          </a:p>
        </p:txBody>
      </p:sp>
    </p:spTree>
    <p:extLst>
      <p:ext uri="{BB962C8B-B14F-4D97-AF65-F5344CB8AC3E}">
        <p14:creationId xmlns:p14="http://schemas.microsoft.com/office/powerpoint/2010/main" val="33788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pPr algn="l" rtl="0"/>
            <a:r>
              <a:rPr lang="fr" sz="3600"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Travail en groupe - 3</a:t>
            </a:r>
            <a:endParaRPr lang="fr" sz="3600" dirty="0">
              <a:solidFill>
                <a:srgbClr val="7030A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1723659"/>
            <a:ext cx="6497822"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l" rtl="0"/>
            <a:r>
              <a:rPr lang="fr" sz="2400" b="1" i="0" u="none" baseline="0">
                <a:solidFill>
                  <a:srgbClr val="0070C0"/>
                </a:solidFill>
                <a:latin typeface="Calibri" panose="020F0502020204030204" pitchFamily="34" charset="0"/>
                <a:ea typeface="Calibri" panose="020F0502020204030204" pitchFamily="34" charset="0"/>
                <a:cs typeface="Calibri" panose="020F0502020204030204" pitchFamily="34" charset="0"/>
              </a:rPr>
              <a:t>En petits groupes, réfléchissez au rôle et aux responsabilités des DPO à chaque étape du CPS</a:t>
            </a: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2779528"/>
            <a:ext cx="665090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rtl="0">
              <a:spcBef>
                <a:spcPts val="60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Évaluation et analyse des besoins</a:t>
            </a:r>
          </a:p>
          <a:p>
            <a:pPr marL="457200" indent="-457200" algn="l" rtl="0">
              <a:spcBef>
                <a:spcPts val="60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Planification de la réponse stratégique; </a:t>
            </a:r>
          </a:p>
          <a:p>
            <a:pPr marL="457200" indent="-457200" algn="l" rtl="0">
              <a:spcBef>
                <a:spcPts val="60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Mobilisation des ressources </a:t>
            </a:r>
          </a:p>
          <a:p>
            <a:pPr marL="457200" indent="-457200" algn="l" rtl="0">
              <a:spcBef>
                <a:spcPts val="600"/>
              </a:spcBef>
              <a:buFont typeface="Arial" panose="020B0604020202020204" pitchFamily="34" charset="0"/>
              <a:buChar char="•"/>
            </a:pPr>
            <a:r>
              <a:rPr lang="fr" sz="2800" b="0" i="0" u="none" baseline="0">
                <a:latin typeface="Calibri" panose="020F0502020204030204" pitchFamily="34" charset="0"/>
                <a:ea typeface="Calibri" panose="020F0502020204030204" pitchFamily="34" charset="0"/>
                <a:cs typeface="Calibri" panose="020F0502020204030204" pitchFamily="34" charset="0"/>
              </a:rPr>
              <a:t>Mise en œuvre et suivi; et Évaluation</a:t>
            </a:r>
            <a:endParaRPr lang="fr" sz="2800" b="1" dirty="0">
              <a:latin typeface="Calibri" panose="020F0502020204030204" pitchFamily="34" charset="0"/>
              <a:cs typeface="Calibri" panose="020F0502020204030204" pitchFamily="34" charset="0"/>
            </a:endParaRPr>
          </a:p>
          <a:p>
            <a:pPr marL="457200" indent="-457200" algn="l" rtl="0">
              <a:spcBef>
                <a:spcPts val="600"/>
              </a:spcBef>
              <a:buFont typeface="Arial" panose="020B0604020202020204" pitchFamily="34" charset="0"/>
              <a:buChar char="•"/>
            </a:pPr>
            <a:r>
              <a:rPr lang="fr" sz="2800" b="1" i="0" u="none" baseline="0">
                <a:latin typeface="Calibri" panose="020F0502020204030204" pitchFamily="34" charset="0"/>
                <a:ea typeface="Calibri" panose="020F0502020204030204" pitchFamily="34" charset="0"/>
                <a:cs typeface="Calibri" panose="020F0502020204030204" pitchFamily="34" charset="0"/>
              </a:rPr>
              <a:t>Nommez une personne qui fera un rapport pour votre groupe</a:t>
            </a: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8047256" cy="584775"/>
          </a:xfrm>
          <a:prstGeom prst="rect">
            <a:avLst/>
          </a:prstGeom>
          <a:noFill/>
        </p:spPr>
        <p:txBody>
          <a:bodyPr wrap="square">
            <a:spAutoFit/>
          </a:bodyPr>
          <a:lstStyle/>
          <a:p>
            <a:pPr algn="l" rtl="0"/>
            <a:r>
              <a:rPr lang="fr" sz="3200" b="1" i="0" u="none" baseline="0">
                <a:solidFill>
                  <a:srgbClr val="C00000"/>
                </a:solidFill>
                <a:latin typeface="Calibri" panose="020F0502020204030204" pitchFamily="34" charset="0"/>
                <a:ea typeface="Calibri" panose="020F0502020204030204" pitchFamily="34" charset="0"/>
                <a:cs typeface="Calibri" panose="020F0502020204030204" pitchFamily="34" charset="0"/>
              </a:rPr>
              <a:t>Que doivent faire les OPD à chaque étape du CPS?</a:t>
            </a:r>
            <a:endParaRPr lang="fr" sz="3200" dirty="0">
              <a:solidFill>
                <a:srgbClr val="C00000"/>
              </a:solidFill>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fr" sz="1200" b="0" i="0" u="none" baseline="0">
                <a:solidFill>
                  <a:schemeClr val="tx1">
                    <a:lumMod val="50000"/>
                    <a:lumOff val="50000"/>
                  </a:schemeClr>
                </a:solidFill>
              </a:rPr>
              <a:t>Groupe de travail DRG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fr" sz="1200" b="0" i="0" u="none" baseline="0">
                <a:solidFill>
                  <a:schemeClr val="tx1">
                    <a:lumMod val="50000"/>
                    <a:lumOff val="50000"/>
                  </a:schemeClr>
                </a:solidFill>
              </a:rPr>
              <a:t>Diapositive </a:t>
            </a:r>
            <a:fld id="{566D8EC2-00B7-4DEC-8348-941BB5C1523A}" type="slidenum">
              <a:rPr sz="1200">
                <a:solidFill>
                  <a:schemeClr val="tx1">
                    <a:lumMod val="50000"/>
                    <a:lumOff val="50000"/>
                  </a:schemeClr>
                </a:solidFill>
              </a:rPr>
              <a:pPr algn="r" rtl="0"/>
              <a:t>62</a:t>
            </a:fld>
            <a:endParaRPr lang="fr" sz="1200" dirty="0">
              <a:solidFill>
                <a:schemeClr val="tx1">
                  <a:lumMod val="50000"/>
                  <a:lumOff val="50000"/>
                </a:schemeClr>
              </a:solidFill>
            </a:endParaRPr>
          </a:p>
        </p:txBody>
      </p:sp>
    </p:spTree>
    <p:extLst>
      <p:ext uri="{BB962C8B-B14F-4D97-AF65-F5344CB8AC3E}">
        <p14:creationId xmlns:p14="http://schemas.microsoft.com/office/powerpoint/2010/main" val="3999056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GB" b="1" dirty="0" err="1">
                <a:solidFill>
                  <a:srgbClr val="7030A0"/>
                </a:solidFill>
                <a:latin typeface="Calibri" panose="020F0502020204030204" pitchFamily="34" charset="0"/>
                <a:cs typeface="Calibri" panose="020F0502020204030204" pitchFamily="34" charset="0"/>
              </a:rPr>
              <a:t>En</a:t>
            </a:r>
            <a:r>
              <a:rPr lang="en-GB" b="1" dirty="0">
                <a:solidFill>
                  <a:srgbClr val="7030A0"/>
                </a:solidFill>
                <a:latin typeface="Calibri" panose="020F0502020204030204" pitchFamily="34" charset="0"/>
                <a:cs typeface="Calibri" panose="020F0502020204030204" pitchFamily="34" charset="0"/>
              </a:rPr>
              <a:t> résumé</a:t>
            </a:r>
            <a:endParaRPr lang="en-GB"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65216" y="1315844"/>
            <a:ext cx="11436491" cy="4578329"/>
          </a:xfrm>
        </p:spPr>
        <p:txBody>
          <a:bodyPr>
            <a:noAutofit/>
          </a:bodyPr>
          <a:lstStyle/>
          <a:p>
            <a:r>
              <a:rPr lang="fr-FR" sz="2400" dirty="0">
                <a:latin typeface="Calibri" panose="020F0502020204030204" pitchFamily="34" charset="0"/>
                <a:cs typeface="Calibri" panose="020F0502020204030204" pitchFamily="34" charset="0"/>
              </a:rPr>
              <a:t>Connaissez vos droits, n'attendez pas qu'on vous le demande, invitez-vous et soyez persévérant</a:t>
            </a:r>
          </a:p>
          <a:p>
            <a:r>
              <a:rPr lang="fr-FR" sz="2400" dirty="0">
                <a:latin typeface="Calibri" panose="020F0502020204030204" pitchFamily="34" charset="0"/>
                <a:cs typeface="Calibri" panose="020F0502020204030204" pitchFamily="34" charset="0"/>
              </a:rPr>
              <a:t>Venez équipé des directives de l'IASC offrant une aide et des conseils pratiques</a:t>
            </a:r>
          </a:p>
          <a:p>
            <a:r>
              <a:rPr lang="fr-FR" sz="2400" dirty="0">
                <a:latin typeface="Calibri" panose="020F0502020204030204" pitchFamily="34" charset="0"/>
                <a:cs typeface="Calibri" panose="020F0502020204030204" pitchFamily="34" charset="0"/>
              </a:rPr>
              <a:t>Les OPD ont une connaissance précieuse des contextes locaux et des divers besoins des différents groupes de personnes handicapées, soyez prêts à partager vos données et votre expertise</a:t>
            </a:r>
          </a:p>
          <a:p>
            <a:r>
              <a:rPr lang="fr-FR" sz="2400" dirty="0">
                <a:latin typeface="Calibri" panose="020F0502020204030204" pitchFamily="34" charset="0"/>
                <a:cs typeface="Calibri" panose="020F0502020204030204" pitchFamily="34" charset="0"/>
              </a:rPr>
              <a:t>Soyez rapide, l'action humanitaire est rapide et change rapidement, en particulier les catastrophes soudaines comme les tremblements de terre, les inondations, les tempêtes, etc.</a:t>
            </a:r>
          </a:p>
          <a:p>
            <a:r>
              <a:rPr lang="fr-FR" sz="2400" dirty="0">
                <a:latin typeface="Calibri" panose="020F0502020204030204" pitchFamily="34" charset="0"/>
                <a:cs typeface="Calibri" panose="020F0502020204030204" pitchFamily="34" charset="0"/>
              </a:rPr>
              <a:t>Cependant, de nombreuses catastrophes, en particulier celles liées aux saisons, sont attendues, alors utilisez votre temps pour préparer et établir des relations et des alliés</a:t>
            </a:r>
            <a:endParaRPr lang="en-GB" sz="24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1FDB89-7191-C349-ADDB-0E58456EA70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E04A43E-0E32-7B44-B06F-78CAE0683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3799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pPr algn="l" rtl="0"/>
            <a:r>
              <a:rPr lang="fr" sz="4800" b="1" i="0" u="none" baseline="0">
                <a:solidFill>
                  <a:srgbClr val="7030A0"/>
                </a:solidFill>
                <a:latin typeface="+mn-lt"/>
                <a:ea typeface="+mn-lt"/>
                <a:cs typeface="+mn-lt"/>
              </a:rPr>
              <a:t>Les prochaines étapes</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86540187"/>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pPr algn="l" rtl="0"/>
            <a:fld id="{1AF1697C-DBF2-2649-B9D9-9E6BBEE1B29C}" type="datetime1">
              <a:rPr lang="fr-TN"/>
              <a:t>1/23/24</a:t>
            </a:fld>
            <a:endParaRPr lang="fr"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64</a:t>
            </a:fld>
            <a:endParaRPr lang="fr" dirty="0"/>
          </a:p>
        </p:txBody>
      </p:sp>
      <p:pic>
        <p:nvPicPr>
          <p:cNvPr id="7" name="Picture 6">
            <a:extLst>
              <a:ext uri="{FF2B5EF4-FFF2-40B4-BE49-F238E27FC236}">
                <a16:creationId xmlns:a16="http://schemas.microsoft.com/office/drawing/2014/main" id="{6A6AC785-877E-C147-A6F6-2377868C80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465021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r>
              <a:rPr lang="fr" sz="4800" b="1" dirty="0">
                <a:solidFill>
                  <a:srgbClr val="7030A0"/>
                </a:solidFill>
                <a:latin typeface="+mn-lt"/>
              </a:rPr>
              <a:t>Prochaines étapes</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fr"/>
              <a:t>Groupe de travail DRG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fr" dirty="0"/>
              <a:t>Faire glisser</a:t>
            </a:r>
            <a:fld id="{566D8EC2-00B7-4DEC-8348-941BB5C1523A}" type="slidenum">
              <a:rPr lang="en-GB" smtClean="0"/>
              <a:t>65</a:t>
            </a:fld>
            <a:endParaRPr lang="en-GB" dirty="0"/>
          </a:p>
        </p:txBody>
      </p:sp>
      <p:pic>
        <p:nvPicPr>
          <p:cNvPr id="7" name="Picture 6">
            <a:extLst>
              <a:ext uri="{FF2B5EF4-FFF2-40B4-BE49-F238E27FC236}">
                <a16:creationId xmlns:a16="http://schemas.microsoft.com/office/drawing/2014/main" id="{D35A6EF2-99C3-BA47-9116-35F5D4746D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592693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fr" sz="3600" b="1">
                <a:solidFill>
                  <a:srgbClr val="7030A0"/>
                </a:solidFill>
                <a:latin typeface="Calibri" panose="020F0502020204030204" pitchFamily="34" charset="0"/>
                <a:cs typeface="Calibri" panose="020F0502020204030204" pitchFamily="34" charset="0"/>
              </a:rPr>
              <a:t>Êtes-vous intéressé à nous rejoindre?</a:t>
            </a:r>
            <a:endParaRPr lang="en-US" sz="3600">
              <a:solidFill>
                <a:srgbClr val="7030A0"/>
              </a:solidFill>
            </a:endParaRPr>
          </a:p>
        </p:txBody>
      </p:sp>
      <p:sp>
        <p:nvSpPr>
          <p:cNvPr id="12" name="TextBox 11">
            <a:extLst>
              <a:ext uri="{FF2B5EF4-FFF2-40B4-BE49-F238E27FC236}">
                <a16:creationId xmlns:a16="http://schemas.microsoft.com/office/drawing/2014/main" id="{AB3DB747-85C2-E29C-9CA9-11D63201D1D3}"/>
              </a:ext>
            </a:extLst>
          </p:cNvPr>
          <p:cNvSpPr txBox="1"/>
          <p:nvPr/>
        </p:nvSpPr>
        <p:spPr>
          <a:xfrm>
            <a:off x="457916" y="1111120"/>
            <a:ext cx="9110153" cy="1077218"/>
          </a:xfrm>
          <a:prstGeom prst="rect">
            <a:avLst/>
          </a:prstGeom>
          <a:noFill/>
        </p:spPr>
        <p:txBody>
          <a:bodyPr wrap="square">
            <a:spAutoFit/>
          </a:bodyPr>
          <a:lstStyle/>
          <a:p>
            <a:r>
              <a:rPr lang="fr" sz="3200" b="1" dirty="0">
                <a:solidFill>
                  <a:srgbClr val="C00000"/>
                </a:solidFill>
                <a:latin typeface="Calibri" panose="020F0502020204030204" pitchFamily="34" charset="0"/>
                <a:cs typeface="Calibri" panose="020F0502020204030204" pitchFamily="34" charset="0"/>
              </a:rPr>
              <a:t>Si oui, veuillez utiliser le lien pour rejoindre notre groupe WhatsApp ?</a:t>
            </a:r>
            <a:endParaRPr lang="en-US" sz="3200" dirty="0">
              <a:solidFill>
                <a:srgbClr val="C00000"/>
              </a:solidFill>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5211258" y="2387938"/>
            <a:ext cx="665090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fr" sz="4000" b="1" dirty="0">
                <a:latin typeface="Calibri" panose="020F0502020204030204" pitchFamily="34" charset="0"/>
                <a:cs typeface="Calibri" panose="020F0502020204030204" pitchFamily="34" charset="0"/>
              </a:rPr>
              <a:t>Ajouter un lien vers le groupe linguistique régional</a:t>
            </a:r>
          </a:p>
        </p:txBody>
      </p:sp>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pic>
        <p:nvPicPr>
          <p:cNvPr id="13" name="Picture Placeholder 5">
            <a:extLst>
              <a:ext uri="{FF2B5EF4-FFF2-40B4-BE49-F238E27FC236}">
                <a16:creationId xmlns:a16="http://schemas.microsoft.com/office/drawing/2014/main" id="{6A9B17CA-7389-D140-D6AD-081FC839059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077" b="-4343"/>
          <a:stretch/>
        </p:blipFill>
        <p:spPr>
          <a:xfrm>
            <a:off x="597402" y="3061571"/>
            <a:ext cx="3444512" cy="3631210"/>
          </a:xfrm>
          <a:prstGeom prst="rect">
            <a:avLst/>
          </a:prstGeom>
          <a:noFill/>
        </p:spPr>
      </p:pic>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 sz="1200">
                <a:solidFill>
                  <a:schemeClr val="tx1">
                    <a:lumMod val="50000"/>
                    <a:lumOff val="50000"/>
                  </a:schemeClr>
                </a:solidFill>
              </a:rPr>
              <a:t>Groupe de travail DRG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 sz="1200">
                <a:solidFill>
                  <a:schemeClr val="tx1">
                    <a:lumMod val="50000"/>
                    <a:lumOff val="50000"/>
                  </a:schemeClr>
                </a:solidFill>
              </a:rPr>
              <a:t>Faire glisser</a:t>
            </a:r>
            <a:fld id="{566D8EC2-00B7-4DEC-8348-941BB5C1523A}" type="slidenum">
              <a:rPr lang="en-GB" sz="1200" smtClean="0">
                <a:solidFill>
                  <a:schemeClr val="tx1">
                    <a:lumMod val="50000"/>
                    <a:lumOff val="50000"/>
                  </a:schemeClr>
                </a:solidFill>
              </a:rPr>
              <a:pPr algn="r"/>
              <a:t>66</a:t>
            </a:fld>
            <a:endParaRPr lang="en-GB" sz="1200">
              <a:solidFill>
                <a:schemeClr val="tx1">
                  <a:lumMod val="50000"/>
                  <a:lumOff val="50000"/>
                </a:schemeClr>
              </a:solidFill>
            </a:endParaRPr>
          </a:p>
        </p:txBody>
      </p:sp>
      <p:pic>
        <p:nvPicPr>
          <p:cNvPr id="9" name="Picture 8">
            <a:extLst>
              <a:ext uri="{FF2B5EF4-FFF2-40B4-BE49-F238E27FC236}">
                <a16:creationId xmlns:a16="http://schemas.microsoft.com/office/drawing/2014/main" id="{B0147D7E-0EA6-DC47-A0C1-293999EAE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58" y="5085932"/>
            <a:ext cx="6096000" cy="635000"/>
          </a:xfrm>
          <a:prstGeom prst="rect">
            <a:avLst/>
          </a:prstGeom>
        </p:spPr>
      </p:pic>
    </p:spTree>
    <p:extLst>
      <p:ext uri="{BB962C8B-B14F-4D97-AF65-F5344CB8AC3E}">
        <p14:creationId xmlns:p14="http://schemas.microsoft.com/office/powerpoint/2010/main" val="1753902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fr" sz="4400" b="1" dirty="0">
                <a:solidFill>
                  <a:srgbClr val="7030A0"/>
                </a:solidFill>
                <a:latin typeface="Calibri" panose="020F0502020204030204" pitchFamily="34" charset="0"/>
                <a:cs typeface="Calibri" panose="020F0502020204030204" pitchFamily="34" charset="0"/>
              </a:rPr>
              <a:t>Lectures complémentaires : Sphère</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682314" y="1750284"/>
            <a:ext cx="8251222" cy="3970750"/>
          </a:xfrm>
        </p:spPr>
        <p:txBody>
          <a:bodyPr>
            <a:noAutofit/>
          </a:bodyPr>
          <a:lstStyle/>
          <a:p>
            <a:pPr marL="0" indent="0">
              <a:spcBef>
                <a:spcPts val="600"/>
              </a:spcBef>
              <a:buNone/>
            </a:pPr>
            <a:r>
              <a:rPr lang="fr" dirty="0"/>
              <a:t>Les normes Sphère sont les orientations les plus complètes sur l'action humanitaire et largement reconnues et traduites. Ils sont utilisés comme outils de référence par les agences humanitaires, les groupes de défense, les gouvernements et les donateurs.</a:t>
            </a:r>
          </a:p>
          <a:p>
            <a:pPr>
              <a:spcBef>
                <a:spcPts val="600"/>
              </a:spcBef>
            </a:pPr>
            <a:r>
              <a:rPr lang="fr" dirty="0"/>
              <a:t>Lien vers la version en ligne : </a:t>
            </a:r>
            <a:r>
              <a:rPr lang="fr" dirty="0">
                <a:hlinkClick r:id="rId3"/>
              </a:rPr>
              <a:t>https://handbook.spherestandards.org/en/</a:t>
            </a:r>
            <a:endParaRPr lang="en-US" dirty="0"/>
          </a:p>
          <a:p>
            <a:pPr>
              <a:spcBef>
                <a:spcPts val="600"/>
              </a:spcBef>
            </a:pPr>
            <a:r>
              <a:rPr lang="fr" dirty="0"/>
              <a:t>Sphère : Versions linguistiques : </a:t>
            </a:r>
            <a:r>
              <a:rPr lang="fr" dirty="0">
                <a:hlinkClick r:id="rId4"/>
              </a:rPr>
              <a:t>https://spherestandards.org/handbook/editions/</a:t>
            </a:r>
            <a:endParaRPr lang="en-US" dirty="0"/>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fr"/>
              <a:t>Groupe de travail DRG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fr"/>
              <a:t>Faire glisser</a:t>
            </a:r>
            <a:fld id="{566D8EC2-00B7-4DEC-8348-941BB5C1523A}" type="slidenum">
              <a:rPr lang="en-GB" smtClean="0"/>
              <a:t>67</a:t>
            </a:fld>
            <a:endParaRPr lang="en-GB"/>
          </a:p>
        </p:txBody>
      </p:sp>
      <p:pic>
        <p:nvPicPr>
          <p:cNvPr id="8" name="Picture 7">
            <a:extLst>
              <a:ext uri="{FF2B5EF4-FFF2-40B4-BE49-F238E27FC236}">
                <a16:creationId xmlns:a16="http://schemas.microsoft.com/office/drawing/2014/main" id="{6B44A317-05D7-95B7-2FFA-0114A1A380E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5220" y="1690688"/>
            <a:ext cx="2743200" cy="3910520"/>
          </a:xfrm>
          <a:prstGeom prst="rect">
            <a:avLst/>
          </a:prstGeom>
        </p:spPr>
      </p:pic>
      <p:pic>
        <p:nvPicPr>
          <p:cNvPr id="9" name="Picture 8">
            <a:extLst>
              <a:ext uri="{FF2B5EF4-FFF2-40B4-BE49-F238E27FC236}">
                <a16:creationId xmlns:a16="http://schemas.microsoft.com/office/drawing/2014/main" id="{948EB3ED-164D-5044-A474-3A3937AA4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4579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fr" sz="4400" b="1" dirty="0">
                <a:solidFill>
                  <a:srgbClr val="7030A0"/>
                </a:solidFill>
                <a:latin typeface="Calibri" panose="020F0502020204030204" pitchFamily="34" charset="0"/>
                <a:cs typeface="Calibri" panose="020F0502020204030204" pitchFamily="34" charset="0"/>
              </a:rPr>
              <a:t>Lectures complémentaires : Localisation</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448432" y="2035956"/>
            <a:ext cx="7401696" cy="3672866"/>
          </a:xfrm>
        </p:spPr>
        <p:txBody>
          <a:bodyPr>
            <a:noAutofit/>
          </a:bodyPr>
          <a:lstStyle/>
          <a:p>
            <a:pPr marL="0" indent="0">
              <a:spcBef>
                <a:spcPts val="600"/>
              </a:spcBef>
              <a:buNone/>
            </a:pPr>
            <a:r>
              <a:rPr lang="fr" dirty="0"/>
              <a:t>Cette boîte à outils fournit des ressources et des outils spécifiques pour aider les acteurs locaux et nationaux (y compris les OPD !) à renforcer leur capacité à influencer et à s'engager dans une gamme de clusters et de structures de coordination humanitaire :</a:t>
            </a:r>
          </a:p>
          <a:p>
            <a:pPr marL="0" indent="0">
              <a:spcBef>
                <a:spcPts val="600"/>
              </a:spcBef>
              <a:buNone/>
            </a:pPr>
            <a:r>
              <a:rPr lang="fr" dirty="0">
                <a:hlinkClick r:id="rId3"/>
              </a:rPr>
              <a:t>Boîte à outils inter-agences sur la localisation dans la coordination humanitaire | Centre de ressources Save the Children</a:t>
            </a:r>
            <a:endParaRPr lang="en-US" dirty="0"/>
          </a:p>
        </p:txBody>
      </p:sp>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fr"/>
              <a:t>Groupe de travail DRG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fr"/>
              <a:t>Faire glisser</a:t>
            </a:r>
            <a:fld id="{566D8EC2-00B7-4DEC-8348-941BB5C1523A}" type="slidenum">
              <a:rPr lang="en-GB" smtClean="0"/>
              <a:t>68</a:t>
            </a:fld>
            <a:endParaRPr lang="en-GB"/>
          </a:p>
        </p:txBody>
      </p:sp>
      <p:pic>
        <p:nvPicPr>
          <p:cNvPr id="8" name="Picture 7">
            <a:extLst>
              <a:ext uri="{FF2B5EF4-FFF2-40B4-BE49-F238E27FC236}">
                <a16:creationId xmlns:a16="http://schemas.microsoft.com/office/drawing/2014/main" id="{9136B137-C2C1-9184-4EFC-6EF64EA114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90688"/>
            <a:ext cx="3107160" cy="4260044"/>
          </a:xfrm>
          <a:prstGeom prst="rect">
            <a:avLst/>
          </a:prstGeom>
        </p:spPr>
      </p:pic>
      <p:pic>
        <p:nvPicPr>
          <p:cNvPr id="9" name="Picture 8">
            <a:extLst>
              <a:ext uri="{FF2B5EF4-FFF2-40B4-BE49-F238E27FC236}">
                <a16:creationId xmlns:a16="http://schemas.microsoft.com/office/drawing/2014/main" id="{D254B9C4-B64A-C146-B69C-3B7D9EDE0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40254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fr" sz="4400" b="1" dirty="0">
                <a:solidFill>
                  <a:srgbClr val="7030A0"/>
                </a:solidFill>
                <a:latin typeface="Calibri" panose="020F0502020204030204" pitchFamily="34" charset="0"/>
                <a:cs typeface="Calibri" panose="020F0502020204030204" pitchFamily="34" charset="0"/>
              </a:rPr>
              <a:t>complémentaires : </a:t>
            </a:r>
            <a:r>
              <a:rPr lang="fr" sz="4400" b="1" dirty="0" err="1">
                <a:solidFill>
                  <a:srgbClr val="7030A0"/>
                </a:solidFill>
                <a:latin typeface="Calibri" panose="020F0502020204030204" pitchFamily="34" charset="0"/>
                <a:cs typeface="Calibri" panose="020F0502020204030204" pitchFamily="34" charset="0"/>
              </a:rPr>
              <a:t>Elrha</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5745889" y="1964724"/>
            <a:ext cx="6187645" cy="3521676"/>
          </a:xfrm>
        </p:spPr>
        <p:txBody>
          <a:bodyPr>
            <a:noAutofit/>
          </a:bodyPr>
          <a:lstStyle/>
          <a:p>
            <a:pPr marL="0" indent="0">
              <a:spcBef>
                <a:spcPts val="600"/>
              </a:spcBef>
              <a:buNone/>
            </a:pPr>
            <a:r>
              <a:rPr lang="fr" dirty="0" err="1"/>
              <a:t>d'Elrha fournissent du </a:t>
            </a:r>
            <a:r>
              <a:rPr lang="fr" dirty="0"/>
              <a:t>matériel d'apprentissage très simple sur l'action humanitaire dans un langage très accessible</a:t>
            </a:r>
          </a:p>
          <a:p>
            <a:pPr marL="0" indent="0">
              <a:spcBef>
                <a:spcPts val="600"/>
              </a:spcBef>
              <a:buNone/>
            </a:pPr>
            <a:r>
              <a:rPr lang="fr" dirty="0">
                <a:hlinkClick r:id="rId3"/>
              </a:rPr>
              <a:t>https://higuide.elrha.org/humanitarian-parameters/humanitarian-architecture/</a:t>
            </a:r>
            <a:r>
              <a:rPr lang="fr" dirty="0"/>
              <a:t> </a:t>
            </a:r>
          </a:p>
          <a:p>
            <a:pPr marL="0" indent="0">
              <a:spcBef>
                <a:spcPts val="600"/>
              </a:spcBef>
              <a:buNone/>
            </a:pPr>
            <a:r>
              <a:rPr lang="fr" dirty="0"/>
              <a:t>Ils ont également un glossaire utile pour expliquer les termes courants utilisés :</a:t>
            </a:r>
          </a:p>
          <a:p>
            <a:pPr marL="0" indent="0">
              <a:spcBef>
                <a:spcPts val="600"/>
              </a:spcBef>
              <a:buNone/>
            </a:pPr>
            <a:r>
              <a:rPr lang="fr" dirty="0">
                <a:hlinkClick r:id="rId4"/>
              </a:rPr>
              <a:t>https://higuide.elrha.org/glossary/</a:t>
            </a:r>
            <a:r>
              <a:rPr lang="fr" dirty="0"/>
              <a:t> </a:t>
            </a:r>
          </a:p>
        </p:txBody>
      </p:sp>
      <p:pic>
        <p:nvPicPr>
          <p:cNvPr id="8" name="Picture 7">
            <a:extLst>
              <a:ext uri="{FF2B5EF4-FFF2-40B4-BE49-F238E27FC236}">
                <a16:creationId xmlns:a16="http://schemas.microsoft.com/office/drawing/2014/main" id="{80B6ACF7-7A4B-1208-0DC1-A65C26B490E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008" y="2824162"/>
            <a:ext cx="4857887" cy="1550130"/>
          </a:xfrm>
          <a:prstGeom prst="rect">
            <a:avLst/>
          </a:prstGeom>
        </p:spPr>
      </p:pic>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fr"/>
              <a:t>Groupe de travail DRG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fr"/>
              <a:t>Faire glisser</a:t>
            </a:r>
            <a:fld id="{566D8EC2-00B7-4DEC-8348-941BB5C1523A}" type="slidenum">
              <a:rPr lang="en-GB" smtClean="0"/>
              <a:t>69</a:t>
            </a:fld>
            <a:endParaRPr lang="en-GB"/>
          </a:p>
        </p:txBody>
      </p:sp>
      <p:pic>
        <p:nvPicPr>
          <p:cNvPr id="9" name="Picture 8">
            <a:extLst>
              <a:ext uri="{FF2B5EF4-FFF2-40B4-BE49-F238E27FC236}">
                <a16:creationId xmlns:a16="http://schemas.microsoft.com/office/drawing/2014/main" id="{623F8132-DE17-234F-A5EB-3D33EE7A6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8888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61323" y="344352"/>
            <a:ext cx="7354554" cy="1325563"/>
          </a:xfrm>
        </p:spPr>
        <p:txBody>
          <a:bodyPr>
            <a:normAutofit/>
          </a:bodyPr>
          <a:lstStyle/>
          <a:p>
            <a:pPr algn="l" rtl="0"/>
            <a:r>
              <a:rPr lang="fr" b="1" i="0" u="none" baseline="0">
                <a:solidFill>
                  <a:srgbClr val="7030A0"/>
                </a:solidFill>
                <a:latin typeface="Calibri" panose="020F0502020204030204" pitchFamily="34" charset="0"/>
                <a:ea typeface="Calibri" panose="020F0502020204030204" pitchFamily="34" charset="0"/>
                <a:cs typeface="Calibri" panose="020F0502020204030204" pitchFamily="34" charset="0"/>
              </a:rPr>
              <a:t>Catégories de risques</a:t>
            </a:r>
          </a:p>
        </p:txBody>
      </p:sp>
      <p:sp>
        <p:nvSpPr>
          <p:cNvPr id="12" name="TextBox 11">
            <a:extLst>
              <a:ext uri="{FF2B5EF4-FFF2-40B4-BE49-F238E27FC236}">
                <a16:creationId xmlns:a16="http://schemas.microsoft.com/office/drawing/2014/main" id="{BEF39FBC-E0F9-6BB2-93EA-4A07393C7563}"/>
              </a:ext>
            </a:extLst>
          </p:cNvPr>
          <p:cNvSpPr txBox="1"/>
          <p:nvPr/>
        </p:nvSpPr>
        <p:spPr>
          <a:xfrm>
            <a:off x="311166" y="1647150"/>
            <a:ext cx="10291437" cy="4602222"/>
          </a:xfrm>
          <a:prstGeom prst="rect">
            <a:avLst/>
          </a:prstGeom>
          <a:noFill/>
        </p:spPr>
        <p:txBody>
          <a:bodyPr wrap="square">
            <a:spAutoFit/>
          </a:bodyPr>
          <a:lstStyle/>
          <a:p>
            <a:pPr marL="342900" indent="-342900" algn="l" rtl="0">
              <a:lnSpc>
                <a:spcPct val="107000"/>
              </a:lnSpc>
              <a:buFont typeface="Symbol" panose="05050102010706020507" pitchFamily="18" charset="2"/>
              <a:buChar char=""/>
              <a:tabLst>
                <a:tab pos="228600" algn="l"/>
              </a:tabLst>
            </a:pPr>
            <a:r>
              <a:rPr lang="fr" sz="25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risques saisonniers</a:t>
            </a:r>
            <a:r>
              <a:rPr lang="fr" sz="2500" b="0" i="0" u="none" baseline="0" dirty="0">
                <a:latin typeface="Calibri" panose="020F0502020204030204" pitchFamily="34" charset="0"/>
                <a:ea typeface="Calibri" panose="020F0502020204030204" pitchFamily="34" charset="0"/>
                <a:cs typeface="Calibri" panose="020F0502020204030204" pitchFamily="34" charset="0"/>
              </a:rPr>
              <a:t> tels que les inondations, les cyclones et la sécheresse, qui constituent un risque en des périodes régulières et prévisibles de l'année</a:t>
            </a:r>
          </a:p>
          <a:p>
            <a:pPr marL="342900" indent="-342900" algn="l" rtl="0">
              <a:lnSpc>
                <a:spcPct val="107000"/>
              </a:lnSpc>
              <a:buFont typeface="Symbol" panose="05050102010706020507" pitchFamily="18" charset="2"/>
              <a:buChar char=""/>
              <a:tabLst>
                <a:tab pos="228600" algn="l"/>
              </a:tabLst>
            </a:pPr>
            <a:r>
              <a:rPr lang="fr" sz="25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Risques évolutifs</a:t>
            </a:r>
            <a:r>
              <a:rPr lang="fr" sz="2500" b="0" i="0" u="none" baseline="0" dirty="0">
                <a:latin typeface="Calibri" panose="020F0502020204030204" pitchFamily="34" charset="0"/>
                <a:ea typeface="Calibri" panose="020F0502020204030204" pitchFamily="34" charset="0"/>
                <a:cs typeface="Calibri" panose="020F0502020204030204" pitchFamily="34" charset="0"/>
              </a:rPr>
              <a:t> tels que les conflits armés, les violations graves des droits de l'homme, les risques économiques et les pandémies. Le risque que représentent ces dangers évolue de manière irrégulière dans le temps</a:t>
            </a:r>
          </a:p>
          <a:p>
            <a:pPr marL="342900" indent="-342900" algn="l" rtl="0">
              <a:lnSpc>
                <a:spcPct val="107000"/>
              </a:lnSpc>
              <a:buFont typeface="Symbol" panose="05050102010706020507" pitchFamily="18" charset="2"/>
              <a:buChar char=""/>
              <a:tabLst>
                <a:tab pos="228600" algn="l"/>
              </a:tabLst>
            </a:pPr>
            <a:r>
              <a:rPr lang="fr" sz="2500" b="1" i="0" u="none" baseline="0" dirty="0">
                <a:solidFill>
                  <a:srgbClr val="0070C0"/>
                </a:solidFill>
                <a:latin typeface="Calibri" panose="020F0502020204030204" pitchFamily="34" charset="0"/>
                <a:ea typeface="Calibri" panose="020F0502020204030204" pitchFamily="34" charset="0"/>
                <a:cs typeface="Calibri" panose="020F0502020204030204" pitchFamily="34" charset="0"/>
              </a:rPr>
              <a:t>Les risques statiques</a:t>
            </a:r>
            <a:r>
              <a:rPr lang="fr" sz="2500" b="0" i="0" u="none" baseline="0" dirty="0">
                <a:latin typeface="Calibri" panose="020F0502020204030204" pitchFamily="34" charset="0"/>
                <a:ea typeface="Calibri" panose="020F0502020204030204" pitchFamily="34" charset="0"/>
                <a:cs typeface="Calibri" panose="020F0502020204030204" pitchFamily="34" charset="0"/>
              </a:rPr>
              <a:t> les risques statiques, tels que les tremblements de terre, les volcans et les tsunamis, posent</a:t>
            </a:r>
            <a:br>
              <a:rPr lang="fr" sz="2500" dirty="0">
                <a:latin typeface="Calibri" panose="020F0502020204030204" pitchFamily="34" charset="0"/>
                <a:cs typeface="Calibri" panose="020F0502020204030204" pitchFamily="34" charset="0"/>
              </a:rPr>
            </a:br>
            <a:r>
              <a:rPr lang="fr" sz="2500" b="0" i="0" u="none" baseline="0" dirty="0">
                <a:latin typeface="Calibri" panose="020F0502020204030204" pitchFamily="34" charset="0"/>
                <a:ea typeface="Calibri" panose="020F0502020204030204" pitchFamily="34" charset="0"/>
                <a:cs typeface="Calibri" panose="020F0502020204030204" pitchFamily="34" charset="0"/>
              </a:rPr>
              <a:t>le même niveau de risque en tout moment. Les dangers statiques sont uniques en ce sens que</a:t>
            </a:r>
            <a:r>
              <a:rPr lang="sr-Latn-RS" sz="2500" b="0" i="0" u="none" baseline="0" dirty="0">
                <a:latin typeface="Calibri" panose="020F0502020204030204" pitchFamily="34" charset="0"/>
                <a:ea typeface="Calibri" panose="020F0502020204030204" pitchFamily="34" charset="0"/>
                <a:cs typeface="Calibri" panose="020F0502020204030204" pitchFamily="34" charset="0"/>
              </a:rPr>
              <a:t> </a:t>
            </a:r>
            <a:r>
              <a:rPr lang="fr" sz="2500" b="0" i="0" u="none" baseline="0" dirty="0">
                <a:latin typeface="Calibri" panose="020F0502020204030204" pitchFamily="34" charset="0"/>
                <a:ea typeface="Calibri" panose="020F0502020204030204" pitchFamily="34" charset="0"/>
                <a:cs typeface="Calibri" panose="020F0502020204030204" pitchFamily="34" charset="0"/>
              </a:rPr>
              <a:t>le moment de leur apparition est impossible à prévoir.</a:t>
            </a:r>
            <a:endParaRPr lang="fr" sz="25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5470B71-BDC5-41DF-A536-5407FF98434D}"/>
              </a:ext>
              <a:ext uri="{C183D7F6-B498-43B3-948B-1728B52AA6E4}">
                <adec:decorative xmlns:adec="http://schemas.microsoft.com/office/drawing/2017/decorative" val="1"/>
              </a:ext>
            </a:extLst>
          </p:cNvPr>
          <p:cNvSpPr>
            <a:spLocks noGrp="1"/>
          </p:cNvSpPr>
          <p:nvPr>
            <p:ph type="dt" sz="half" idx="10"/>
          </p:nvPr>
        </p:nvSpPr>
        <p:spPr/>
        <p:txBody>
          <a:bodyPr/>
          <a:lstStyle/>
          <a:p>
            <a:pPr algn="l" rtl="0"/>
            <a:fld id="{F8870BDD-1078-3042-BFF8-A77E08F8C860}" type="datetime1">
              <a:rPr lang="fr-TN"/>
              <a:t>1/23/24</a:t>
            </a:fld>
            <a:endParaRPr lang="fr" dirty="0"/>
          </a:p>
        </p:txBody>
      </p:sp>
      <p:sp>
        <p:nvSpPr>
          <p:cNvPr id="5" name="Footer Placeholder 4">
            <a:extLst>
              <a:ext uri="{FF2B5EF4-FFF2-40B4-BE49-F238E27FC236}">
                <a16:creationId xmlns:a16="http://schemas.microsoft.com/office/drawing/2014/main" id="{D4F51E1A-0218-4A65-8C87-0DCF2BC5FB15}"/>
              </a:ext>
              <a:ext uri="{C183D7F6-B498-43B3-948B-1728B52AA6E4}">
                <adec:decorative xmlns:adec="http://schemas.microsoft.com/office/drawing/2017/decorative" val="1"/>
              </a:ext>
            </a:extLst>
          </p:cNvPr>
          <p:cNvSpPr>
            <a:spLocks noGrp="1"/>
          </p:cNvSpPr>
          <p:nvPr>
            <p:ph type="ftr" sz="quarter" idx="11"/>
          </p:nvPr>
        </p:nvSpPr>
        <p:spPr/>
        <p:txBody>
          <a:bodyPr/>
          <a:lstStyle/>
          <a:p>
            <a:pPr rtl="0"/>
            <a:r>
              <a:rPr lang="fr" b="0" i="0" u="none" baseline="0"/>
              <a:t>Groupe de travail DRG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a:xfrm>
            <a:off x="8610600" y="6356350"/>
            <a:ext cx="2743200" cy="365125"/>
          </a:xfrm>
        </p:spPr>
        <p:txBody>
          <a:bodyPr/>
          <a:lstStyle/>
          <a:p>
            <a:pPr algn="r" rtl="0"/>
            <a:r>
              <a:rPr lang="fr" b="0" i="0" u="none" baseline="0"/>
              <a:t>Diapositive 7 </a:t>
            </a:r>
          </a:p>
        </p:txBody>
      </p:sp>
      <p:pic>
        <p:nvPicPr>
          <p:cNvPr id="7" name="Picture 6">
            <a:extLst>
              <a:ext uri="{FF2B5EF4-FFF2-40B4-BE49-F238E27FC236}">
                <a16:creationId xmlns:a16="http://schemas.microsoft.com/office/drawing/2014/main" id="{FC1B5191-6BC4-E346-B3FD-43F275518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951258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777634" cy="1325563"/>
          </a:xfrm>
        </p:spPr>
        <p:txBody>
          <a:bodyPr>
            <a:normAutofit/>
          </a:bodyPr>
          <a:lstStyle/>
          <a:p>
            <a:r>
              <a:rPr lang="fr" sz="4400" b="1" dirty="0">
                <a:solidFill>
                  <a:srgbClr val="7030A0"/>
                </a:solidFill>
                <a:latin typeface="Calibri" panose="020F0502020204030204" pitchFamily="34" charset="0"/>
                <a:cs typeface="Calibri" panose="020F0502020204030204" pitchFamily="34" charset="0"/>
              </a:rPr>
              <a:t>Lectures complémentaires : </a:t>
            </a:r>
            <a:r>
              <a:rPr lang="fr" b="1" dirty="0">
                <a:solidFill>
                  <a:srgbClr val="7030A0"/>
                </a:solidFill>
                <a:latin typeface="Calibri" panose="020F0502020204030204" pitchFamily="34" charset="0"/>
                <a:cs typeface="Calibri" panose="020F0502020204030204" pitchFamily="34" charset="0"/>
              </a:rPr>
              <a:t>désagrégation des données</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2693770" y="2130340"/>
            <a:ext cx="9366421" cy="3825618"/>
          </a:xfrm>
        </p:spPr>
        <p:txBody>
          <a:bodyPr>
            <a:noAutofit/>
          </a:bodyPr>
          <a:lstStyle/>
          <a:p>
            <a:pPr>
              <a:lnSpc>
                <a:spcPct val="100000"/>
              </a:lnSpc>
              <a:spcBef>
                <a:spcPts val="300"/>
              </a:spcBef>
              <a:spcAft>
                <a:spcPts val="300"/>
              </a:spcAft>
              <a:buFont typeface="Wingdings" panose="05000000000000000000" pitchFamily="2" charset="2"/>
              <a:buChar char="§"/>
            </a:pPr>
            <a:r>
              <a:rPr lang="fr" sz="2400" dirty="0">
                <a:hlinkClick r:id="rId3"/>
              </a:rPr>
              <a:t>Devez-vous utiliser les questions du GT dans votre programmation humanitaire ? Un outil pour vous aider à décider. Le groupe de Washington sur les statistiques du handicap</a:t>
            </a:r>
            <a:endParaRPr lang="en-US" sz="2400" dirty="0">
              <a:cs typeface="Helvetica" panose="020B0604020202020204" pitchFamily="34" charset="0"/>
            </a:endParaRPr>
          </a:p>
          <a:p>
            <a:pPr>
              <a:lnSpc>
                <a:spcPct val="100000"/>
              </a:lnSpc>
              <a:spcBef>
                <a:spcPts val="300"/>
              </a:spcBef>
              <a:spcAft>
                <a:spcPts val="300"/>
              </a:spcAft>
              <a:buFont typeface="Wingdings" panose="05000000000000000000" pitchFamily="2" charset="2"/>
              <a:buChar char="§"/>
            </a:pPr>
            <a:r>
              <a:rPr lang="fr" sz="2400" u="sng" kern="1800" dirty="0">
                <a:solidFill>
                  <a:srgbClr val="003C5C"/>
                </a:solidFill>
                <a:ea typeface="Times New Roman" panose="02020603050405020304" pitchFamily="18" charset="0"/>
                <a:cs typeface="Helvetica" panose="020B0604020202020204" pitchFamily="34" charset="0"/>
                <a:hlinkClick r:id="rId4"/>
              </a:rPr>
              <a:t>Formation sur la manière de poser des questions sur le "handicap" dans les recensements et les enquêtes</a:t>
            </a:r>
            <a:endParaRPr lang="en-GB" sz="2400" dirty="0">
              <a:ea typeface="Verdana" panose="020B0604030504040204" pitchFamily="34" charset="0"/>
              <a:cs typeface="Helvetica" panose="020B0604020202020204" pitchFamily="34" charset="0"/>
            </a:endParaRPr>
          </a:p>
          <a:p>
            <a:pPr lvl="0">
              <a:lnSpc>
                <a:spcPct val="100000"/>
              </a:lnSpc>
              <a:spcBef>
                <a:spcPts val="300"/>
              </a:spcBef>
              <a:spcAft>
                <a:spcPts val="300"/>
              </a:spcAft>
              <a:buFont typeface="Wingdings" panose="05000000000000000000" pitchFamily="2" charset="2"/>
              <a:buChar char="§"/>
            </a:pPr>
            <a:r>
              <a:rPr lang="fr" sz="2400" u="sng" kern="0" spc="100" dirty="0">
                <a:solidFill>
                  <a:srgbClr val="3B3838"/>
                </a:solidFill>
                <a:ea typeface="Times New Roman" panose="02020603050405020304" pitchFamily="18" charset="0"/>
                <a:cs typeface="Helvetica" panose="020B0604020202020204" pitchFamily="34" charset="0"/>
                <a:hlinkClick r:id="rId5"/>
              </a:rPr>
              <a:t>Comment les données administratives peuvent-elles être utilisées pour collecter des données sur le handicap ?</a:t>
            </a:r>
            <a:endParaRPr lang="en-GB" sz="2400" b="1" kern="0" spc="100" dirty="0">
              <a:solidFill>
                <a:srgbClr val="3B3838"/>
              </a:solidFill>
              <a:ea typeface="Times New Roman" panose="02020603050405020304" pitchFamily="18" charset="0"/>
              <a:cs typeface="Helvetica" panose="020B0604020202020204" pitchFamily="34" charset="0"/>
            </a:endParaRPr>
          </a:p>
          <a:p>
            <a:pPr lvl="0">
              <a:lnSpc>
                <a:spcPct val="100000"/>
              </a:lnSpc>
              <a:spcBef>
                <a:spcPts val="300"/>
              </a:spcBef>
              <a:spcAft>
                <a:spcPts val="300"/>
              </a:spcAft>
              <a:buFont typeface="Wingdings" panose="05000000000000000000" pitchFamily="2" charset="2"/>
              <a:buChar char="§"/>
            </a:pPr>
            <a:r>
              <a:rPr lang="fr" sz="2400" u="sng" dirty="0">
                <a:solidFill>
                  <a:srgbClr val="003C5C"/>
                </a:solidFill>
                <a:ea typeface="Verdana" panose="020B0604030504040204" pitchFamily="34" charset="0"/>
                <a:cs typeface="Helvetica" panose="020B0604020202020204" pitchFamily="34" charset="0"/>
                <a:hlinkClick r:id="rId6"/>
              </a:rPr>
              <a:t>Ressources pour les utilisateurs de données</a:t>
            </a:r>
            <a:endParaRPr lang="en-AU" sz="2400" u="sng" dirty="0">
              <a:solidFill>
                <a:srgbClr val="003C5C"/>
              </a:solidFill>
              <a:ea typeface="Verdana" panose="020B0604030504040204" pitchFamily="34" charset="0"/>
              <a:cs typeface="Helvetica" panose="020B0604020202020204" pitchFamily="34" charset="0"/>
            </a:endParaRPr>
          </a:p>
          <a:p>
            <a:pPr>
              <a:lnSpc>
                <a:spcPct val="100000"/>
              </a:lnSpc>
              <a:spcBef>
                <a:spcPts val="300"/>
              </a:spcBef>
              <a:spcAft>
                <a:spcPts val="300"/>
              </a:spcAft>
              <a:buFont typeface="Wingdings" panose="05000000000000000000" pitchFamily="2" charset="2"/>
              <a:buChar char="§"/>
            </a:pPr>
            <a:r>
              <a:rPr lang="fr" sz="2400" dirty="0">
                <a:cs typeface="Helvetica" panose="020B0604020202020204" pitchFamily="34" charset="0"/>
                <a:hlinkClick r:id="rId7"/>
              </a:rPr>
              <a:t>www.washingtongroup-disability.com</a:t>
            </a:r>
            <a:endParaRPr lang="en-US" sz="2400" dirty="0">
              <a:cs typeface="Helvetica" panose="020B0604020202020204" pitchFamily="34" charset="0"/>
            </a:endParaRPr>
          </a:p>
          <a:p>
            <a:pPr>
              <a:lnSpc>
                <a:spcPct val="100000"/>
              </a:lnSpc>
              <a:spcBef>
                <a:spcPts val="300"/>
              </a:spcBef>
              <a:spcAft>
                <a:spcPts val="300"/>
              </a:spcAft>
              <a:buFont typeface="Wingdings" panose="05000000000000000000" pitchFamily="2" charset="2"/>
              <a:buChar char="§"/>
            </a:pPr>
            <a:r>
              <a:rPr lang="fr" sz="2400" dirty="0">
                <a:cs typeface="Helvetica" panose="020B0604020202020204" pitchFamily="34" charset="0"/>
                <a:hlinkClick r:id="rId8"/>
              </a:rPr>
              <a:t>https://www.humanity-inclusion.org-data-on-persons-with-disabilities-in-humanitarian-action</a:t>
            </a:r>
            <a:endParaRPr lang="en-US" sz="2400" dirty="0">
              <a:cs typeface="Helvetica" panose="020B060402020202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fr"/>
              <a:t>Groupe de travail DRG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fr" dirty="0"/>
              <a:t>Faire glisser</a:t>
            </a:r>
            <a:fld id="{566D8EC2-00B7-4DEC-8348-941BB5C1523A}" type="slidenum">
              <a:rPr lang="en-GB" smtClean="0"/>
              <a:t>70</a:t>
            </a:fld>
            <a:endParaRPr lang="en-GB" dirty="0"/>
          </a:p>
        </p:txBody>
      </p:sp>
      <p:pic>
        <p:nvPicPr>
          <p:cNvPr id="8" name="Picture 7">
            <a:extLst>
              <a:ext uri="{FF2B5EF4-FFF2-40B4-BE49-F238E27FC236}">
                <a16:creationId xmlns:a16="http://schemas.microsoft.com/office/drawing/2014/main" id="{80B6ACF7-7A4B-1208-0DC1-A65C26B490E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5220" y="2402789"/>
            <a:ext cx="2087290" cy="3089189"/>
          </a:xfrm>
          <a:prstGeom prst="rect">
            <a:avLst/>
          </a:prstGeom>
        </p:spPr>
      </p:pic>
    </p:spTree>
    <p:extLst>
      <p:ext uri="{BB962C8B-B14F-4D97-AF65-F5344CB8AC3E}">
        <p14:creationId xmlns:p14="http://schemas.microsoft.com/office/powerpoint/2010/main" val="30118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p:txBody>
          <a:bodyPr>
            <a:normAutofit/>
          </a:bodyPr>
          <a:lstStyle/>
          <a:p>
            <a:r>
              <a:rPr lang="fr" sz="4400" b="1" dirty="0">
                <a:solidFill>
                  <a:srgbClr val="7030A0"/>
                </a:solidFill>
                <a:latin typeface="Calibri" panose="020F0502020204030204" pitchFamily="34" charset="0"/>
                <a:cs typeface="Calibri" panose="020F0502020204030204" pitchFamily="34" charset="0"/>
              </a:rPr>
              <a:t>Si vous souhaitez poursuivre votre formation individuelle en ligne :</a:t>
            </a:r>
            <a:endParaRPr lang="en-GB" b="1" dirty="0">
              <a:solidFill>
                <a:srgbClr val="7030A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DB4C364-3472-08A6-D19B-FDAB7B6C59E3}"/>
              </a:ext>
            </a:extLst>
          </p:cNvPr>
          <p:cNvSpPr txBox="1"/>
          <p:nvPr/>
        </p:nvSpPr>
        <p:spPr>
          <a:xfrm>
            <a:off x="842159" y="1761091"/>
            <a:ext cx="6940138" cy="523220"/>
          </a:xfrm>
          <a:prstGeom prst="rect">
            <a:avLst/>
          </a:prstGeom>
          <a:noFill/>
        </p:spPr>
        <p:txBody>
          <a:bodyPr wrap="square" rtlCol="0">
            <a:spAutoFit/>
          </a:bodyPr>
          <a:lstStyle/>
          <a:p>
            <a:r>
              <a:rPr lang="fr" sz="2800" b="1" dirty="0"/>
              <a:t>Découvrez ces cours en ligne gratuits</a:t>
            </a:r>
          </a:p>
        </p:txBody>
      </p:sp>
      <p:sp>
        <p:nvSpPr>
          <p:cNvPr id="7" name="Text Placeholder 6">
            <a:extLst>
              <a:ext uri="{FF2B5EF4-FFF2-40B4-BE49-F238E27FC236}">
                <a16:creationId xmlns:a16="http://schemas.microsoft.com/office/drawing/2014/main" id="{86910B36-E3D2-7465-B855-38F5C5A79C1E}"/>
              </a:ext>
            </a:extLst>
          </p:cNvPr>
          <p:cNvSpPr>
            <a:spLocks noGrp="1"/>
          </p:cNvSpPr>
          <p:nvPr>
            <p:ph type="body" idx="1"/>
          </p:nvPr>
        </p:nvSpPr>
        <p:spPr>
          <a:xfrm>
            <a:off x="838200" y="5161096"/>
            <a:ext cx="5157787" cy="823912"/>
          </a:xfrm>
        </p:spPr>
        <p:txBody>
          <a:bodyPr>
            <a:normAutofit fontScale="85000" lnSpcReduction="10000"/>
          </a:bodyPr>
          <a:lstStyle/>
          <a:p>
            <a:r>
              <a:rPr lang="fr" dirty="0"/>
              <a:t>Académie de leadership humanitaire Kaya :</a:t>
            </a:r>
          </a:p>
          <a:p>
            <a:r>
              <a:rPr lang="fr" dirty="0"/>
              <a:t> </a:t>
            </a:r>
            <a:r>
              <a:rPr lang="fr" dirty="0">
                <a:hlinkClick r:id="rId3"/>
              </a:rPr>
              <a:t>https://kayaconnect.org/</a:t>
            </a:r>
            <a:r>
              <a:rPr lang="fr" dirty="0"/>
              <a:t> </a:t>
            </a:r>
          </a:p>
        </p:txBody>
      </p:sp>
      <p:sp>
        <p:nvSpPr>
          <p:cNvPr id="8" name="Text Placeholder 7">
            <a:extLst>
              <a:ext uri="{FF2B5EF4-FFF2-40B4-BE49-F238E27FC236}">
                <a16:creationId xmlns:a16="http://schemas.microsoft.com/office/drawing/2014/main" id="{A0062F7B-F46A-92A6-6097-5A52630FAE03}"/>
              </a:ext>
            </a:extLst>
          </p:cNvPr>
          <p:cNvSpPr>
            <a:spLocks noGrp="1"/>
          </p:cNvSpPr>
          <p:nvPr>
            <p:ph type="body" sz="quarter" idx="3"/>
          </p:nvPr>
        </p:nvSpPr>
        <p:spPr>
          <a:xfrm>
            <a:off x="6340106" y="5214011"/>
            <a:ext cx="5183188" cy="823912"/>
          </a:xfrm>
        </p:spPr>
        <p:txBody>
          <a:bodyPr>
            <a:normAutofit fontScale="85000" lnSpcReduction="10000"/>
          </a:bodyPr>
          <a:lstStyle/>
          <a:p>
            <a:r>
              <a:rPr lang="fr" dirty="0"/>
              <a:t>Prêt en cas de catastrophe </a:t>
            </a:r>
            <a:r>
              <a:rPr lang="fr" dirty="0">
                <a:hlinkClick r:id="rId4"/>
              </a:rPr>
              <a:t>https://www.disasterready.org/</a:t>
            </a:r>
            <a:r>
              <a:rPr lang="fr" dirty="0"/>
              <a:t> </a:t>
            </a:r>
          </a:p>
        </p:txBody>
      </p:sp>
      <p:pic>
        <p:nvPicPr>
          <p:cNvPr id="11" name="Content Placeholder 10">
            <a:extLst>
              <a:ext uri="{FF2B5EF4-FFF2-40B4-BE49-F238E27FC236}">
                <a16:creationId xmlns:a16="http://schemas.microsoft.com/office/drawing/2014/main" id="{99E9A695-2F62-A573-BF80-4BD4EFE86E0A}"/>
              </a:ext>
              <a:ext uri="{C183D7F6-B498-43B3-948B-1728B52AA6E4}">
                <adec:decorative xmlns:adec="http://schemas.microsoft.com/office/drawing/2017/decorative" val="1"/>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38200" y="2465196"/>
            <a:ext cx="4149436" cy="2345333"/>
          </a:xfrm>
        </p:spPr>
      </p:pic>
      <p:pic>
        <p:nvPicPr>
          <p:cNvPr id="13" name="Content Placeholder 12">
            <a:extLst>
              <a:ext uri="{FF2B5EF4-FFF2-40B4-BE49-F238E27FC236}">
                <a16:creationId xmlns:a16="http://schemas.microsoft.com/office/drawing/2014/main" id="{A80865D6-772F-EE26-61BE-086A936741E8}"/>
              </a:ext>
              <a:ext uri="{C183D7F6-B498-43B3-948B-1728B52AA6E4}">
                <adec:decorative xmlns:adec="http://schemas.microsoft.com/office/drawing/2017/decorative" val="1"/>
              </a:ext>
            </a:extLst>
          </p:cNvPr>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340106" y="3356542"/>
            <a:ext cx="5565569" cy="1193442"/>
          </a:xfrm>
        </p:spPr>
      </p:pic>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fr"/>
              <a:t>Groupe de travail DRG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fr"/>
              <a:t>Faire glisser</a:t>
            </a:r>
            <a:fld id="{566D8EC2-00B7-4DEC-8348-941BB5C1523A}" type="slidenum">
              <a:rPr lang="en-GB" smtClean="0"/>
              <a:t>71</a:t>
            </a:fld>
            <a:endParaRPr lang="en-GB"/>
          </a:p>
        </p:txBody>
      </p:sp>
      <p:pic>
        <p:nvPicPr>
          <p:cNvPr id="12" name="Picture 11">
            <a:extLst>
              <a:ext uri="{FF2B5EF4-FFF2-40B4-BE49-F238E27FC236}">
                <a16:creationId xmlns:a16="http://schemas.microsoft.com/office/drawing/2014/main" id="{EE9DEF36-0F2F-534E-98BD-8DBF288F1F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121064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fr" sz="4400" b="1" dirty="0">
                <a:solidFill>
                  <a:srgbClr val="7030A0"/>
                </a:solidFill>
                <a:latin typeface="Calibri" panose="020F0502020204030204" pitchFamily="34" charset="0"/>
                <a:cs typeface="Calibri" panose="020F0502020204030204" pitchFamily="34" charset="0"/>
              </a:rPr>
              <a:t>Merci</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905632" y="1964724"/>
            <a:ext cx="7027902" cy="3521676"/>
          </a:xfrm>
        </p:spPr>
        <p:txBody>
          <a:bodyPr>
            <a:noAutofit/>
          </a:bodyPr>
          <a:lstStyle/>
          <a:p>
            <a:pPr marL="0" indent="0">
              <a:spcBef>
                <a:spcPts val="600"/>
              </a:spcBef>
              <a:buNone/>
            </a:pPr>
            <a:r>
              <a:rPr lang="fr" sz="3200" dirty="0"/>
              <a:t>Merci de prendre quelques minutes pour répondre à notre sondage. </a:t>
            </a:r>
            <a:r>
              <a:rPr lang="fr" sz="3200" b="1" dirty="0">
                <a:highlight>
                  <a:srgbClr val="FFFF00"/>
                </a:highlight>
              </a:rPr>
              <a:t>Cliquez sur ce lien d'enquête</a:t>
            </a:r>
          </a:p>
          <a:p>
            <a:pPr marL="0" indent="0">
              <a:spcBef>
                <a:spcPts val="600"/>
              </a:spcBef>
              <a:buNone/>
            </a:pPr>
            <a:r>
              <a:rPr lang="fr" sz="3200" dirty="0"/>
              <a:t>Il est anonyme et nous aidera vraiment à améliorer notre travail.</a:t>
            </a:r>
          </a:p>
          <a:p>
            <a:pPr marL="0" indent="0">
              <a:spcBef>
                <a:spcPts val="600"/>
              </a:spcBef>
              <a:buNone/>
            </a:pPr>
            <a:endParaRPr lang="en-US" sz="3200" dirty="0"/>
          </a:p>
          <a:p>
            <a:pPr marL="0" indent="0">
              <a:spcBef>
                <a:spcPts val="600"/>
              </a:spcBef>
              <a:buNone/>
            </a:pPr>
            <a:r>
              <a:rPr lang="fr" sz="3200" b="1" dirty="0"/>
              <a:t>Merci!</a:t>
            </a:r>
          </a:p>
        </p:txBody>
      </p:sp>
      <p:pic>
        <p:nvPicPr>
          <p:cNvPr id="8" name="Picture 7">
            <a:extLst>
              <a:ext uri="{FF2B5EF4-FFF2-40B4-BE49-F238E27FC236}">
                <a16:creationId xmlns:a16="http://schemas.microsoft.com/office/drawing/2014/main" id="{80B6ACF7-7A4B-1208-0DC1-A65C26B490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2093355"/>
            <a:ext cx="3428439" cy="3108839"/>
          </a:xfrm>
          <a:prstGeom prst="rect">
            <a:avLst/>
          </a:prstGeom>
        </p:spPr>
      </p:pic>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fr"/>
              <a:t>Groupe de travail DRG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fr"/>
              <a:t>Faire glisser</a:t>
            </a:r>
            <a:fld id="{566D8EC2-00B7-4DEC-8348-941BB5C1523A}" type="slidenum">
              <a:rPr lang="en-GB" smtClean="0"/>
              <a:t>72</a:t>
            </a:fld>
            <a:endParaRPr lang="en-GB"/>
          </a:p>
        </p:txBody>
      </p:sp>
      <p:pic>
        <p:nvPicPr>
          <p:cNvPr id="9" name="Picture 8">
            <a:extLst>
              <a:ext uri="{FF2B5EF4-FFF2-40B4-BE49-F238E27FC236}">
                <a16:creationId xmlns:a16="http://schemas.microsoft.com/office/drawing/2014/main" id="{11599FE2-119B-1242-A68C-A8DE9B2D1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6352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8" y="2182266"/>
            <a:ext cx="2599304" cy="1947281"/>
          </a:xfrm>
        </p:spPr>
        <p:txBody>
          <a:bodyPr anchor="b">
            <a:normAutofit/>
          </a:bodyPr>
          <a:lstStyle/>
          <a:p>
            <a:pPr algn="l" rtl="0"/>
            <a:r>
              <a:rPr lang="fr" b="1" i="0" u="none" baseline="0">
                <a:solidFill>
                  <a:srgbClr val="7030A0"/>
                </a:solidFill>
                <a:latin typeface="+mn-lt"/>
                <a:ea typeface="+mn-lt"/>
                <a:cs typeface="+mn-lt"/>
              </a:rPr>
              <a:t>Impacts des crises humanitaires</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30029749"/>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pPr algn="l" rtl="0"/>
            <a:fld id="{1AF1697C-DBF2-2649-B9D9-9E6BBEE1B29C}" type="datetime1">
              <a:rPr lang="fr-TN"/>
              <a:t>1/23/24</a:t>
            </a:fld>
            <a:endParaRPr lang="fr"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8</a:t>
            </a:fld>
            <a:endParaRPr lang="fr" dirty="0"/>
          </a:p>
        </p:txBody>
      </p:sp>
    </p:spTree>
    <p:extLst>
      <p:ext uri="{BB962C8B-B14F-4D97-AF65-F5344CB8AC3E}">
        <p14:creationId xmlns:p14="http://schemas.microsoft.com/office/powerpoint/2010/main" val="311297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8" y="2182266"/>
            <a:ext cx="2599304" cy="1947281"/>
          </a:xfrm>
        </p:spPr>
        <p:txBody>
          <a:bodyPr anchor="b">
            <a:noAutofit/>
          </a:bodyPr>
          <a:lstStyle/>
          <a:p>
            <a:pPr algn="l" rtl="0"/>
            <a:br>
              <a:rPr lang="fr" b="1">
                <a:solidFill>
                  <a:srgbClr val="7030A0"/>
                </a:solidFill>
                <a:latin typeface="+mn-lt"/>
              </a:rPr>
            </a:br>
            <a:r>
              <a:rPr lang="fr" b="1" i="0" u="none" baseline="0">
                <a:solidFill>
                  <a:srgbClr val="7030A0"/>
                </a:solidFill>
                <a:latin typeface="+mn-lt"/>
                <a:ea typeface="+mn-lt"/>
                <a:cs typeface="+mn-lt"/>
              </a:rPr>
              <a:t>Suite - </a:t>
            </a:r>
            <a:br>
              <a:rPr lang="fr" b="1">
                <a:solidFill>
                  <a:srgbClr val="7030A0"/>
                </a:solidFill>
                <a:latin typeface="+mn-lt"/>
              </a:rPr>
            </a:br>
            <a:r>
              <a:rPr lang="fr" b="1" i="0" u="none" baseline="0">
                <a:solidFill>
                  <a:srgbClr val="7030A0"/>
                </a:solidFill>
                <a:latin typeface="+mn-lt"/>
                <a:ea typeface="+mn-lt"/>
                <a:cs typeface="+mn-lt"/>
              </a:rPr>
              <a:t>Impacts des crises humanitaires </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66100526"/>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pPr algn="l" rtl="0"/>
            <a:fld id="{1AF1697C-DBF2-2649-B9D9-9E6BBEE1B29C}" type="datetime1">
              <a:rPr lang="fr-TN"/>
              <a:t>1/23/24</a:t>
            </a:fld>
            <a:endParaRPr lang="fr"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pPr rtl="0"/>
            <a:r>
              <a:rPr lang="fr" b="0" i="0" u="none" baseline="0"/>
              <a:t>Groupe de travail DRG 6</a:t>
            </a:r>
            <a:endParaRPr lang="fr"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pPr algn="r" rtl="0"/>
            <a:r>
              <a:rPr lang="fr" b="0" i="0" u="none" baseline="0"/>
              <a:t>Diapositive </a:t>
            </a:r>
            <a:fld id="{566D8EC2-00B7-4DEC-8348-941BB5C1523A}" type="slidenum">
              <a:rPr/>
              <a:t>9</a:t>
            </a:fld>
            <a:endParaRPr lang="fr" dirty="0"/>
          </a:p>
        </p:txBody>
      </p:sp>
    </p:spTree>
    <p:extLst>
      <p:ext uri="{BB962C8B-B14F-4D97-AF65-F5344CB8AC3E}">
        <p14:creationId xmlns:p14="http://schemas.microsoft.com/office/powerpoint/2010/main" val="29889873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G combined awareness raising materals for OPDs" id="{D7E58BE0-5027-4DE6-BE47-2FFC265A4789}" vid="{23C1053B-BFA0-4549-89AA-EDCC9C0DE5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09533E2B86224489563DDB823FA3D3" ma:contentTypeVersion="4" ma:contentTypeDescription="Create a new document." ma:contentTypeScope="" ma:versionID="2a54b22c3df7e3819bbd81dacc978867">
  <xsd:schema xmlns:xsd="http://www.w3.org/2001/XMLSchema" xmlns:xs="http://www.w3.org/2001/XMLSchema" xmlns:p="http://schemas.microsoft.com/office/2006/metadata/properties" xmlns:ns2="e013fd42-e2af-4c68-a789-1743d6432c9f" targetNamespace="http://schemas.microsoft.com/office/2006/metadata/properties" ma:root="true" ma:fieldsID="4973457467f9f2057b798204f8cb98a5" ns2:_="">
    <xsd:import namespace="e013fd42-e2af-4c68-a789-1743d6432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3fd42-e2af-4c68-a789-1743d6432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72189F-8E23-4AED-B11E-28D9648994F0}">
  <ds:schemaRefs>
    <ds:schemaRef ds:uri="http://schemas.microsoft.com/sharepoint/v3/contenttype/forms"/>
  </ds:schemaRefs>
</ds:datastoreItem>
</file>

<file path=customXml/itemProps2.xml><?xml version="1.0" encoding="utf-8"?>
<ds:datastoreItem xmlns:ds="http://schemas.openxmlformats.org/officeDocument/2006/customXml" ds:itemID="{BBDF9DCF-83C0-4D7E-93A8-0967B986456F}">
  <ds:schemaRefs>
    <ds:schemaRef ds:uri="http://schemas.microsoft.com/office/2006/metadata/properties"/>
    <ds:schemaRef ds:uri="e013fd42-e2af-4c68-a789-1743d6432c9f"/>
    <ds:schemaRef ds:uri="http://purl.org/dc/term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91F27D5-FC6B-4F20-8EF8-0BDFA8967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3fd42-e2af-4c68-a789-1743d643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DRG combined awareness raising materals for OPDs_with EDF preview video links- not to be shared before launch</Template>
  <TotalTime>1637</TotalTime>
  <Words>12689</Words>
  <Application>Microsoft Macintosh PowerPoint</Application>
  <PresentationFormat>Widescreen</PresentationFormat>
  <Paragraphs>925</Paragraphs>
  <Slides>72</Slides>
  <Notes>69</Notes>
  <HiddenSlides>5</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72</vt:i4>
      </vt:variant>
    </vt:vector>
  </HeadingPairs>
  <TitlesOfParts>
    <vt:vector size="87" baseType="lpstr">
      <vt:lpstr>Arial</vt:lpstr>
      <vt:lpstr>Arial</vt:lpstr>
      <vt:lpstr>Calibri</vt:lpstr>
      <vt:lpstr>Calibri Light</vt:lpstr>
      <vt:lpstr>GillSansInfant</vt:lpstr>
      <vt:lpstr>Helvetica</vt:lpstr>
      <vt:lpstr>Helvetica 55 Roman</vt:lpstr>
      <vt:lpstr>proxima-nova</vt:lpstr>
      <vt:lpstr>Roboto</vt:lpstr>
      <vt:lpstr>Roboto Slab</vt:lpstr>
      <vt:lpstr>Symbol</vt:lpstr>
      <vt:lpstr>Times New Roman</vt:lpstr>
      <vt:lpstr>Verdana</vt:lpstr>
      <vt:lpstr>Wingdings</vt:lpstr>
      <vt:lpstr>1_Office Theme</vt:lpstr>
      <vt:lpstr>PowerPoint Presentation</vt:lpstr>
      <vt:lpstr>Session 1: Introduction à l'action humanitaire Date: XXXX Modérateurs: XXX Stagiaires DRG OPD, IDA XXX membres du WG6 humanitaire, agence XXX</vt:lpstr>
      <vt:lpstr>Objectifs de la session 1</vt:lpstr>
      <vt:lpstr>Session 1 Introduction à l'action humanitaire</vt:lpstr>
      <vt:lpstr>PowerPoint Presentation</vt:lpstr>
      <vt:lpstr>Guide pour les modérateurs (1)</vt:lpstr>
      <vt:lpstr>Catégories de risques</vt:lpstr>
      <vt:lpstr>Impacts des crises humanitaires</vt:lpstr>
      <vt:lpstr> Suite -  Impacts des crises humanitaires </vt:lpstr>
      <vt:lpstr>Travail en groupe - 1</vt:lpstr>
      <vt:lpstr>Obstacles rencontrés par les personnes handicapées</vt:lpstr>
      <vt:lpstr>Suite - Obstacles rencontrés par les personnes handicapées </vt:lpstr>
      <vt:lpstr>Suite - Obstacles rencontrés par les personnes handicapées </vt:lpstr>
      <vt:lpstr> Principaux instruments juridiques/cadres politiques: </vt:lpstr>
      <vt:lpstr>1. Loi internationale sur les droits de l'homme</vt:lpstr>
      <vt:lpstr>2. Droit international humanitaire (DIH)</vt:lpstr>
      <vt:lpstr>3. Droit international des réfugiés (DIR)</vt:lpstr>
      <vt:lpstr>4. Cadre de Sendai pour la réduction des risques de catastrophes (RRC) 2015-2030</vt:lpstr>
      <vt:lpstr>5. Traités régionaux et législation nationale </vt:lpstr>
      <vt:lpstr>Conflit armé (facultatif) </vt:lpstr>
      <vt:lpstr>En résumé</vt:lpstr>
      <vt:lpstr> Introduction aux directives de l'IASC</vt:lpstr>
      <vt:lpstr>Chapitre 3: Les 4 choses à faire obligatoirement</vt:lpstr>
      <vt:lpstr>1. Actions clés pour une participation significative </vt:lpstr>
      <vt:lpstr>2. Actions clés pour éliminer les obstacles </vt:lpstr>
      <vt:lpstr>3. Actions clés pour l'autonomisation des personnes handicapées</vt:lpstr>
      <vt:lpstr>4. Actions clés pour Décomposer les données pour assurer le suivi de l'inclusion</vt:lpstr>
      <vt:lpstr>Travail en groupe - 2</vt:lpstr>
      <vt:lpstr>Devoirs: renseignez-vous sur la coordination humanitaire dans votre pays</vt:lpstr>
      <vt:lpstr>Lecture</vt:lpstr>
      <vt:lpstr>A suivre dans la session 2</vt:lpstr>
      <vt:lpstr>Session 2: Comprendre les points d'entrée des OPD dans l'action humanitaire Date: XXXX Modérateurs: XXX Stagiaires DRG OPD XXX membres du WG6 humanitaire</vt:lpstr>
      <vt:lpstr>Objectifs de la session 2</vt:lpstr>
      <vt:lpstr>Session 2 Comprendre les points d'entrée des OPD</vt:lpstr>
      <vt:lpstr>PowerPoint Presentation</vt:lpstr>
      <vt:lpstr>Guide pour les modérateurs (2)</vt:lpstr>
      <vt:lpstr>Coordination nationale </vt:lpstr>
      <vt:lpstr>L'importance du rôle des OPD dans l'action humanitaire</vt:lpstr>
      <vt:lpstr>Système international de coordination humanitaire </vt:lpstr>
      <vt:lpstr>Points de briefing pour l'modérateur lui permettant d'introduire les présentations formelles sur le système des clusters et l'ICR</vt:lpstr>
      <vt:lpstr> Le système des clusters</vt:lpstr>
      <vt:lpstr>Chaque pays a-t-il un cluster ?</vt:lpstr>
      <vt:lpstr>Où existent les clusters ?</vt:lpstr>
      <vt:lpstr>Les OPD peuvent-ils participer dans le cadre du système de cluster ?</vt:lpstr>
      <vt:lpstr>Informez-vous sur vos droits !  Les acteurs locaux/nationaux dans les partenariats pour la coordination humanitaire </vt:lpstr>
      <vt:lpstr>Suite - Informez-vous sur vos droits!  Les acteurs locaux/nationaux dans les partenariats pour la coordination humanitaire </vt:lpstr>
      <vt:lpstr>Quelle est la fonction d'un cluster ?</vt:lpstr>
      <vt:lpstr>La fonction d'un cluster au niveau national </vt:lpstr>
      <vt:lpstr>La principale raison pour laquelle les OPD s'engagent dans un cluster est d'obtenir un financement</vt:lpstr>
      <vt:lpstr>Pourquoi les DPO devraient-ils s'engager aux clusters?</vt:lpstr>
      <vt:lpstr>PowerPoint Presentation</vt:lpstr>
      <vt:lpstr>Le meilleur point d'entrée pour que les OPD s'engagent dans le système de clusters est :</vt:lpstr>
      <vt:lpstr> Comment les OPD abordent-ils les clusters?</vt:lpstr>
      <vt:lpstr>En résumé</vt:lpstr>
      <vt:lpstr>Modèle de coordination des réfugiés</vt:lpstr>
      <vt:lpstr>Modèle de coordination des réfugiés - quoi et pourquoi?</vt:lpstr>
      <vt:lpstr>Plans d'intervention pour les réfugiés</vt:lpstr>
      <vt:lpstr>Comparaison entre le système des clusters et RCM</vt:lpstr>
      <vt:lpstr>Le cycle des programmes humanitaires</vt:lpstr>
      <vt:lpstr>Le cycle du programme humanitaire (HPC)</vt:lpstr>
      <vt:lpstr>Étapes clés de l'Aperçu des besoins humanitaires (HNO) et du Plan de réponse humanitaire (HRP)</vt:lpstr>
      <vt:lpstr>Travail en groupe - 3</vt:lpstr>
      <vt:lpstr>En résumé</vt:lpstr>
      <vt:lpstr>Les prochaines étapes</vt:lpstr>
      <vt:lpstr>Prochaines étapes</vt:lpstr>
      <vt:lpstr>Êtes-vous intéressé à nous rejoindre?</vt:lpstr>
      <vt:lpstr>Lectures complémentaires : Sphère</vt:lpstr>
      <vt:lpstr>Lectures complémentaires : Localisation</vt:lpstr>
      <vt:lpstr>complémentaires : Elrha</vt:lpstr>
      <vt:lpstr>Lectures complémentaires : désagrégation des données</vt:lpstr>
      <vt:lpstr>Si vous souhaitez poursuivre votre formation individuelle en ligne :</vt:lpstr>
      <vt:lpstr>Merci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Divider slide</dc:title>
  <dc:creator>Kathy Al Ju'beh</dc:creator>
  <cp:lastModifiedBy>Microsoft Office User</cp:lastModifiedBy>
  <cp:revision>151</cp:revision>
  <cp:lastPrinted>2022-03-10T22:23:55Z</cp:lastPrinted>
  <dcterms:created xsi:type="dcterms:W3CDTF">2022-04-14T15:33:47Z</dcterms:created>
  <dcterms:modified xsi:type="dcterms:W3CDTF">2024-01-22T19:05:30Z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0x0101001209533E2B86224489563DDB823FA3D3</vt:lpwstr>
  </property>
</Properties>
</file>