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61" r:id="rId5"/>
    <p:sldId id="263" r:id="rId6"/>
    <p:sldId id="264" r:id="rId7"/>
    <p:sldId id="266" r:id="rId8"/>
    <p:sldId id="270" r:id="rId9"/>
    <p:sldId id="271" r:id="rId10"/>
    <p:sldId id="272" r:id="rId11"/>
    <p:sldId id="277" r:id="rId12"/>
    <p:sldId id="275" r:id="rId13"/>
    <p:sldId id="268" r:id="rId14"/>
    <p:sldId id="279" r:id="rId15"/>
    <p:sldId id="280" r:id="rId16"/>
    <p:sldId id="281" r:id="rId17"/>
    <p:sldId id="282" r:id="rId18"/>
    <p:sldId id="283" r:id="rId19"/>
    <p:sldId id="285" r:id="rId20"/>
    <p:sldId id="286" r:id="rId21"/>
    <p:sldId id="287" r:id="rId22"/>
    <p:sldId id="288" r:id="rId23"/>
    <p:sldId id="289"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3600" b="1" dirty="0">
              <a:solidFill>
                <a:schemeClr val="bg1"/>
              </a:solidFill>
            </a:rPr>
            <a:t>Objective of the Report</a:t>
          </a: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758519" custScaleY="160451" custLinFactNeighborX="-33566" custLinFactNeighborY="11195">
        <dgm:presLayoutVars>
          <dgm:bulletEnabled val="1"/>
        </dgm:presLayoutVars>
      </dgm:prSet>
      <dgm:spPr/>
    </dgm:pt>
  </dgm:ptLst>
  <dgm:cxnLst>
    <dgm:cxn modelId="{DE9CF06E-E543-471A-A334-43E202319688}" srcId="{BFA25BFE-2388-4097-8235-87E47782D495}" destId="{2261DDEC-8C9D-4358-A8B0-BC3C3C8919FC}" srcOrd="0" destOrd="0" parTransId="{AF421439-0C17-4F0E-B6C3-CE7509B9C90F}" sibTransId="{C1AA7F2B-6830-471D-8AA9-D4E6CB13CB77}"/>
    <dgm:cxn modelId="{ED332957-6CD6-48AD-8A15-F7A43142B4CD}" type="presOf" srcId="{2261DDEC-8C9D-4358-A8B0-BC3C3C8919FC}" destId="{F9B927B7-8163-4807-8434-D96D854AC05D}" srcOrd="0" destOrd="0" presId="urn:microsoft.com/office/officeart/2005/8/layout/default"/>
    <dgm:cxn modelId="{DEB0BEEA-A912-4B10-9A8F-8632CB924E00}" type="presOf" srcId="{BFA25BFE-2388-4097-8235-87E47782D495}" destId="{0835A09B-708B-44E0-B547-FC3E10C8D6E9}" srcOrd="0" destOrd="0" presId="urn:microsoft.com/office/officeart/2005/8/layout/default"/>
    <dgm:cxn modelId="{11394166-6B61-48A7-8590-B589B9182B75}"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3600" b="1" dirty="0">
              <a:ea typeface="+mj-lt"/>
              <a:cs typeface="+mj-lt"/>
            </a:rPr>
            <a:t>WASH </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1054636" custScaleY="209324" custLinFactNeighborX="-26256" custLinFactNeighborY="440">
        <dgm:presLayoutVars>
          <dgm:bulletEnabled val="1"/>
        </dgm:presLayoutVars>
      </dgm:prSet>
      <dgm:spPr/>
    </dgm:pt>
  </dgm:ptLst>
  <dgm:cxnLst>
    <dgm:cxn modelId="{FF07E01D-2665-4722-A28B-FC45F04C905F}" type="presOf" srcId="{BFA25BFE-2388-4097-8235-87E47782D495}" destId="{0835A09B-708B-44E0-B547-FC3E10C8D6E9}" srcOrd="0" destOrd="0" presId="urn:microsoft.com/office/officeart/2005/8/layout/default"/>
    <dgm:cxn modelId="{37EF4C35-32D5-4851-86F3-31FBA944783B}" type="presOf" srcId="{2261DDEC-8C9D-4358-A8B0-BC3C3C8919FC}" destId="{F9B927B7-8163-4807-8434-D96D854AC05D}"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A253BE3B-2825-41B1-BBD2-849A88591795}"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3600" b="1" dirty="0">
              <a:ea typeface="+mj-lt"/>
              <a:cs typeface="+mj-lt"/>
            </a:rPr>
            <a:t>WASH </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1054636" custScaleY="209324" custLinFactNeighborX="-26256" custLinFactNeighborY="440">
        <dgm:presLayoutVars>
          <dgm:bulletEnabled val="1"/>
        </dgm:presLayoutVars>
      </dgm:prSet>
      <dgm:spPr/>
    </dgm:pt>
  </dgm:ptLst>
  <dgm:cxnLst>
    <dgm:cxn modelId="{8C8DD065-0AD8-48BD-9929-056209612D04}" type="presOf" srcId="{2261DDEC-8C9D-4358-A8B0-BC3C3C8919FC}" destId="{F9B927B7-8163-4807-8434-D96D854AC05D}"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A4070BE9-67D0-4F3E-AAE1-DB4E70AB630C}" type="presOf" srcId="{BFA25BFE-2388-4097-8235-87E47782D495}" destId="{0835A09B-708B-44E0-B547-FC3E10C8D6E9}" srcOrd="0" destOrd="0" presId="urn:microsoft.com/office/officeart/2005/8/layout/default"/>
    <dgm:cxn modelId="{18DFA3B2-40B4-492A-8B1D-6759F8C88C4A}"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3600" b="1" dirty="0">
              <a:cs typeface="Calibri Light"/>
            </a:rPr>
            <a:t>Food</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04715" custScaleY="174181" custLinFactNeighborX="-33566" custLinFactNeighborY="11195">
        <dgm:presLayoutVars>
          <dgm:bulletEnabled val="1"/>
        </dgm:presLayoutVars>
      </dgm:prSet>
      <dgm:spPr/>
    </dgm:pt>
  </dgm:ptLst>
  <dgm:cxnLst>
    <dgm:cxn modelId="{8685481E-A301-4D10-90F3-E21819CC4E2F}" type="presOf" srcId="{2261DDEC-8C9D-4358-A8B0-BC3C3C8919FC}" destId="{F9B927B7-8163-4807-8434-D96D854AC05D}" srcOrd="0" destOrd="0" presId="urn:microsoft.com/office/officeart/2005/8/layout/default"/>
    <dgm:cxn modelId="{64080534-43B6-4290-A1F4-81CEA9E1721E}" type="presOf" srcId="{BFA25BFE-2388-4097-8235-87E47782D495}" destId="{0835A09B-708B-44E0-B547-FC3E10C8D6E9}"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E3B02D56-9D09-468E-9594-790233876F88}"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3600" b="1">
              <a:cs typeface="Calibri Light"/>
            </a:rPr>
            <a:t>Cash A</a:t>
          </a:r>
          <a:r>
            <a:rPr lang="en-US" sz="3600" b="1"/>
            <a:t>ssistance</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04715" custScaleY="171278" custLinFactNeighborX="35815" custLinFactNeighborY="20663">
        <dgm:presLayoutVars>
          <dgm:bulletEnabled val="1"/>
        </dgm:presLayoutVars>
      </dgm:prSet>
      <dgm:spPr/>
    </dgm:pt>
  </dgm:ptLst>
  <dgm:cxnLst>
    <dgm:cxn modelId="{DE9CF06E-E543-471A-A334-43E202319688}" srcId="{BFA25BFE-2388-4097-8235-87E47782D495}" destId="{2261DDEC-8C9D-4358-A8B0-BC3C3C8919FC}" srcOrd="0" destOrd="0" parTransId="{AF421439-0C17-4F0E-B6C3-CE7509B9C90F}" sibTransId="{C1AA7F2B-6830-471D-8AA9-D4E6CB13CB77}"/>
    <dgm:cxn modelId="{AB905D54-7DF9-4594-9423-5EE1BEBD22F4}" type="presOf" srcId="{2261DDEC-8C9D-4358-A8B0-BC3C3C8919FC}" destId="{F9B927B7-8163-4807-8434-D96D854AC05D}" srcOrd="0" destOrd="0" presId="urn:microsoft.com/office/officeart/2005/8/layout/default"/>
    <dgm:cxn modelId="{D88D0BF8-9F72-4FFB-85E7-F6D798A3ABAC}" type="presOf" srcId="{BFA25BFE-2388-4097-8235-87E47782D495}" destId="{0835A09B-708B-44E0-B547-FC3E10C8D6E9}" srcOrd="0" destOrd="0" presId="urn:microsoft.com/office/officeart/2005/8/layout/default"/>
    <dgm:cxn modelId="{657ECFD6-A962-450D-8901-5A776B60E19E}"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US" sz="3600" b="1" dirty="0">
              <a:solidFill>
                <a:schemeClr val="bg1"/>
              </a:solidFill>
            </a:rPr>
            <a:t>Health</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04715" custScaleY="171278" custLinFactY="-14836" custLinFactNeighborX="-79787" custLinFactNeighborY="-100000">
        <dgm:presLayoutVars>
          <dgm:bulletEnabled val="1"/>
        </dgm:presLayoutVars>
      </dgm:prSet>
      <dgm:spPr/>
    </dgm:pt>
  </dgm:ptLst>
  <dgm:cxnLst>
    <dgm:cxn modelId="{87D5C268-F3C8-4CD4-BC0C-DE72FACA2BCA}" type="presOf" srcId="{2261DDEC-8C9D-4358-A8B0-BC3C3C8919FC}" destId="{F9B927B7-8163-4807-8434-D96D854AC05D}" srcOrd="0" destOrd="0" presId="urn:microsoft.com/office/officeart/2005/8/layout/default"/>
    <dgm:cxn modelId="{DEAB064A-9368-4976-AEBF-58552971C55F}" type="presOf" srcId="{BFA25BFE-2388-4097-8235-87E47782D495}" destId="{0835A09B-708B-44E0-B547-FC3E10C8D6E9}"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285396F3-0ECE-430C-B821-C1665568EEBE}"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US" sz="3600" b="1" dirty="0"/>
            <a:t>Protection mainstreaming </a:t>
          </a:r>
          <a:r>
            <a:rPr lang="en-US" sz="3600" dirty="0"/>
            <a:t> </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04715" custScaleY="171278" custLinFactY="-14836" custLinFactNeighborX="-79787" custLinFactNeighborY="-100000">
        <dgm:presLayoutVars>
          <dgm:bulletEnabled val="1"/>
        </dgm:presLayoutVars>
      </dgm:prSet>
      <dgm:spPr/>
    </dgm:pt>
  </dgm:ptLst>
  <dgm:cxnLst>
    <dgm:cxn modelId="{DE9CF06E-E543-471A-A334-43E202319688}" srcId="{BFA25BFE-2388-4097-8235-87E47782D495}" destId="{2261DDEC-8C9D-4358-A8B0-BC3C3C8919FC}" srcOrd="0" destOrd="0" parTransId="{AF421439-0C17-4F0E-B6C3-CE7509B9C90F}" sibTransId="{C1AA7F2B-6830-471D-8AA9-D4E6CB13CB77}"/>
    <dgm:cxn modelId="{A7A11686-D22D-4BCA-AE32-B5945E4C04AB}" type="presOf" srcId="{2261DDEC-8C9D-4358-A8B0-BC3C3C8919FC}" destId="{F9B927B7-8163-4807-8434-D96D854AC05D}" srcOrd="0" destOrd="0" presId="urn:microsoft.com/office/officeart/2005/8/layout/default"/>
    <dgm:cxn modelId="{CF6DAED9-44D7-4537-8151-5DE618B5D612}" type="presOf" srcId="{BFA25BFE-2388-4097-8235-87E47782D495}" destId="{0835A09B-708B-44E0-B547-FC3E10C8D6E9}" srcOrd="0" destOrd="0" presId="urn:microsoft.com/office/officeart/2005/8/layout/default"/>
    <dgm:cxn modelId="{68A3EA83-2D69-48DE-8A94-95E7B21363A1}"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US" sz="3600" b="1" dirty="0"/>
            <a:t>Protection mainstreaming </a:t>
          </a:r>
          <a:r>
            <a:rPr lang="en-US" sz="3600" dirty="0"/>
            <a:t> </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04715" custScaleY="171278" custLinFactY="-14836" custLinFactNeighborX="-79787" custLinFactNeighborY="-100000">
        <dgm:presLayoutVars>
          <dgm:bulletEnabled val="1"/>
        </dgm:presLayoutVars>
      </dgm:prSet>
      <dgm:spPr/>
    </dgm:pt>
  </dgm:ptLst>
  <dgm:cxnLst>
    <dgm:cxn modelId="{FB009F18-9DC4-4BEF-AD4A-8BE558B13124}" type="presOf" srcId="{2261DDEC-8C9D-4358-A8B0-BC3C3C8919FC}" destId="{F9B927B7-8163-4807-8434-D96D854AC05D}" srcOrd="0" destOrd="0" presId="urn:microsoft.com/office/officeart/2005/8/layout/default"/>
    <dgm:cxn modelId="{001C9A60-18A9-4F36-960F-39959DEC21B4}" type="presOf" srcId="{BFA25BFE-2388-4097-8235-87E47782D495}" destId="{0835A09B-708B-44E0-B547-FC3E10C8D6E9}"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D47FBC69-B084-4912-9126-547CAA6A14C9}"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US" sz="3600" b="1" dirty="0"/>
            <a:t>Camp Management</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04715" custScaleY="171278" custLinFactNeighborX="-396" custLinFactNeighborY="-34954">
        <dgm:presLayoutVars>
          <dgm:bulletEnabled val="1"/>
        </dgm:presLayoutVars>
      </dgm:prSet>
      <dgm:spPr/>
    </dgm:pt>
  </dgm:ptLst>
  <dgm:cxnLst>
    <dgm:cxn modelId="{5C88280B-B74B-429E-AB10-D5D0216269F4}" type="presOf" srcId="{BFA25BFE-2388-4097-8235-87E47782D495}" destId="{0835A09B-708B-44E0-B547-FC3E10C8D6E9}"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A825CDD9-0A87-4054-B839-8EC9424713EA}" type="presOf" srcId="{2261DDEC-8C9D-4358-A8B0-BC3C3C8919FC}" destId="{F9B927B7-8163-4807-8434-D96D854AC05D}" srcOrd="0" destOrd="0" presId="urn:microsoft.com/office/officeart/2005/8/layout/default"/>
    <dgm:cxn modelId="{003EDFD8-6132-457A-97C8-EC4B5F7C8C7F}"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2800" b="1" dirty="0"/>
            <a:t>Recommendations to Humanitarian Actors </a:t>
          </a:r>
          <a:endParaRPr lang="en-GB" sz="28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95301" custScaleY="144252" custLinFactNeighborX="1267" custLinFactNeighborY="0">
        <dgm:presLayoutVars>
          <dgm:bulletEnabled val="1"/>
        </dgm:presLayoutVars>
      </dgm:prSet>
      <dgm:spPr/>
    </dgm:pt>
  </dgm:ptLst>
  <dgm:cxnLst>
    <dgm:cxn modelId="{DE9CF06E-E543-471A-A334-43E202319688}" srcId="{BFA25BFE-2388-4097-8235-87E47782D495}" destId="{2261DDEC-8C9D-4358-A8B0-BC3C3C8919FC}" srcOrd="0" destOrd="0" parTransId="{AF421439-0C17-4F0E-B6C3-CE7509B9C90F}" sibTransId="{C1AA7F2B-6830-471D-8AA9-D4E6CB13CB77}"/>
    <dgm:cxn modelId="{F7EA13C8-5D1B-429D-937C-0EF56BB8348E}" type="presOf" srcId="{2261DDEC-8C9D-4358-A8B0-BC3C3C8919FC}" destId="{F9B927B7-8163-4807-8434-D96D854AC05D}" srcOrd="0" destOrd="0" presId="urn:microsoft.com/office/officeart/2005/8/layout/default"/>
    <dgm:cxn modelId="{DADF3CF0-631E-4E46-8606-1B7E2211836B}" type="presOf" srcId="{BFA25BFE-2388-4097-8235-87E47782D495}" destId="{0835A09B-708B-44E0-B547-FC3E10C8D6E9}" srcOrd="0" destOrd="0" presId="urn:microsoft.com/office/officeart/2005/8/layout/default"/>
    <dgm:cxn modelId="{A215007E-7433-4AD4-86C4-FAC4A1AA319A}"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2800" b="1" dirty="0"/>
            <a:t>Recommendations to Humanitarian Actors </a:t>
          </a:r>
          <a:endParaRPr lang="en-GB" sz="28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95301" custScaleY="144252" custLinFactNeighborX="-490" custLinFactNeighborY="-43435">
        <dgm:presLayoutVars>
          <dgm:bulletEnabled val="1"/>
        </dgm:presLayoutVars>
      </dgm:prSet>
      <dgm:spPr/>
    </dgm:pt>
  </dgm:ptLst>
  <dgm:cxnLst>
    <dgm:cxn modelId="{B5B5FE0F-3F6B-4C89-ADD5-A0DC1A833630}" type="presOf" srcId="{BFA25BFE-2388-4097-8235-87E47782D495}" destId="{0835A09B-708B-44E0-B547-FC3E10C8D6E9}"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028BC199-C766-44C3-8F14-C05FFAAB5F05}" type="presOf" srcId="{2261DDEC-8C9D-4358-A8B0-BC3C3C8919FC}" destId="{F9B927B7-8163-4807-8434-D96D854AC05D}" srcOrd="0" destOrd="0" presId="urn:microsoft.com/office/officeart/2005/8/layout/default"/>
    <dgm:cxn modelId="{86B79E1D-84F1-41C3-B1E7-58A5F7AD0CED}"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3600" b="1" dirty="0">
              <a:solidFill>
                <a:schemeClr val="bg1"/>
              </a:solidFill>
            </a:rPr>
            <a:t>Methodology</a:t>
          </a: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607715" custScaleY="160451" custLinFactNeighborX="-33566" custLinFactNeighborY="11195">
        <dgm:presLayoutVars>
          <dgm:bulletEnabled val="1"/>
        </dgm:presLayoutVars>
      </dgm:prSet>
      <dgm:spPr/>
    </dgm:pt>
  </dgm:ptLst>
  <dgm:cxnLst>
    <dgm:cxn modelId="{DE9CF06E-E543-471A-A334-43E202319688}" srcId="{BFA25BFE-2388-4097-8235-87E47782D495}" destId="{2261DDEC-8C9D-4358-A8B0-BC3C3C8919FC}" srcOrd="0" destOrd="0" parTransId="{AF421439-0C17-4F0E-B6C3-CE7509B9C90F}" sibTransId="{C1AA7F2B-6830-471D-8AA9-D4E6CB13CB77}"/>
    <dgm:cxn modelId="{8890EA7A-CA1A-4202-954C-987683723D26}" type="presOf" srcId="{2261DDEC-8C9D-4358-A8B0-BC3C3C8919FC}" destId="{F9B927B7-8163-4807-8434-D96D854AC05D}" srcOrd="0" destOrd="0" presId="urn:microsoft.com/office/officeart/2005/8/layout/default"/>
    <dgm:cxn modelId="{5E0646BA-3843-4DBD-96CA-B36595EE9D78}" type="presOf" srcId="{BFA25BFE-2388-4097-8235-87E47782D495}" destId="{0835A09B-708B-44E0-B547-FC3E10C8D6E9}" srcOrd="0" destOrd="0" presId="urn:microsoft.com/office/officeart/2005/8/layout/default"/>
    <dgm:cxn modelId="{9EEB22AA-28FB-429C-8C8E-C970AD3F8ABD}"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endParaRPr lang="en-GB" sz="2800" b="1" dirty="0"/>
        </a:p>
        <a:p>
          <a:r>
            <a:rPr lang="en-GB" sz="2800" b="1" dirty="0"/>
            <a:t>Recommendations to the government</a:t>
          </a:r>
        </a:p>
        <a:p>
          <a:pPr algn="l"/>
          <a:endParaRPr lang="en-GB" sz="28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95301" custScaleY="184713" custLinFactNeighborX="1267" custLinFactNeighborY="0">
        <dgm:presLayoutVars>
          <dgm:bulletEnabled val="1"/>
        </dgm:presLayoutVars>
      </dgm:prSet>
      <dgm:spPr/>
    </dgm:pt>
  </dgm:ptLst>
  <dgm:cxnLst>
    <dgm:cxn modelId="{53016C1C-B244-485C-A8C2-3A44C969030A}" type="presOf" srcId="{BFA25BFE-2388-4097-8235-87E47782D495}" destId="{0835A09B-708B-44E0-B547-FC3E10C8D6E9}" srcOrd="0" destOrd="0" presId="urn:microsoft.com/office/officeart/2005/8/layout/default"/>
    <dgm:cxn modelId="{F1ED0A28-807A-4D5D-BD4A-2744E12EB992}" type="presOf" srcId="{2261DDEC-8C9D-4358-A8B0-BC3C3C8919FC}" destId="{F9B927B7-8163-4807-8434-D96D854AC05D}"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5568F758-E3C2-4B59-A638-E278C41F8958}"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r>
            <a:rPr lang="en-GB" sz="2800" b="1" dirty="0"/>
            <a:t>Recommendations to the United Nations</a:t>
          </a:r>
          <a:endParaRPr lang="en-GB" sz="28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95301" custScaleY="184713" custLinFactNeighborX="1267" custLinFactNeighborY="0">
        <dgm:presLayoutVars>
          <dgm:bulletEnabled val="1"/>
        </dgm:presLayoutVars>
      </dgm:prSet>
      <dgm:spPr/>
    </dgm:pt>
  </dgm:ptLst>
  <dgm:cxnLst>
    <dgm:cxn modelId="{DE9CF06E-E543-471A-A334-43E202319688}" srcId="{BFA25BFE-2388-4097-8235-87E47782D495}" destId="{2261DDEC-8C9D-4358-A8B0-BC3C3C8919FC}" srcOrd="0" destOrd="0" parTransId="{AF421439-0C17-4F0E-B6C3-CE7509B9C90F}" sibTransId="{C1AA7F2B-6830-471D-8AA9-D4E6CB13CB77}"/>
    <dgm:cxn modelId="{B94C738E-F4D0-4B8E-AD14-F4593A0FA675}" type="presOf" srcId="{BFA25BFE-2388-4097-8235-87E47782D495}" destId="{0835A09B-708B-44E0-B547-FC3E10C8D6E9}" srcOrd="0" destOrd="0" presId="urn:microsoft.com/office/officeart/2005/8/layout/default"/>
    <dgm:cxn modelId="{47187198-3A7A-4760-A706-F9A829F3ABB2}" type="presOf" srcId="{2261DDEC-8C9D-4358-A8B0-BC3C3C8919FC}" destId="{F9B927B7-8163-4807-8434-D96D854AC05D}" srcOrd="0" destOrd="0" presId="urn:microsoft.com/office/officeart/2005/8/layout/default"/>
    <dgm:cxn modelId="{DD803314-1217-49FA-8E1F-6C48ACBFD28E}"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2400" b="1" spc="-5" dirty="0">
              <a:ea typeface="Times New Roman" panose="02020603050405020304" pitchFamily="18" charset="0"/>
              <a:cs typeface="Times New Roman" panose="02020603050405020304" pitchFamily="18" charset="0"/>
            </a:rPr>
            <a:t>Recommendations for Organizations of Persons with Disabilities (OPDs) </a:t>
          </a:r>
          <a:endParaRPr lang="en-GB" sz="24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1237995" custScaleY="184713" custLinFactNeighborX="1267" custLinFactNeighborY="0">
        <dgm:presLayoutVars>
          <dgm:bulletEnabled val="1"/>
        </dgm:presLayoutVars>
      </dgm:prSet>
      <dgm:spPr/>
    </dgm:pt>
  </dgm:ptLst>
  <dgm:cxnLst>
    <dgm:cxn modelId="{DE9CF06E-E543-471A-A334-43E202319688}" srcId="{BFA25BFE-2388-4097-8235-87E47782D495}" destId="{2261DDEC-8C9D-4358-A8B0-BC3C3C8919FC}" srcOrd="0" destOrd="0" parTransId="{AF421439-0C17-4F0E-B6C3-CE7509B9C90F}" sibTransId="{C1AA7F2B-6830-471D-8AA9-D4E6CB13CB77}"/>
    <dgm:cxn modelId="{328EBFC6-7468-4E88-8977-68F70430B314}" type="presOf" srcId="{BFA25BFE-2388-4097-8235-87E47782D495}" destId="{0835A09B-708B-44E0-B547-FC3E10C8D6E9}" srcOrd="0" destOrd="0" presId="urn:microsoft.com/office/officeart/2005/8/layout/default"/>
    <dgm:cxn modelId="{F04862D1-8E35-4219-9C6D-B454D1203E77}" type="presOf" srcId="{2261DDEC-8C9D-4358-A8B0-BC3C3C8919FC}" destId="{F9B927B7-8163-4807-8434-D96D854AC05D}" srcOrd="0" destOrd="0" presId="urn:microsoft.com/office/officeart/2005/8/layout/default"/>
    <dgm:cxn modelId="{25B081C4-3134-466F-AA28-F925F6484627}"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2400" b="1" dirty="0"/>
            <a:t>Tags for Social Media:</a:t>
          </a:r>
          <a:br>
            <a:rPr lang="en-GB" sz="2400" b="1" dirty="0"/>
          </a:br>
          <a:endParaRPr lang="en-GB" sz="24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1237995" custScaleY="184713" custLinFactNeighborX="1267" custLinFactNeighborY="0">
        <dgm:presLayoutVars>
          <dgm:bulletEnabled val="1"/>
        </dgm:presLayoutVars>
      </dgm:prSet>
      <dgm:spPr/>
    </dgm:pt>
  </dgm:ptLst>
  <dgm:cxnLst>
    <dgm:cxn modelId="{8D462113-FD5B-4AD9-A960-A3832F7E76E7}" type="presOf" srcId="{BFA25BFE-2388-4097-8235-87E47782D495}" destId="{0835A09B-708B-44E0-B547-FC3E10C8D6E9}" srcOrd="0" destOrd="0" presId="urn:microsoft.com/office/officeart/2005/8/layout/default"/>
    <dgm:cxn modelId="{79D34164-5630-46FB-8E6D-0943469C9FF4}" type="presOf" srcId="{2261DDEC-8C9D-4358-A8B0-BC3C3C8919FC}" destId="{F9B927B7-8163-4807-8434-D96D854AC05D}"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5C466006-6EDD-4C41-89C8-75CE454276A5}"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3600" b="1" dirty="0">
              <a:solidFill>
                <a:schemeClr val="bg1"/>
              </a:solidFill>
            </a:rPr>
            <a:t>Data &amp; Statistics</a:t>
          </a: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551279" custScaleY="179609" custLinFactNeighborX="-33566" custLinFactNeighborY="11195">
        <dgm:presLayoutVars>
          <dgm:bulletEnabled val="1"/>
        </dgm:presLayoutVars>
      </dgm:prSet>
      <dgm:spPr/>
    </dgm:pt>
  </dgm:ptLst>
  <dgm:cxnLst>
    <dgm:cxn modelId="{8981AE06-2974-4296-B26B-25F979D47D16}" type="presOf" srcId="{2261DDEC-8C9D-4358-A8B0-BC3C3C8919FC}" destId="{F9B927B7-8163-4807-8434-D96D854AC05D}"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16B540DF-10C0-470C-A35E-3422837C4852}" type="presOf" srcId="{BFA25BFE-2388-4097-8235-87E47782D495}" destId="{0835A09B-708B-44E0-B547-FC3E10C8D6E9}" srcOrd="0" destOrd="0" presId="urn:microsoft.com/office/officeart/2005/8/layout/default"/>
    <dgm:cxn modelId="{02E8A6F9-E17F-4291-B8AF-9C08CCA74376}"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fr-FR" sz="3600" b="1" dirty="0">
              <a:cs typeface="Calibri Light"/>
            </a:rPr>
            <a:t>Coordination of </a:t>
          </a:r>
          <a:r>
            <a:rPr lang="fr-FR" sz="3600" b="1" dirty="0" err="1">
              <a:cs typeface="Calibri Light"/>
            </a:rPr>
            <a:t>Response</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04715" custLinFactNeighborX="-33566" custLinFactNeighborY="11195">
        <dgm:presLayoutVars>
          <dgm:bulletEnabled val="1"/>
        </dgm:presLayoutVars>
      </dgm:prSet>
      <dgm:spPr/>
    </dgm:pt>
  </dgm:ptLst>
  <dgm:cxnLst>
    <dgm:cxn modelId="{DE9CF06E-E543-471A-A334-43E202319688}" srcId="{BFA25BFE-2388-4097-8235-87E47782D495}" destId="{2261DDEC-8C9D-4358-A8B0-BC3C3C8919FC}" srcOrd="0" destOrd="0" parTransId="{AF421439-0C17-4F0E-B6C3-CE7509B9C90F}" sibTransId="{C1AA7F2B-6830-471D-8AA9-D4E6CB13CB77}"/>
    <dgm:cxn modelId="{C469FD54-732A-428C-AF21-1D74CC856748}" type="presOf" srcId="{2261DDEC-8C9D-4358-A8B0-BC3C3C8919FC}" destId="{F9B927B7-8163-4807-8434-D96D854AC05D}" srcOrd="0" destOrd="0" presId="urn:microsoft.com/office/officeart/2005/8/layout/default"/>
    <dgm:cxn modelId="{24A90CE2-8FE9-4BCF-8010-99707EE31478}" type="presOf" srcId="{BFA25BFE-2388-4097-8235-87E47782D495}" destId="{0835A09B-708B-44E0-B547-FC3E10C8D6E9}" srcOrd="0" destOrd="0" presId="urn:microsoft.com/office/officeart/2005/8/layout/default"/>
    <dgm:cxn modelId="{21D1B7FB-607C-495B-B4D9-CC51DEBBC5C2}"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3600" b="1" dirty="0">
              <a:cs typeface="Calibri Light"/>
            </a:rPr>
            <a:t>Legal and policy framework</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04715" custLinFactNeighborX="-28570" custLinFactNeighborY="-91839">
        <dgm:presLayoutVars>
          <dgm:bulletEnabled val="1"/>
        </dgm:presLayoutVars>
      </dgm:prSet>
      <dgm:spPr/>
    </dgm:pt>
  </dgm:ptLst>
  <dgm:cxnLst>
    <dgm:cxn modelId="{F3A42547-6E72-4CB7-BFB4-4AD0D15633E5}" type="presOf" srcId="{BFA25BFE-2388-4097-8235-87E47782D495}" destId="{0835A09B-708B-44E0-B547-FC3E10C8D6E9}"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B77409CD-037A-40CA-B1E9-B1AA2B882EB9}" type="presOf" srcId="{2261DDEC-8C9D-4358-A8B0-BC3C3C8919FC}" destId="{F9B927B7-8163-4807-8434-D96D854AC05D}" srcOrd="0" destOrd="0" presId="urn:microsoft.com/office/officeart/2005/8/layout/default"/>
    <dgm:cxn modelId="{55DD3923-1DF9-4632-83AF-7FA38428CAF5}"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fr-FR" sz="3600" b="1" dirty="0">
              <a:ea typeface="+mj-lt"/>
              <a:cs typeface="+mj-lt"/>
            </a:rPr>
            <a:t>Key </a:t>
          </a:r>
          <a:r>
            <a:rPr lang="fr-FR" sz="3600" b="1" dirty="0" err="1">
              <a:ea typeface="+mj-lt"/>
              <a:cs typeface="+mj-lt"/>
            </a:rPr>
            <a:t>findings</a:t>
          </a:r>
          <a:r>
            <a:rPr lang="fr-FR" sz="3600" b="1" dirty="0">
              <a:ea typeface="+mj-lt"/>
              <a:cs typeface="+mj-lt"/>
            </a:rPr>
            <a:t> of the report</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04715" custLinFactY="-21340" custLinFactNeighborX="-9437" custLinFactNeighborY="-100000">
        <dgm:presLayoutVars>
          <dgm:bulletEnabled val="1"/>
        </dgm:presLayoutVars>
      </dgm:prSet>
      <dgm:spPr/>
    </dgm:pt>
  </dgm:ptLst>
  <dgm:cxnLst>
    <dgm:cxn modelId="{EE53C55E-8A43-403E-A5FD-A3276F0C4114}" type="presOf" srcId="{BFA25BFE-2388-4097-8235-87E47782D495}" destId="{0835A09B-708B-44E0-B547-FC3E10C8D6E9}" srcOrd="0" destOrd="0" presId="urn:microsoft.com/office/officeart/2005/8/layout/default"/>
    <dgm:cxn modelId="{F3556A46-9EAA-44BB-9B6C-D12BD707F5E9}" type="presOf" srcId="{2261DDEC-8C9D-4358-A8B0-BC3C3C8919FC}" destId="{F9B927B7-8163-4807-8434-D96D854AC05D}"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1658F223-7F6C-4177-B589-7D5B481C6753}"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US" sz="3600" b="1" dirty="0">
              <a:ea typeface="+mj-lt"/>
              <a:cs typeface="+mj-lt"/>
            </a:rPr>
            <a:t>Identification &amp; Registration</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804715" custLinFactNeighborX="-33566" custLinFactNeighborY="11195">
        <dgm:presLayoutVars>
          <dgm:bulletEnabled val="1"/>
        </dgm:presLayoutVars>
      </dgm:prSet>
      <dgm:spPr/>
    </dgm:pt>
  </dgm:ptLst>
  <dgm:cxnLst>
    <dgm:cxn modelId="{DE9CF06E-E543-471A-A334-43E202319688}" srcId="{BFA25BFE-2388-4097-8235-87E47782D495}" destId="{2261DDEC-8C9D-4358-A8B0-BC3C3C8919FC}" srcOrd="0" destOrd="0" parTransId="{AF421439-0C17-4F0E-B6C3-CE7509B9C90F}" sibTransId="{C1AA7F2B-6830-471D-8AA9-D4E6CB13CB77}"/>
    <dgm:cxn modelId="{374C354F-D59C-493B-B848-A6B5ADF7A892}" type="presOf" srcId="{2261DDEC-8C9D-4358-A8B0-BC3C3C8919FC}" destId="{F9B927B7-8163-4807-8434-D96D854AC05D}" srcOrd="0" destOrd="0" presId="urn:microsoft.com/office/officeart/2005/8/layout/default"/>
    <dgm:cxn modelId="{18894A7E-DE6F-4973-85BA-D42F2B81C080}" type="presOf" srcId="{BFA25BFE-2388-4097-8235-87E47782D495}" destId="{0835A09B-708B-44E0-B547-FC3E10C8D6E9}" srcOrd="0" destOrd="0" presId="urn:microsoft.com/office/officeart/2005/8/layout/default"/>
    <dgm:cxn modelId="{034DFBD9-27FF-46A8-BB73-AAF5F062C205}"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3600" b="1" dirty="0">
              <a:ea typeface="+mj-lt"/>
              <a:cs typeface="+mj-lt"/>
            </a:rPr>
            <a:t>Barriers around access to information</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1054636" custLinFactNeighborX="-33566" custLinFactNeighborY="11195">
        <dgm:presLayoutVars>
          <dgm:bulletEnabled val="1"/>
        </dgm:presLayoutVars>
      </dgm:prSet>
      <dgm:spPr/>
    </dgm:pt>
  </dgm:ptLst>
  <dgm:cxnLst>
    <dgm:cxn modelId="{DE9CF06E-E543-471A-A334-43E202319688}" srcId="{BFA25BFE-2388-4097-8235-87E47782D495}" destId="{2261DDEC-8C9D-4358-A8B0-BC3C3C8919FC}" srcOrd="0" destOrd="0" parTransId="{AF421439-0C17-4F0E-B6C3-CE7509B9C90F}" sibTransId="{C1AA7F2B-6830-471D-8AA9-D4E6CB13CB77}"/>
    <dgm:cxn modelId="{4F2A3B86-02D7-42F0-B992-AD0BFD9165BA}" type="presOf" srcId="{BFA25BFE-2388-4097-8235-87E47782D495}" destId="{0835A09B-708B-44E0-B547-FC3E10C8D6E9}" srcOrd="0" destOrd="0" presId="urn:microsoft.com/office/officeart/2005/8/layout/default"/>
    <dgm:cxn modelId="{20C446E6-5FE3-4919-BDA7-BF817AEF7224}" type="presOf" srcId="{2261DDEC-8C9D-4358-A8B0-BC3C3C8919FC}" destId="{F9B927B7-8163-4807-8434-D96D854AC05D}" srcOrd="0" destOrd="0" presId="urn:microsoft.com/office/officeart/2005/8/layout/default"/>
    <dgm:cxn modelId="{1C070EC6-1B9A-4387-9E3E-80D446D26A35}"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A25BFE-2388-4097-8235-87E47782D4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261DDEC-8C9D-4358-A8B0-BC3C3C8919FC}">
      <dgm:prSet custT="1"/>
      <dgm:spPr/>
      <dgm:t>
        <a:bodyPr/>
        <a:lstStyle/>
        <a:p>
          <a:pPr algn="l"/>
          <a:r>
            <a:rPr lang="en-GB" sz="3600" b="1" dirty="0">
              <a:ea typeface="+mj-lt"/>
              <a:cs typeface="+mj-lt"/>
            </a:rPr>
            <a:t>Shelter </a:t>
          </a:r>
          <a:endParaRPr lang="en-GB" sz="3600" b="1" dirty="0">
            <a:solidFill>
              <a:schemeClr val="bg1"/>
            </a:solidFill>
          </a:endParaRPr>
        </a:p>
      </dgm:t>
    </dgm:pt>
    <dgm:pt modelId="{AF421439-0C17-4F0E-B6C3-CE7509B9C90F}" type="parTrans" cxnId="{DE9CF06E-E543-471A-A334-43E202319688}">
      <dgm:prSet/>
      <dgm:spPr/>
      <dgm:t>
        <a:bodyPr/>
        <a:lstStyle/>
        <a:p>
          <a:endParaRPr lang="en-GB"/>
        </a:p>
      </dgm:t>
    </dgm:pt>
    <dgm:pt modelId="{C1AA7F2B-6830-471D-8AA9-D4E6CB13CB77}" type="sibTrans" cxnId="{DE9CF06E-E543-471A-A334-43E202319688}">
      <dgm:prSet/>
      <dgm:spPr/>
      <dgm:t>
        <a:bodyPr/>
        <a:lstStyle/>
        <a:p>
          <a:endParaRPr lang="en-GB"/>
        </a:p>
      </dgm:t>
    </dgm:pt>
    <dgm:pt modelId="{0835A09B-708B-44E0-B547-FC3E10C8D6E9}" type="pres">
      <dgm:prSet presAssocID="{BFA25BFE-2388-4097-8235-87E47782D495}" presName="diagram" presStyleCnt="0">
        <dgm:presLayoutVars>
          <dgm:dir/>
          <dgm:resizeHandles val="exact"/>
        </dgm:presLayoutVars>
      </dgm:prSet>
      <dgm:spPr/>
    </dgm:pt>
    <dgm:pt modelId="{F9B927B7-8163-4807-8434-D96D854AC05D}" type="pres">
      <dgm:prSet presAssocID="{2261DDEC-8C9D-4358-A8B0-BC3C3C8919FC}" presName="node" presStyleLbl="node1" presStyleIdx="0" presStyleCnt="1" custScaleX="1054636" custScaleY="209324" custLinFactNeighborX="-26256" custLinFactNeighborY="440">
        <dgm:presLayoutVars>
          <dgm:bulletEnabled val="1"/>
        </dgm:presLayoutVars>
      </dgm:prSet>
      <dgm:spPr/>
    </dgm:pt>
  </dgm:ptLst>
  <dgm:cxnLst>
    <dgm:cxn modelId="{9C5A5B01-D5B2-4C4C-9286-315D16440290}" type="presOf" srcId="{2261DDEC-8C9D-4358-A8B0-BC3C3C8919FC}" destId="{F9B927B7-8163-4807-8434-D96D854AC05D}" srcOrd="0" destOrd="0" presId="urn:microsoft.com/office/officeart/2005/8/layout/default"/>
    <dgm:cxn modelId="{BA596F5D-6BB9-4E13-9DC8-D85D4EC675B4}" type="presOf" srcId="{BFA25BFE-2388-4097-8235-87E47782D495}" destId="{0835A09B-708B-44E0-B547-FC3E10C8D6E9}" srcOrd="0" destOrd="0" presId="urn:microsoft.com/office/officeart/2005/8/layout/default"/>
    <dgm:cxn modelId="{DE9CF06E-E543-471A-A334-43E202319688}" srcId="{BFA25BFE-2388-4097-8235-87E47782D495}" destId="{2261DDEC-8C9D-4358-A8B0-BC3C3C8919FC}" srcOrd="0" destOrd="0" parTransId="{AF421439-0C17-4F0E-B6C3-CE7509B9C90F}" sibTransId="{C1AA7F2B-6830-471D-8AA9-D4E6CB13CB77}"/>
    <dgm:cxn modelId="{8C3CD8FE-EFFC-481B-8F36-4CE942D678E3}" type="presParOf" srcId="{0835A09B-708B-44E0-B547-FC3E10C8D6E9}" destId="{F9B927B7-8163-4807-8434-D96D854AC05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1867"/>
          <a:ext cx="5438214" cy="6902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solidFill>
                <a:schemeClr val="bg1"/>
              </a:solidFill>
            </a:rPr>
            <a:t>Objective of the Report</a:t>
          </a:r>
        </a:p>
      </dsp:txBody>
      <dsp:txXfrm>
        <a:off x="0" y="1867"/>
        <a:ext cx="5438214" cy="6902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0"/>
          <a:ext cx="5118899" cy="6095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ea typeface="+mj-lt"/>
              <a:cs typeface="+mj-lt"/>
            </a:rPr>
            <a:t>WASH </a:t>
          </a:r>
          <a:endParaRPr lang="en-GB" sz="3600" b="1" kern="1200" dirty="0">
            <a:solidFill>
              <a:schemeClr val="bg1"/>
            </a:solidFill>
          </a:endParaRPr>
        </a:p>
      </dsp:txBody>
      <dsp:txXfrm>
        <a:off x="0" y="0"/>
        <a:ext cx="5118899" cy="6095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0"/>
          <a:ext cx="5118899" cy="6095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ea typeface="+mj-lt"/>
              <a:cs typeface="+mj-lt"/>
            </a:rPr>
            <a:t>WASH </a:t>
          </a:r>
          <a:endParaRPr lang="en-GB" sz="3600" b="1" kern="1200" dirty="0">
            <a:solidFill>
              <a:schemeClr val="bg1"/>
            </a:solidFill>
          </a:endParaRPr>
        </a:p>
      </dsp:txBody>
      <dsp:txXfrm>
        <a:off x="0" y="0"/>
        <a:ext cx="5118899" cy="6095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747"/>
          <a:ext cx="5861635" cy="7612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cs typeface="Calibri Light"/>
            </a:rPr>
            <a:t>Food</a:t>
          </a:r>
          <a:endParaRPr lang="en-GB" sz="3600" b="1" kern="1200" dirty="0">
            <a:solidFill>
              <a:schemeClr val="bg1"/>
            </a:solidFill>
          </a:endParaRPr>
        </a:p>
      </dsp:txBody>
      <dsp:txXfrm>
        <a:off x="0" y="747"/>
        <a:ext cx="5861635" cy="7612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5764" y="734"/>
          <a:ext cx="5861635" cy="7485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a:cs typeface="Calibri Light"/>
            </a:rPr>
            <a:t>Cash A</a:t>
          </a:r>
          <a:r>
            <a:rPr lang="en-US" sz="3600" b="1" kern="1200"/>
            <a:t>ssistance</a:t>
          </a:r>
          <a:endParaRPr lang="en-GB" sz="3600" b="1" kern="1200" dirty="0">
            <a:solidFill>
              <a:schemeClr val="bg1"/>
            </a:solidFill>
          </a:endParaRPr>
        </a:p>
      </dsp:txBody>
      <dsp:txXfrm>
        <a:off x="5764" y="734"/>
        <a:ext cx="5861635" cy="7485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0"/>
          <a:ext cx="5861635" cy="7485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chemeClr val="bg1"/>
              </a:solidFill>
            </a:rPr>
            <a:t>Health</a:t>
          </a:r>
          <a:endParaRPr lang="en-GB" sz="3600" b="1" kern="1200" dirty="0">
            <a:solidFill>
              <a:schemeClr val="bg1"/>
            </a:solidFill>
          </a:endParaRPr>
        </a:p>
      </dsp:txBody>
      <dsp:txXfrm>
        <a:off x="0" y="0"/>
        <a:ext cx="5861635" cy="7485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0"/>
          <a:ext cx="5861635" cy="7485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Protection mainstreaming </a:t>
          </a:r>
          <a:r>
            <a:rPr lang="en-US" sz="3600" kern="1200" dirty="0"/>
            <a:t> </a:t>
          </a:r>
          <a:endParaRPr lang="en-GB" sz="3600" b="1" kern="1200" dirty="0">
            <a:solidFill>
              <a:schemeClr val="bg1"/>
            </a:solidFill>
          </a:endParaRPr>
        </a:p>
      </dsp:txBody>
      <dsp:txXfrm>
        <a:off x="0" y="0"/>
        <a:ext cx="5861635" cy="748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0"/>
          <a:ext cx="5861635" cy="7485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Protection mainstreaming </a:t>
          </a:r>
          <a:r>
            <a:rPr lang="en-US" sz="3600" kern="1200" dirty="0"/>
            <a:t> </a:t>
          </a:r>
          <a:endParaRPr lang="en-GB" sz="3600" b="1" kern="1200" dirty="0">
            <a:solidFill>
              <a:schemeClr val="bg1"/>
            </a:solidFill>
          </a:endParaRPr>
        </a:p>
      </dsp:txBody>
      <dsp:txXfrm>
        <a:off x="0" y="0"/>
        <a:ext cx="5861635" cy="7485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0"/>
          <a:ext cx="5861635" cy="7485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Camp Management</a:t>
          </a:r>
          <a:endParaRPr lang="en-GB" sz="3600" b="1" kern="1200" dirty="0">
            <a:solidFill>
              <a:schemeClr val="bg1"/>
            </a:solidFill>
          </a:endParaRPr>
        </a:p>
      </dsp:txBody>
      <dsp:txXfrm>
        <a:off x="0" y="0"/>
        <a:ext cx="5861635" cy="7485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7348" y="619"/>
          <a:ext cx="6719946" cy="6496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t>Recommendations to Humanitarian Actors </a:t>
          </a:r>
          <a:endParaRPr lang="en-GB" sz="2800" b="1" kern="1200" dirty="0">
            <a:solidFill>
              <a:schemeClr val="bg1"/>
            </a:solidFill>
          </a:endParaRPr>
        </a:p>
      </dsp:txBody>
      <dsp:txXfrm>
        <a:off x="7348" y="619"/>
        <a:ext cx="6719946" cy="6496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0"/>
          <a:ext cx="6719946" cy="6496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t>Recommendations to Humanitarian Actors </a:t>
          </a:r>
          <a:endParaRPr lang="en-GB" sz="2800" b="1" kern="1200" dirty="0">
            <a:solidFill>
              <a:schemeClr val="bg1"/>
            </a:solidFill>
          </a:endParaRPr>
        </a:p>
      </dsp:txBody>
      <dsp:txXfrm>
        <a:off x="0" y="0"/>
        <a:ext cx="6719946" cy="649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1"/>
          <a:ext cx="4368799" cy="69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solidFill>
                <a:schemeClr val="bg1"/>
              </a:solidFill>
            </a:rPr>
            <a:t>Methodology</a:t>
          </a:r>
        </a:p>
      </dsp:txBody>
      <dsp:txXfrm>
        <a:off x="0" y="1"/>
        <a:ext cx="4368799" cy="6920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14701" y="454"/>
          <a:ext cx="6712593" cy="830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defTabSz="1244600">
            <a:lnSpc>
              <a:spcPct val="90000"/>
            </a:lnSpc>
            <a:spcBef>
              <a:spcPct val="0"/>
            </a:spcBef>
            <a:spcAft>
              <a:spcPct val="35000"/>
            </a:spcAft>
            <a:buNone/>
          </a:pPr>
          <a:endParaRPr lang="en-GB" sz="2800" b="1" kern="1200" dirty="0"/>
        </a:p>
        <a:p>
          <a:pPr marL="0" lvl="0" indent="0" defTabSz="1244600">
            <a:lnSpc>
              <a:spcPct val="90000"/>
            </a:lnSpc>
            <a:spcBef>
              <a:spcPct val="0"/>
            </a:spcBef>
            <a:spcAft>
              <a:spcPct val="35000"/>
            </a:spcAft>
            <a:buNone/>
          </a:pPr>
          <a:r>
            <a:rPr lang="en-GB" sz="2800" b="1" kern="1200" dirty="0"/>
            <a:t>Recommendations to the government</a:t>
          </a:r>
        </a:p>
        <a:p>
          <a:pPr marL="0" lvl="0" indent="0" algn="l" defTabSz="1244600">
            <a:lnSpc>
              <a:spcPct val="90000"/>
            </a:lnSpc>
            <a:spcBef>
              <a:spcPct val="0"/>
            </a:spcBef>
            <a:spcAft>
              <a:spcPct val="35000"/>
            </a:spcAft>
            <a:buNone/>
          </a:pPr>
          <a:endParaRPr lang="en-GB" sz="2800" b="1" kern="1200" dirty="0">
            <a:solidFill>
              <a:schemeClr val="bg1"/>
            </a:solidFill>
          </a:endParaRPr>
        </a:p>
      </dsp:txBody>
      <dsp:txXfrm>
        <a:off x="14701" y="454"/>
        <a:ext cx="6712593" cy="8309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14701" y="454"/>
          <a:ext cx="6712593" cy="830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t>Recommendations to the United Nations</a:t>
          </a:r>
          <a:endParaRPr lang="en-GB" sz="2800" b="1" kern="1200" dirty="0">
            <a:solidFill>
              <a:schemeClr val="bg1"/>
            </a:solidFill>
          </a:endParaRPr>
        </a:p>
      </dsp:txBody>
      <dsp:txXfrm>
        <a:off x="14701" y="454"/>
        <a:ext cx="6712593" cy="8309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57106" y="256"/>
          <a:ext cx="9286390" cy="8313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spc="-5" dirty="0">
              <a:ea typeface="Times New Roman" panose="02020603050405020304" pitchFamily="18" charset="0"/>
              <a:cs typeface="Times New Roman" panose="02020603050405020304" pitchFamily="18" charset="0"/>
            </a:rPr>
            <a:t>Recommendations for Organizations of Persons with Disabilities (OPDs) </a:t>
          </a:r>
          <a:endParaRPr lang="en-GB" sz="2400" b="1" kern="1200" dirty="0">
            <a:solidFill>
              <a:schemeClr val="bg1"/>
            </a:solidFill>
          </a:endParaRPr>
        </a:p>
      </dsp:txBody>
      <dsp:txXfrm>
        <a:off x="57106" y="256"/>
        <a:ext cx="9286390" cy="83133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57106" y="256"/>
          <a:ext cx="9286390" cy="8313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t>Tags for Social Media:</a:t>
          </a:r>
          <a:br>
            <a:rPr lang="en-GB" sz="2400" b="1" kern="1200" dirty="0"/>
          </a:br>
          <a:endParaRPr lang="en-GB" sz="2400" b="1" kern="1200" dirty="0">
            <a:solidFill>
              <a:schemeClr val="bg1"/>
            </a:solidFill>
          </a:endParaRPr>
        </a:p>
      </dsp:txBody>
      <dsp:txXfrm>
        <a:off x="57106" y="256"/>
        <a:ext cx="9286390" cy="831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1162"/>
          <a:ext cx="3957069" cy="7735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solidFill>
                <a:schemeClr val="bg1"/>
              </a:solidFill>
            </a:rPr>
            <a:t>Data &amp; Statistics</a:t>
          </a:r>
        </a:p>
      </dsp:txBody>
      <dsp:txXfrm>
        <a:off x="0" y="1162"/>
        <a:ext cx="3957069" cy="773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339"/>
          <a:ext cx="5786707" cy="4314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FR" sz="3600" b="1" kern="1200" dirty="0">
              <a:cs typeface="Calibri Light"/>
            </a:rPr>
            <a:t>Coordination of </a:t>
          </a:r>
          <a:r>
            <a:rPr lang="fr-FR" sz="3600" b="1" kern="1200" dirty="0" err="1">
              <a:cs typeface="Calibri Light"/>
            </a:rPr>
            <a:t>Response</a:t>
          </a:r>
          <a:endParaRPr lang="en-GB" sz="3600" b="1" kern="1200" dirty="0">
            <a:solidFill>
              <a:schemeClr val="bg1"/>
            </a:solidFill>
          </a:endParaRPr>
        </a:p>
      </dsp:txBody>
      <dsp:txXfrm>
        <a:off x="0" y="339"/>
        <a:ext cx="5786707" cy="4314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0"/>
          <a:ext cx="5786707" cy="4314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cs typeface="Calibri Light"/>
            </a:rPr>
            <a:t>Legal and policy framework</a:t>
          </a:r>
          <a:endParaRPr lang="en-GB" sz="3600" b="1" kern="1200" dirty="0">
            <a:solidFill>
              <a:schemeClr val="bg1"/>
            </a:solidFill>
          </a:endParaRPr>
        </a:p>
      </dsp:txBody>
      <dsp:txXfrm>
        <a:off x="0" y="0"/>
        <a:ext cx="5786707" cy="4314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0"/>
          <a:ext cx="5786707" cy="4314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FR" sz="3600" b="1" kern="1200" dirty="0">
              <a:ea typeface="+mj-lt"/>
              <a:cs typeface="+mj-lt"/>
            </a:rPr>
            <a:t>Key </a:t>
          </a:r>
          <a:r>
            <a:rPr lang="fr-FR" sz="3600" b="1" kern="1200" dirty="0" err="1">
              <a:ea typeface="+mj-lt"/>
              <a:cs typeface="+mj-lt"/>
            </a:rPr>
            <a:t>findings</a:t>
          </a:r>
          <a:r>
            <a:rPr lang="fr-FR" sz="3600" b="1" kern="1200" dirty="0">
              <a:ea typeface="+mj-lt"/>
              <a:cs typeface="+mj-lt"/>
            </a:rPr>
            <a:t> of the report</a:t>
          </a:r>
          <a:endParaRPr lang="en-GB" sz="3600" b="1" kern="1200" dirty="0">
            <a:solidFill>
              <a:schemeClr val="bg1"/>
            </a:solidFill>
          </a:endParaRPr>
        </a:p>
      </dsp:txBody>
      <dsp:txXfrm>
        <a:off x="0" y="0"/>
        <a:ext cx="5786707" cy="4314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339"/>
          <a:ext cx="5786707" cy="4314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ea typeface="+mj-lt"/>
              <a:cs typeface="+mj-lt"/>
            </a:rPr>
            <a:t>Identification &amp; Registration</a:t>
          </a:r>
          <a:endParaRPr lang="en-GB" sz="3600" b="1" kern="1200" dirty="0">
            <a:solidFill>
              <a:schemeClr val="bg1"/>
            </a:solidFill>
          </a:endParaRPr>
        </a:p>
      </dsp:txBody>
      <dsp:txXfrm>
        <a:off x="0" y="339"/>
        <a:ext cx="5786707" cy="4314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3762"/>
          <a:ext cx="7523722" cy="4280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ea typeface="+mj-lt"/>
              <a:cs typeface="+mj-lt"/>
            </a:rPr>
            <a:t>Barriers around access to information</a:t>
          </a:r>
          <a:endParaRPr lang="en-GB" sz="3600" b="1" kern="1200" dirty="0">
            <a:solidFill>
              <a:schemeClr val="bg1"/>
            </a:solidFill>
          </a:endParaRPr>
        </a:p>
      </dsp:txBody>
      <dsp:txXfrm>
        <a:off x="0" y="3762"/>
        <a:ext cx="7523722" cy="4280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927B7-8163-4807-8434-D96D854AC05D}">
      <dsp:nvSpPr>
        <dsp:cNvPr id="0" name=""/>
        <dsp:cNvSpPr/>
      </dsp:nvSpPr>
      <dsp:spPr>
        <a:xfrm>
          <a:off x="0" y="0"/>
          <a:ext cx="5118899" cy="6095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ea typeface="+mj-lt"/>
              <a:cs typeface="+mj-lt"/>
            </a:rPr>
            <a:t>Shelter </a:t>
          </a:r>
          <a:endParaRPr lang="en-GB" sz="3600" b="1" kern="1200" dirty="0">
            <a:solidFill>
              <a:schemeClr val="bg1"/>
            </a:solidFill>
          </a:endParaRPr>
        </a:p>
      </dsp:txBody>
      <dsp:txXfrm>
        <a:off x="0" y="0"/>
        <a:ext cx="5118899" cy="6095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6F4B25-9933-414A-9779-271D2D5FD5F7}" type="datetimeFigureOut">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105581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6F4B25-9933-414A-9779-271D2D5FD5F7}" type="datetimeFigureOut">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193712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6F4B25-9933-414A-9779-271D2D5FD5F7}" type="datetimeFigureOut">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304191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6F4B25-9933-414A-9779-271D2D5FD5F7}" type="datetimeFigureOut">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7684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F4B25-9933-414A-9779-271D2D5FD5F7}" type="datetimeFigureOut">
              <a:rPr lang="en-GB" smtClean="0"/>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273086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6F4B25-9933-414A-9779-271D2D5FD5F7}" type="datetimeFigureOut">
              <a:rPr lang="en-GB" smtClean="0"/>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53101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6F4B25-9933-414A-9779-271D2D5FD5F7}" type="datetimeFigureOut">
              <a:rPr lang="en-GB" smtClean="0"/>
              <a:t>28/10/2021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319663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6F4B25-9933-414A-9779-271D2D5FD5F7}" type="datetimeFigureOut">
              <a:rPr lang="en-GB" smtClean="0"/>
              <a:t>28/10/2021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54910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F4B25-9933-414A-9779-271D2D5FD5F7}" type="datetimeFigureOut">
              <a:rPr lang="en-GB" smtClean="0"/>
              <a:t>28/10/2021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286572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6F4B25-9933-414A-9779-271D2D5FD5F7}" type="datetimeFigureOut">
              <a:rPr lang="en-GB" smtClean="0"/>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147331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6F4B25-9933-414A-9779-271D2D5FD5F7}" type="datetimeFigureOut">
              <a:rPr lang="en-GB" smtClean="0"/>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537D60-3412-4692-81C7-75C4DAFF28D6}" type="slidenum">
              <a:rPr lang="en-GB" smtClean="0"/>
              <a:t>‹#›</a:t>
            </a:fld>
            <a:endParaRPr lang="en-GB"/>
          </a:p>
        </p:txBody>
      </p:sp>
    </p:spTree>
    <p:extLst>
      <p:ext uri="{BB962C8B-B14F-4D97-AF65-F5344CB8AC3E}">
        <p14:creationId xmlns:p14="http://schemas.microsoft.com/office/powerpoint/2010/main" val="188221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F4B25-9933-414A-9779-271D2D5FD5F7}" type="datetimeFigureOut">
              <a:rPr lang="en-GB" smtClean="0"/>
              <a:t>28/10/2021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37D60-3412-4692-81C7-75C4DAFF28D6}" type="slidenum">
              <a:rPr lang="en-GB" smtClean="0"/>
              <a:t>‹#›</a:t>
            </a:fld>
            <a:endParaRPr lang="en-GB"/>
          </a:p>
        </p:txBody>
      </p:sp>
    </p:spTree>
    <p:extLst>
      <p:ext uri="{BB962C8B-B14F-4D97-AF65-F5344CB8AC3E}">
        <p14:creationId xmlns:p14="http://schemas.microsoft.com/office/powerpoint/2010/main" val="421788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4525" y="624041"/>
            <a:ext cx="5210175" cy="3449106"/>
          </a:xfrm>
          <a:prstGeom prst="rect">
            <a:avLst/>
          </a:prstGeom>
        </p:spPr>
      </p:pic>
      <p:sp>
        <p:nvSpPr>
          <p:cNvPr id="2" name="Title 1"/>
          <p:cNvSpPr>
            <a:spLocks noGrp="1"/>
          </p:cNvSpPr>
          <p:nvPr>
            <p:ph type="ctrTitle"/>
          </p:nvPr>
        </p:nvSpPr>
        <p:spPr>
          <a:xfrm>
            <a:off x="956188" y="1716015"/>
            <a:ext cx="8132769" cy="1185862"/>
          </a:xfrm>
        </p:spPr>
        <p:txBody>
          <a:bodyPr>
            <a:normAutofit fontScale="90000"/>
          </a:bodyPr>
          <a:lstStyle/>
          <a:p>
            <a:br>
              <a:rPr lang="en-GB" dirty="0"/>
            </a:br>
            <a:endParaRPr lang="en-GB" dirty="0"/>
          </a:p>
        </p:txBody>
      </p:sp>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8789918" y="266700"/>
            <a:ext cx="3194581" cy="1310791"/>
          </a:xfrm>
          <a:prstGeom prst="rect">
            <a:avLst/>
          </a:prstGeom>
        </p:spPr>
      </p:pic>
      <p:pic>
        <p:nvPicPr>
          <p:cNvPr id="9" name="Picture 8"/>
          <p:cNvPicPr>
            <a:picLocks noChangeAspect="1"/>
          </p:cNvPicPr>
          <p:nvPr/>
        </p:nvPicPr>
        <p:blipFill>
          <a:blip r:embed="rId4"/>
          <a:stretch>
            <a:fillRect/>
          </a:stretch>
        </p:blipFill>
        <p:spPr>
          <a:xfrm>
            <a:off x="1102050" y="4155663"/>
            <a:ext cx="9141970" cy="987321"/>
          </a:xfrm>
          <a:prstGeom prst="rect">
            <a:avLst/>
          </a:prstGeom>
        </p:spPr>
      </p:pic>
      <p:sp>
        <p:nvSpPr>
          <p:cNvPr id="10" name="Rectangle 9"/>
          <p:cNvSpPr/>
          <p:nvPr/>
        </p:nvSpPr>
        <p:spPr>
          <a:xfrm>
            <a:off x="1847018" y="4148282"/>
            <a:ext cx="7832035" cy="1077218"/>
          </a:xfrm>
          <a:prstGeom prst="rect">
            <a:avLst/>
          </a:prstGeom>
        </p:spPr>
        <p:txBody>
          <a:bodyPr wrap="square">
            <a:spAutoFit/>
          </a:bodyPr>
          <a:lstStyle/>
          <a:p>
            <a:pPr lvl="0" algn="ctr"/>
            <a:r>
              <a:rPr lang="en-US" sz="3200" b="1" dirty="0">
                <a:solidFill>
                  <a:schemeClr val="bg1"/>
                </a:solidFill>
              </a:rPr>
              <a:t>Tigray Refugees  with Disabilities in Eastern Sudan Camps </a:t>
            </a:r>
            <a:endParaRPr lang="en-GB" sz="3200" dirty="0">
              <a:solidFill>
                <a:schemeClr val="bg1"/>
              </a:solidFill>
            </a:endParaRPr>
          </a:p>
        </p:txBody>
      </p:sp>
      <p:sp>
        <p:nvSpPr>
          <p:cNvPr id="13" name="Rectangle 12"/>
          <p:cNvSpPr/>
          <p:nvPr/>
        </p:nvSpPr>
        <p:spPr>
          <a:xfrm>
            <a:off x="4282911" y="5105949"/>
            <a:ext cx="2780248" cy="646331"/>
          </a:xfrm>
          <a:prstGeom prst="rect">
            <a:avLst/>
          </a:prstGeom>
        </p:spPr>
        <p:txBody>
          <a:bodyPr wrap="none">
            <a:spAutoFit/>
          </a:bodyPr>
          <a:lstStyle/>
          <a:p>
            <a:r>
              <a:rPr lang="en-GB" sz="3600" b="1" dirty="0">
                <a:solidFill>
                  <a:schemeClr val="accent1"/>
                </a:solidFill>
              </a:rPr>
              <a:t>October 2021</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0158"/>
            <a:ext cx="3047173" cy="2341405"/>
          </a:xfrm>
          <a:prstGeom prst="rect">
            <a:avLst/>
          </a:prstGeom>
        </p:spPr>
      </p:pic>
    </p:spTree>
    <p:extLst>
      <p:ext uri="{BB962C8B-B14F-4D97-AF65-F5344CB8AC3E}">
        <p14:creationId xmlns:p14="http://schemas.microsoft.com/office/powerpoint/2010/main" val="304690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extLst>
              <p:ext uri="{D42A27DB-BD31-4B8C-83A1-F6EECF244321}">
                <p14:modId xmlns:p14="http://schemas.microsoft.com/office/powerpoint/2010/main" val="1661908453"/>
              </p:ext>
            </p:extLst>
          </p:nvPr>
        </p:nvGraphicFramePr>
        <p:xfrm>
          <a:off x="146581" y="508000"/>
          <a:ext cx="5123919"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46580" y="1345842"/>
            <a:ext cx="11651720" cy="3416320"/>
          </a:xfrm>
          <a:prstGeom prst="rect">
            <a:avLst/>
          </a:prstGeom>
        </p:spPr>
        <p:txBody>
          <a:bodyPr wrap="square">
            <a:spAutoFit/>
          </a:bodyPr>
          <a:lstStyle/>
          <a:p>
            <a:pPr marL="342900" indent="-342900" algn="just">
              <a:buFont typeface="Wingdings" panose="05000000000000000000" pitchFamily="2" charset="2"/>
              <a:buChar char="§"/>
            </a:pPr>
            <a:r>
              <a:rPr lang="en-GB" sz="2400" dirty="0"/>
              <a:t>Overcrowding and congestion in camps that is contributing to protection risks, including Gender-based violence (GBV) and increased exposure to exploitation</a:t>
            </a:r>
          </a:p>
          <a:p>
            <a:pPr marL="342900" indent="-342900" algn="just">
              <a:buFont typeface="Wingdings" panose="05000000000000000000" pitchFamily="2" charset="2"/>
              <a:buChar char="§"/>
            </a:pPr>
            <a:r>
              <a:rPr lang="en-GB" sz="2400" dirty="0"/>
              <a:t>Physical inaccessibility to shelter which affects all aspects of their daily lives, particularly for those with physical and visual disabilities. </a:t>
            </a:r>
          </a:p>
          <a:p>
            <a:pPr marL="342900" indent="-342900" algn="just">
              <a:buFont typeface="Wingdings" panose="05000000000000000000" pitchFamily="2" charset="2"/>
              <a:buChar char="§"/>
            </a:pPr>
            <a:r>
              <a:rPr lang="en-GB" sz="2400" dirty="0"/>
              <a:t>Long distances from essential services and facilities such as water sources, latrines, health centres and food distribution points</a:t>
            </a:r>
          </a:p>
          <a:p>
            <a:pPr marL="342900" indent="-342900">
              <a:buFont typeface="Wingdings" panose="05000000000000000000" pitchFamily="2" charset="2"/>
              <a:buChar char="§"/>
            </a:pPr>
            <a:r>
              <a:rPr lang="en-GB" sz="2400" dirty="0"/>
              <a:t>Lack of adequate lighting to support protection and physical safety of refugees with disability. </a:t>
            </a:r>
          </a:p>
          <a:p>
            <a:r>
              <a:rPr lang="en-GB" sz="2400" dirty="0"/>
              <a:t> </a:t>
            </a:r>
          </a:p>
        </p:txBody>
      </p:sp>
    </p:spTree>
    <p:extLst>
      <p:ext uri="{BB962C8B-B14F-4D97-AF65-F5344CB8AC3E}">
        <p14:creationId xmlns:p14="http://schemas.microsoft.com/office/powerpoint/2010/main" val="34157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extLst>
              <p:ext uri="{D42A27DB-BD31-4B8C-83A1-F6EECF244321}">
                <p14:modId xmlns:p14="http://schemas.microsoft.com/office/powerpoint/2010/main" val="1265451216"/>
              </p:ext>
            </p:extLst>
          </p:nvPr>
        </p:nvGraphicFramePr>
        <p:xfrm>
          <a:off x="146581" y="508000"/>
          <a:ext cx="5123919"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46580" y="1345842"/>
            <a:ext cx="11651720" cy="461665"/>
          </a:xfrm>
          <a:prstGeom prst="rect">
            <a:avLst/>
          </a:prstGeom>
        </p:spPr>
        <p:txBody>
          <a:bodyPr wrap="square">
            <a:spAutoFit/>
          </a:bodyPr>
          <a:lstStyle/>
          <a:p>
            <a:r>
              <a:rPr lang="en-GB" sz="2400" dirty="0"/>
              <a:t> </a:t>
            </a:r>
            <a:endParaRPr lang="en-GB" sz="2000" dirty="0"/>
          </a:p>
        </p:txBody>
      </p:sp>
      <p:sp>
        <p:nvSpPr>
          <p:cNvPr id="2" name="Rectangle 1"/>
          <p:cNvSpPr/>
          <p:nvPr/>
        </p:nvSpPr>
        <p:spPr>
          <a:xfrm>
            <a:off x="248180" y="1132174"/>
            <a:ext cx="11448519" cy="3539430"/>
          </a:xfrm>
          <a:prstGeom prst="rect">
            <a:avLst/>
          </a:prstGeom>
        </p:spPr>
        <p:txBody>
          <a:bodyPr wrap="square">
            <a:spAutoFit/>
          </a:bodyPr>
          <a:lstStyle/>
          <a:p>
            <a:pPr lvl="0" algn="just"/>
            <a:r>
              <a:rPr lang="en-GB" sz="2800" b="1" dirty="0"/>
              <a:t>lack of WASH facilities which enable safe, dignified, and independent access.</a:t>
            </a:r>
          </a:p>
          <a:p>
            <a:pPr marL="342900" lvl="0" indent="-342900" algn="just">
              <a:buFont typeface="Courier New" panose="02070309020205020404" pitchFamily="49" charset="0"/>
              <a:buChar char="o"/>
            </a:pPr>
            <a:r>
              <a:rPr lang="en-GB" sz="2400" dirty="0"/>
              <a:t>Sites are overcrowded and there is a lack of access to safe drinking water. </a:t>
            </a:r>
          </a:p>
          <a:p>
            <a:pPr marL="342900" lvl="0" indent="-342900" algn="just">
              <a:buFont typeface="Courier New" panose="02070309020205020404" pitchFamily="49" charset="0"/>
              <a:buChar char="o"/>
            </a:pPr>
            <a:r>
              <a:rPr lang="en-GB" sz="2400" dirty="0"/>
              <a:t>The inaccessibility and distance of latrines from their settlement. Latrines has no handles, ropes or chairs that would enable persons with disabilities to use them without assistance. No latrines allocated for persons with disabilities or private facilities for those with limited mobility.</a:t>
            </a:r>
          </a:p>
          <a:p>
            <a:pPr marL="342900" lvl="0" indent="-342900" algn="just">
              <a:buFont typeface="Courier New" panose="02070309020205020404" pitchFamily="49" charset="0"/>
              <a:buChar char="o"/>
            </a:pPr>
            <a:r>
              <a:rPr lang="en-GB" sz="2400" dirty="0"/>
              <a:t>They complain about having to wait in line for all services including WASH without being prioritised. </a:t>
            </a:r>
          </a:p>
        </p:txBody>
      </p:sp>
    </p:spTree>
    <p:extLst>
      <p:ext uri="{BB962C8B-B14F-4D97-AF65-F5344CB8AC3E}">
        <p14:creationId xmlns:p14="http://schemas.microsoft.com/office/powerpoint/2010/main" val="300634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extLst>
              <p:ext uri="{D42A27DB-BD31-4B8C-83A1-F6EECF244321}">
                <p14:modId xmlns:p14="http://schemas.microsoft.com/office/powerpoint/2010/main" val="1265451216"/>
              </p:ext>
            </p:extLst>
          </p:nvPr>
        </p:nvGraphicFramePr>
        <p:xfrm>
          <a:off x="146581" y="508000"/>
          <a:ext cx="5123919"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46580" y="1345842"/>
            <a:ext cx="11651720" cy="461665"/>
          </a:xfrm>
          <a:prstGeom prst="rect">
            <a:avLst/>
          </a:prstGeom>
        </p:spPr>
        <p:txBody>
          <a:bodyPr wrap="square">
            <a:spAutoFit/>
          </a:bodyPr>
          <a:lstStyle/>
          <a:p>
            <a:r>
              <a:rPr lang="en-GB" sz="2400" dirty="0"/>
              <a:t> </a:t>
            </a:r>
            <a:endParaRPr lang="en-GB" sz="2000" dirty="0"/>
          </a:p>
        </p:txBody>
      </p:sp>
      <p:sp>
        <p:nvSpPr>
          <p:cNvPr id="2" name="Rectangle 1"/>
          <p:cNvSpPr/>
          <p:nvPr/>
        </p:nvSpPr>
        <p:spPr>
          <a:xfrm>
            <a:off x="146580" y="1117600"/>
            <a:ext cx="11448519" cy="4708981"/>
          </a:xfrm>
          <a:prstGeom prst="rect">
            <a:avLst/>
          </a:prstGeom>
        </p:spPr>
        <p:txBody>
          <a:bodyPr wrap="square">
            <a:spAutoFit/>
          </a:bodyPr>
          <a:lstStyle/>
          <a:p>
            <a:pPr lvl="0" algn="just"/>
            <a:r>
              <a:rPr lang="en-GB" sz="2800" b="1" dirty="0"/>
              <a:t>lack of WASH facilities which enable safe, dignified, and independent access.</a:t>
            </a:r>
          </a:p>
          <a:p>
            <a:pPr marL="342900" lvl="0" indent="-342900" algn="just">
              <a:buFont typeface="Courier New" panose="02070309020205020404" pitchFamily="49" charset="0"/>
              <a:buChar char="o"/>
            </a:pPr>
            <a:r>
              <a:rPr lang="en-GB" sz="2400" dirty="0"/>
              <a:t>Persons with disabilities reported that they did not receive individual, comprehensive assessments in order to identify their specific assistance and protection needs especially in regards to WASH. </a:t>
            </a:r>
          </a:p>
          <a:p>
            <a:pPr marL="342900" lvl="0" indent="-342900" algn="just">
              <a:buFont typeface="Courier New" panose="02070309020205020404" pitchFamily="49" charset="0"/>
              <a:buChar char="o"/>
            </a:pPr>
            <a:r>
              <a:rPr lang="en-GB" sz="2400" dirty="0"/>
              <a:t>Lack of knowledge, awareness and technical capacity among WASH actors on how to communicate with and include persons with disabilities in WASH. </a:t>
            </a:r>
          </a:p>
          <a:p>
            <a:pPr marL="342900" lvl="0" indent="-342900" algn="just">
              <a:buFont typeface="Courier New" panose="02070309020205020404" pitchFamily="49" charset="0"/>
              <a:buChar char="o"/>
            </a:pPr>
            <a:r>
              <a:rPr lang="en-GB" sz="2400" dirty="0"/>
              <a:t>Many WASH organisations interviewed reported that “sector standards, guidelines and policies consider the requirements of persons with disabilities however, meaningful financial and other technical support are still needed to make those commitments a reality”. </a:t>
            </a:r>
          </a:p>
          <a:p>
            <a:endParaRPr lang="en-GB" sz="2800" dirty="0"/>
          </a:p>
        </p:txBody>
      </p:sp>
    </p:spTree>
    <p:extLst>
      <p:ext uri="{BB962C8B-B14F-4D97-AF65-F5344CB8AC3E}">
        <p14:creationId xmlns:p14="http://schemas.microsoft.com/office/powerpoint/2010/main" val="208423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extLst>
              <p:ext uri="{D42A27DB-BD31-4B8C-83A1-F6EECF244321}">
                <p14:modId xmlns:p14="http://schemas.microsoft.com/office/powerpoint/2010/main" val="169616595"/>
              </p:ext>
            </p:extLst>
          </p:nvPr>
        </p:nvGraphicFramePr>
        <p:xfrm>
          <a:off x="260881" y="495300"/>
          <a:ext cx="58674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71980" y="1257300"/>
            <a:ext cx="11727920" cy="3416320"/>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400" dirty="0"/>
              <a:t>Refugees with disabilities </a:t>
            </a:r>
            <a:r>
              <a:rPr lang="en-GB" sz="2400" dirty="0">
                <a:ea typeface="Calibri" panose="020F0502020204030204" pitchFamily="34" charset="0"/>
                <a:cs typeface="Arial" panose="020B0604020202020204" pitchFamily="34" charset="0"/>
              </a:rPr>
              <a:t>reported that they received insufficient food rations, food distribution points were far from tents and that they had to line up for long time to receive their food. </a:t>
            </a:r>
          </a:p>
          <a:p>
            <a:pPr marL="342900" indent="-342900" algn="just">
              <a:lnSpc>
                <a:spcPct val="150000"/>
              </a:lnSpc>
              <a:buFont typeface="Wingdings" panose="05000000000000000000" pitchFamily="2" charset="2"/>
              <a:buChar char="v"/>
            </a:pPr>
            <a:r>
              <a:rPr lang="en-GB" sz="2400" dirty="0">
                <a:ea typeface="Calibri" panose="020F0502020204030204" pitchFamily="34" charset="0"/>
                <a:cs typeface="Arial" panose="020B0604020202020204" pitchFamily="34" charset="0"/>
              </a:rPr>
              <a:t>Participants </a:t>
            </a:r>
            <a:r>
              <a:rPr lang="en-US" sz="2400" dirty="0"/>
              <a:t>pointed out the lack of variety of food and the lack of consideration of individual needs for special food, in particular for children, older people and persons with health issues.</a:t>
            </a:r>
            <a:endParaRPr lang="en-GB" sz="2400" dirty="0"/>
          </a:p>
        </p:txBody>
      </p:sp>
    </p:spTree>
    <p:extLst>
      <p:ext uri="{BB962C8B-B14F-4D97-AF65-F5344CB8AC3E}">
        <p14:creationId xmlns:p14="http://schemas.microsoft.com/office/powerpoint/2010/main" val="216407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extLst>
              <p:ext uri="{D42A27DB-BD31-4B8C-83A1-F6EECF244321}">
                <p14:modId xmlns:p14="http://schemas.microsoft.com/office/powerpoint/2010/main" val="3708609993"/>
              </p:ext>
            </p:extLst>
          </p:nvPr>
        </p:nvGraphicFramePr>
        <p:xfrm>
          <a:off x="209550" y="167119"/>
          <a:ext cx="5867400" cy="74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09550" y="1081038"/>
            <a:ext cx="11391900" cy="3108543"/>
          </a:xfrm>
          <a:prstGeom prst="rect">
            <a:avLst/>
          </a:prstGeom>
        </p:spPr>
        <p:txBody>
          <a:bodyPr wrap="square">
            <a:spAutoFit/>
          </a:bodyPr>
          <a:lstStyle/>
          <a:p>
            <a:pPr marL="457200" indent="-457200" algn="just">
              <a:buFont typeface="Arial" panose="020B0604020202020204" pitchFamily="34" charset="0"/>
              <a:buChar char="•"/>
            </a:pPr>
            <a:r>
              <a:rPr lang="en-GB" sz="2800" dirty="0"/>
              <a:t>In Tigray refugee camps, some organisations provide monthly cash support. However, the stipend is not enough to cover basic needs, especially for persons with disability who have extra cost of disability such as replacement of assistive devices .</a:t>
            </a:r>
          </a:p>
          <a:p>
            <a:pPr marL="457200" indent="-457200" algn="just">
              <a:buFont typeface="Arial" panose="020B0604020202020204" pitchFamily="34" charset="0"/>
              <a:buChar char="•"/>
            </a:pPr>
            <a:r>
              <a:rPr lang="en-GB" sz="2800" dirty="0"/>
              <a:t>Others didn’t receive the cash support due to lack of information on cash registration processes and delivery mechanisms.</a:t>
            </a:r>
          </a:p>
          <a:p>
            <a:endParaRPr lang="en-GB" sz="2800" dirty="0"/>
          </a:p>
        </p:txBody>
      </p:sp>
    </p:spTree>
    <p:extLst>
      <p:ext uri="{BB962C8B-B14F-4D97-AF65-F5344CB8AC3E}">
        <p14:creationId xmlns:p14="http://schemas.microsoft.com/office/powerpoint/2010/main" val="399831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524500"/>
            <a:ext cx="3352800" cy="1333500"/>
          </a:xfrm>
          <a:prstGeom prst="rect">
            <a:avLst/>
          </a:prstGeom>
        </p:spPr>
      </p:pic>
      <p:graphicFrame>
        <p:nvGraphicFramePr>
          <p:cNvPr id="7" name="Diagram 6"/>
          <p:cNvGraphicFramePr/>
          <p:nvPr>
            <p:extLst>
              <p:ext uri="{D42A27DB-BD31-4B8C-83A1-F6EECF244321}">
                <p14:modId xmlns:p14="http://schemas.microsoft.com/office/powerpoint/2010/main" val="240320239"/>
              </p:ext>
            </p:extLst>
          </p:nvPr>
        </p:nvGraphicFramePr>
        <p:xfrm>
          <a:off x="0" y="241300"/>
          <a:ext cx="5867400" cy="74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03200" y="1190830"/>
            <a:ext cx="11633200" cy="3340402"/>
          </a:xfrm>
          <a:prstGeom prst="rect">
            <a:avLst/>
          </a:prstGeom>
        </p:spPr>
        <p:txBody>
          <a:bodyPr wrap="square">
            <a:spAutoFit/>
          </a:bodyPr>
          <a:lstStyle/>
          <a:p>
            <a:pPr marL="457200" lvl="0" indent="-457200" algn="just">
              <a:lnSpc>
                <a:spcPct val="90000"/>
              </a:lnSpc>
              <a:spcBef>
                <a:spcPts val="1000"/>
              </a:spcBef>
              <a:buFont typeface="Wingdings" panose="05000000000000000000" pitchFamily="2" charset="2"/>
              <a:buChar char="§"/>
            </a:pPr>
            <a:r>
              <a:rPr lang="en-GB" sz="2400" dirty="0">
                <a:solidFill>
                  <a:prstClr val="black"/>
                </a:solidFill>
                <a:ea typeface="+mn-lt"/>
                <a:cs typeface="Calibri" panose="020F0502020204030204"/>
              </a:rPr>
              <a:t>The Research has documented some positive measures by humanitarian actors in collaboration with the government to ensure access to healthcare for refugees. However, our research indicates that most of these measures are not inclusive of and accessible for refugees with disabilities. </a:t>
            </a:r>
          </a:p>
          <a:p>
            <a:pPr marL="457200" lvl="0" indent="-457200" algn="just">
              <a:lnSpc>
                <a:spcPct val="90000"/>
              </a:lnSpc>
              <a:spcBef>
                <a:spcPts val="1000"/>
              </a:spcBef>
              <a:buFont typeface="Wingdings" panose="05000000000000000000" pitchFamily="2" charset="2"/>
              <a:buChar char="§"/>
            </a:pPr>
            <a:r>
              <a:rPr lang="en-GB" sz="2400" dirty="0">
                <a:solidFill>
                  <a:prstClr val="black"/>
                </a:solidFill>
                <a:ea typeface="+mn-lt"/>
                <a:cs typeface="Calibri" panose="020F0502020204030204"/>
              </a:rPr>
              <a:t>Specialised doctors and medicines are not available, they had to go to the hospital and they face a lot of barriers such as inaccessible and unaffordable transportation. </a:t>
            </a:r>
          </a:p>
          <a:p>
            <a:pPr marL="457200" lvl="0" indent="-457200" algn="just">
              <a:lnSpc>
                <a:spcPct val="90000"/>
              </a:lnSpc>
              <a:spcBef>
                <a:spcPts val="1000"/>
              </a:spcBef>
              <a:buFont typeface="Wingdings" panose="05000000000000000000" pitchFamily="2" charset="2"/>
              <a:buChar char="§"/>
            </a:pPr>
            <a:r>
              <a:rPr lang="en-GB" sz="2400" dirty="0">
                <a:solidFill>
                  <a:prstClr val="black"/>
                </a:solidFill>
                <a:ea typeface="+mn-lt"/>
                <a:cs typeface="Calibri" panose="020F0502020204030204"/>
              </a:rPr>
              <a:t>There are no rehabilitation services nor assistive devices.</a:t>
            </a:r>
            <a:r>
              <a:rPr lang="en-US" sz="2400" dirty="0">
                <a:solidFill>
                  <a:prstClr val="black"/>
                </a:solidFill>
                <a:ea typeface="+mn-lt"/>
                <a:cs typeface="Calibri" panose="020F0502020204030204"/>
              </a:rPr>
              <a:t>Some persons with disabilities lost their assistive devices when they fled, others state that they are damaged and that they can no longer use them.</a:t>
            </a:r>
          </a:p>
        </p:txBody>
      </p:sp>
    </p:spTree>
    <p:extLst>
      <p:ext uri="{BB962C8B-B14F-4D97-AF65-F5344CB8AC3E}">
        <p14:creationId xmlns:p14="http://schemas.microsoft.com/office/powerpoint/2010/main" val="28937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64578536"/>
              </p:ext>
            </p:extLst>
          </p:nvPr>
        </p:nvGraphicFramePr>
        <p:xfrm>
          <a:off x="0" y="241300"/>
          <a:ext cx="5867400" cy="74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54000" y="990600"/>
            <a:ext cx="11633200" cy="5908284"/>
          </a:xfrm>
          <a:prstGeom prst="rect">
            <a:avLst/>
          </a:prstGeom>
        </p:spPr>
        <p:txBody>
          <a:bodyPr wrap="square">
            <a:spAutoFit/>
          </a:bodyPr>
          <a:lstStyle/>
          <a:p>
            <a:pPr marL="342900" indent="-342900">
              <a:lnSpc>
                <a:spcPct val="150000"/>
              </a:lnSpc>
              <a:buFont typeface="Arial" panose="020B0604020202020204" pitchFamily="34" charset="0"/>
              <a:buChar char="•"/>
            </a:pPr>
            <a:r>
              <a:rPr lang="en-GB" sz="2400" dirty="0">
                <a:solidFill>
                  <a:prstClr val="black"/>
                </a:solidFill>
                <a:ea typeface="+mn-lt"/>
                <a:cs typeface="Calibri" panose="020F0502020204030204"/>
              </a:rPr>
              <a:t>An inter-agency team conducted a rapid protection assessment with refugees including persons with disabilities at Hamdayet transit centre.</a:t>
            </a:r>
            <a:r>
              <a:rPr lang="en-GB" sz="2400" dirty="0"/>
              <a:t> The main findings show that there is</a:t>
            </a:r>
          </a:p>
          <a:p>
            <a:pPr marL="342900" lvl="0" indent="-342900">
              <a:lnSpc>
                <a:spcPct val="150000"/>
              </a:lnSpc>
              <a:buFont typeface="Arial" panose="020B0604020202020204" pitchFamily="34" charset="0"/>
              <a:buChar char="•"/>
            </a:pPr>
            <a:r>
              <a:rPr lang="en-GB" sz="2400" dirty="0"/>
              <a:t>lack of information around available service. </a:t>
            </a:r>
          </a:p>
          <a:p>
            <a:pPr marL="342900" lvl="0" indent="-342900">
              <a:lnSpc>
                <a:spcPct val="150000"/>
              </a:lnSpc>
              <a:buFont typeface="Arial" panose="020B0604020202020204" pitchFamily="34" charset="0"/>
              <a:buChar char="•"/>
            </a:pPr>
            <a:r>
              <a:rPr lang="en-GB" sz="2400" dirty="0"/>
              <a:t>Girls and women not feeling safe due to rumours of GBV incidents, </a:t>
            </a:r>
          </a:p>
          <a:p>
            <a:pPr marL="342900" lvl="0" indent="-342900">
              <a:lnSpc>
                <a:spcPct val="150000"/>
              </a:lnSpc>
              <a:buFont typeface="Arial" panose="020B0604020202020204" pitchFamily="34" charset="0"/>
              <a:buChar char="•"/>
            </a:pPr>
            <a:r>
              <a:rPr lang="en-GB" sz="2400" dirty="0"/>
              <a:t>The urgent request for hygiene kit to mitigate exposure to Covid-19. </a:t>
            </a:r>
          </a:p>
          <a:p>
            <a:pPr marL="342900" indent="-342900">
              <a:lnSpc>
                <a:spcPct val="150000"/>
              </a:lnSpc>
              <a:buFont typeface="Arial" panose="020B0604020202020204" pitchFamily="34" charset="0"/>
              <a:buChar char="•"/>
            </a:pPr>
            <a:r>
              <a:rPr lang="en-US" sz="2400" dirty="0"/>
              <a:t>No specific mechanisms are put in place to target refugees with disabilities. They didn’t receive information about protection reporting and response system nor the responsible </a:t>
            </a:r>
            <a:r>
              <a:rPr lang="en-US" sz="2400" dirty="0" err="1"/>
              <a:t>organisation</a:t>
            </a:r>
            <a:r>
              <a:rPr lang="en-US" sz="2400" dirty="0"/>
              <a:t>. </a:t>
            </a:r>
            <a:endParaRPr lang="en-GB" sz="2400" dirty="0"/>
          </a:p>
          <a:p>
            <a:pPr marL="342900" indent="-342900" algn="just">
              <a:lnSpc>
                <a:spcPct val="150000"/>
              </a:lnSpc>
              <a:buFont typeface="Arial" panose="020B0604020202020204" pitchFamily="34" charset="0"/>
              <a:buChar char="•"/>
            </a:pPr>
            <a:r>
              <a:rPr lang="en-US" sz="2400" dirty="0"/>
              <a:t> </a:t>
            </a:r>
            <a:endParaRPr lang="en-GB" sz="2400" dirty="0"/>
          </a:p>
          <a:p>
            <a:r>
              <a:rPr lang="en-GB" sz="2400" dirty="0"/>
              <a:t> </a:t>
            </a:r>
          </a:p>
          <a:p>
            <a:pPr marL="457200" lvl="0" indent="-457200" algn="just">
              <a:lnSpc>
                <a:spcPct val="90000"/>
              </a:lnSpc>
              <a:spcBef>
                <a:spcPts val="1000"/>
              </a:spcBef>
              <a:buFont typeface="Wingdings" panose="05000000000000000000" pitchFamily="2" charset="2"/>
              <a:buChar char="§"/>
            </a:pPr>
            <a:endParaRPr lang="en-GB" sz="2400" b="1" dirty="0">
              <a:solidFill>
                <a:prstClr val="black"/>
              </a:solidFill>
              <a:ea typeface="+mn-lt"/>
              <a:cs typeface="Calibri" panose="020F0502020204030204"/>
            </a:endParaRPr>
          </a:p>
        </p:txBody>
      </p:sp>
    </p:spTree>
    <p:extLst>
      <p:ext uri="{BB962C8B-B14F-4D97-AF65-F5344CB8AC3E}">
        <p14:creationId xmlns:p14="http://schemas.microsoft.com/office/powerpoint/2010/main" val="327068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524500"/>
            <a:ext cx="3352800" cy="1333500"/>
          </a:xfrm>
          <a:prstGeom prst="rect">
            <a:avLst/>
          </a:prstGeom>
        </p:spPr>
      </p:pic>
      <p:graphicFrame>
        <p:nvGraphicFramePr>
          <p:cNvPr id="7" name="Diagram 6"/>
          <p:cNvGraphicFramePr/>
          <p:nvPr>
            <p:extLst>
              <p:ext uri="{D42A27DB-BD31-4B8C-83A1-F6EECF244321}">
                <p14:modId xmlns:p14="http://schemas.microsoft.com/office/powerpoint/2010/main" val="3464578536"/>
              </p:ext>
            </p:extLst>
          </p:nvPr>
        </p:nvGraphicFramePr>
        <p:xfrm>
          <a:off x="0" y="241300"/>
          <a:ext cx="5867400" cy="74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65100" y="1101930"/>
            <a:ext cx="11633200" cy="2805063"/>
          </a:xfrm>
          <a:prstGeom prst="rect">
            <a:avLst/>
          </a:prstGeom>
        </p:spPr>
        <p:txBody>
          <a:bodyPr wrap="square">
            <a:spAutoFit/>
          </a:bodyPr>
          <a:lstStyle/>
          <a:p>
            <a:pPr marL="342900" indent="-342900">
              <a:lnSpc>
                <a:spcPct val="150000"/>
              </a:lnSpc>
              <a:buFont typeface="Arial" panose="020B0604020202020204" pitchFamily="34" charset="0"/>
              <a:buChar char="•"/>
            </a:pPr>
            <a:r>
              <a:rPr lang="en-GB" sz="2400" dirty="0"/>
              <a:t>Many violation cases have been reported in both camps during the interviews, particularly with relation to the distributions of food and other items. Persons with disabilities have to do the queues like everyone else. However, queues are not respected and people with disabilities are scared of being pushed in crowds, which make them among the last people to receive aid.</a:t>
            </a:r>
            <a:endParaRPr lang="en-GB" sz="2400" b="1" dirty="0">
              <a:solidFill>
                <a:prstClr val="black"/>
              </a:solidFill>
              <a:ea typeface="+mn-lt"/>
              <a:cs typeface="Calibri" panose="020F0502020204030204"/>
            </a:endParaRPr>
          </a:p>
        </p:txBody>
      </p:sp>
    </p:spTree>
    <p:extLst>
      <p:ext uri="{BB962C8B-B14F-4D97-AF65-F5344CB8AC3E}">
        <p14:creationId xmlns:p14="http://schemas.microsoft.com/office/powerpoint/2010/main" val="298588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524500"/>
            <a:ext cx="3352800" cy="1333500"/>
          </a:xfrm>
          <a:prstGeom prst="rect">
            <a:avLst/>
          </a:prstGeom>
        </p:spPr>
      </p:pic>
      <p:graphicFrame>
        <p:nvGraphicFramePr>
          <p:cNvPr id="7" name="Diagram 6"/>
          <p:cNvGraphicFramePr/>
          <p:nvPr>
            <p:extLst>
              <p:ext uri="{D42A27DB-BD31-4B8C-83A1-F6EECF244321}">
                <p14:modId xmlns:p14="http://schemas.microsoft.com/office/powerpoint/2010/main" val="3824669285"/>
              </p:ext>
            </p:extLst>
          </p:nvPr>
        </p:nvGraphicFramePr>
        <p:xfrm>
          <a:off x="0" y="165100"/>
          <a:ext cx="5867400" cy="74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52400" y="914400"/>
            <a:ext cx="11633200" cy="391305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400" dirty="0"/>
              <a:t>Although refugees with disabilities represent a significant portion of the affected population in Tigray Camps, they have not been included in the elected committees or participated in their selection. </a:t>
            </a:r>
          </a:p>
          <a:p>
            <a:pPr marL="342900" indent="-342900" algn="just">
              <a:lnSpc>
                <a:spcPct val="150000"/>
              </a:lnSpc>
              <a:buFont typeface="Arial" panose="020B0604020202020204" pitchFamily="34" charset="0"/>
              <a:buChar char="•"/>
            </a:pPr>
            <a:r>
              <a:rPr lang="en-GB" sz="2400" dirty="0"/>
              <a:t>They were also facing attitudinal barriers. “</a:t>
            </a:r>
            <a:r>
              <a:rPr lang="en-GB" sz="2400" i="1" dirty="0"/>
              <a:t>Supervisors and managers of the camp hold negative attitudes towards persons with disabilities; when we tried to raise our concerns and voice our needs we face ignorance and neglect and sometimes they were not willing to hear us</a:t>
            </a:r>
            <a:r>
              <a:rPr lang="en-GB" sz="2400" dirty="0"/>
              <a:t>”</a:t>
            </a:r>
            <a:endParaRPr lang="en-GB" sz="2400" b="1" dirty="0">
              <a:solidFill>
                <a:prstClr val="black"/>
              </a:solidFill>
              <a:ea typeface="+mn-lt"/>
              <a:cs typeface="Calibri" panose="020F0502020204030204"/>
            </a:endParaRPr>
          </a:p>
        </p:txBody>
      </p:sp>
    </p:spTree>
    <p:extLst>
      <p:ext uri="{BB962C8B-B14F-4D97-AF65-F5344CB8AC3E}">
        <p14:creationId xmlns:p14="http://schemas.microsoft.com/office/powerpoint/2010/main" val="3689798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nvGraphicFramePr>
        <p:xfrm>
          <a:off x="168805" y="381000"/>
          <a:ext cx="6727295" cy="65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68804" y="1162050"/>
            <a:ext cx="4041245"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prstClr val="white"/>
                </a:solidFill>
              </a:rPr>
              <a:t>Urgent Recommendations</a:t>
            </a:r>
          </a:p>
        </p:txBody>
      </p:sp>
      <p:sp>
        <p:nvSpPr>
          <p:cNvPr id="4" name="Rectangle 3"/>
          <p:cNvSpPr/>
          <p:nvPr/>
        </p:nvSpPr>
        <p:spPr>
          <a:xfrm>
            <a:off x="320940" y="1676400"/>
            <a:ext cx="9978760" cy="34163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GB" sz="2400" b="1" dirty="0">
                <a:solidFill>
                  <a:prstClr val="black"/>
                </a:solidFill>
              </a:rPr>
              <a:t>Urgently provide accessible informative materials and accessible channels of communications.</a:t>
            </a:r>
          </a:p>
          <a:p>
            <a:pPr marL="285750" indent="-285750" algn="just">
              <a:lnSpc>
                <a:spcPct val="150000"/>
              </a:lnSpc>
              <a:buFont typeface="Arial" panose="020B0604020202020204" pitchFamily="34" charset="0"/>
              <a:buChar char="•"/>
            </a:pPr>
            <a:r>
              <a:rPr lang="en-GB" sz="2400" b="1" dirty="0">
                <a:solidFill>
                  <a:prstClr val="black"/>
                </a:solidFill>
              </a:rPr>
              <a:t>Urgently provide assistive devices and rehabilitation services .  </a:t>
            </a:r>
          </a:p>
          <a:p>
            <a:pPr marL="285750" indent="-285750" algn="just">
              <a:lnSpc>
                <a:spcPct val="150000"/>
              </a:lnSpc>
              <a:buFont typeface="Arial" panose="020B0604020202020204" pitchFamily="34" charset="0"/>
              <a:buChar char="•"/>
            </a:pPr>
            <a:r>
              <a:rPr lang="en-GB" sz="2400" b="1" dirty="0">
                <a:solidFill>
                  <a:prstClr val="black"/>
                </a:solidFill>
              </a:rPr>
              <a:t>Provide financial support in form of cash transfer.</a:t>
            </a:r>
          </a:p>
          <a:p>
            <a:pPr marL="285750" indent="-285750" algn="just">
              <a:lnSpc>
                <a:spcPct val="150000"/>
              </a:lnSpc>
              <a:buFont typeface="Arial" panose="020B0604020202020204" pitchFamily="34" charset="0"/>
              <a:buChar char="•"/>
            </a:pPr>
            <a:r>
              <a:rPr lang="en-GB" sz="2400" b="1" dirty="0">
                <a:solidFill>
                  <a:prstClr val="black"/>
                </a:solidFill>
              </a:rPr>
              <a:t>Provide a diversity of food, especially for persons with disabilities with high support needs. </a:t>
            </a:r>
          </a:p>
        </p:txBody>
      </p:sp>
    </p:spTree>
    <p:extLst>
      <p:ext uri="{BB962C8B-B14F-4D97-AF65-F5344CB8AC3E}">
        <p14:creationId xmlns:p14="http://schemas.microsoft.com/office/powerpoint/2010/main" val="391185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24100"/>
            <a:ext cx="9144000" cy="1185862"/>
          </a:xfrm>
        </p:spPr>
        <p:txBody>
          <a:bodyPr>
            <a:normAutofit fontScale="90000"/>
          </a:bodyPr>
          <a:lstStyle/>
          <a:p>
            <a:br>
              <a:rPr lang="en-GB" dirty="0"/>
            </a:br>
            <a:endParaRPr lang="en-GB" dirty="0"/>
          </a:p>
        </p:txBody>
      </p:sp>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523551"/>
            <a:ext cx="3194581" cy="1334449"/>
          </a:xfrm>
          <a:prstGeom prst="rect">
            <a:avLst/>
          </a:prstGeom>
        </p:spPr>
      </p:pic>
      <p:sp>
        <p:nvSpPr>
          <p:cNvPr id="4" name="Rectangle 3"/>
          <p:cNvSpPr/>
          <p:nvPr/>
        </p:nvSpPr>
        <p:spPr>
          <a:xfrm>
            <a:off x="228600" y="1307555"/>
            <a:ext cx="10772775" cy="3416320"/>
          </a:xfrm>
          <a:prstGeom prst="rect">
            <a:avLst/>
          </a:prstGeom>
        </p:spPr>
        <p:txBody>
          <a:bodyPr wrap="square">
            <a:spAutoFit/>
          </a:bodyPr>
          <a:lstStyle/>
          <a:p>
            <a:pPr marL="342900" indent="-342900" algn="just">
              <a:buFont typeface="Wingdings" panose="05000000000000000000" pitchFamily="2" charset="2"/>
              <a:buChar char="§"/>
            </a:pPr>
            <a:r>
              <a:rPr lang="en-GB" sz="2400" dirty="0"/>
              <a:t>This report is commissioned by Islamic Relief Worldwide IRW in coordination with International Disability Alliance (IDA) to document the experiences of persons with disabilities affected by Tigray conflict currently residing </a:t>
            </a:r>
            <a:r>
              <a:rPr lang="en-GB" sz="2400" b="1" dirty="0"/>
              <a:t>in two refugee camps: Um Rakuba and Tunaydbah in Eastern Sudan</a:t>
            </a:r>
            <a:r>
              <a:rPr lang="en-GB" sz="2400" dirty="0"/>
              <a:t>, with a particular focus on women and children with disabilities.</a:t>
            </a:r>
          </a:p>
          <a:p>
            <a:pPr marL="342900" indent="-342900" algn="just">
              <a:buFont typeface="Wingdings" panose="05000000000000000000" pitchFamily="2" charset="2"/>
              <a:buChar char="§"/>
            </a:pPr>
            <a:r>
              <a:rPr lang="en-GB" sz="2400" b="1" dirty="0"/>
              <a:t>The goal is to identify the challenges </a:t>
            </a:r>
            <a:r>
              <a:rPr lang="en-GB" sz="2400" dirty="0"/>
              <a:t>they faced in accessing the humanitarian response </a:t>
            </a:r>
            <a:r>
              <a:rPr lang="en-GB" sz="2400" b="1" dirty="0"/>
              <a:t>and identify practical recommendations </a:t>
            </a:r>
            <a:r>
              <a:rPr lang="en-GB" sz="2400" dirty="0"/>
              <a:t>to overcome these challenges, and to promote greater inclusion and participation of persons with disabilities in humanitarian action.</a:t>
            </a:r>
          </a:p>
        </p:txBody>
      </p:sp>
      <p:graphicFrame>
        <p:nvGraphicFramePr>
          <p:cNvPr id="7" name="Diagram 6"/>
          <p:cNvGraphicFramePr/>
          <p:nvPr>
            <p:extLst>
              <p:ext uri="{D42A27DB-BD31-4B8C-83A1-F6EECF244321}">
                <p14:modId xmlns:p14="http://schemas.microsoft.com/office/powerpoint/2010/main" val="3287299746"/>
              </p:ext>
            </p:extLst>
          </p:nvPr>
        </p:nvGraphicFramePr>
        <p:xfrm>
          <a:off x="228600" y="307155"/>
          <a:ext cx="5448300" cy="69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781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1698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 y="5814477"/>
            <a:ext cx="2971800" cy="1043523"/>
          </a:xfrm>
          <a:prstGeom prst="rect">
            <a:avLst/>
          </a:prstGeom>
        </p:spPr>
      </p:pic>
      <p:graphicFrame>
        <p:nvGraphicFramePr>
          <p:cNvPr id="7" name="Diagram 6"/>
          <p:cNvGraphicFramePr/>
          <p:nvPr/>
        </p:nvGraphicFramePr>
        <p:xfrm>
          <a:off x="168804" y="79950"/>
          <a:ext cx="6727295" cy="65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48177" y="798150"/>
            <a:ext cx="4041245"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2400" b="1" dirty="0">
                <a:solidFill>
                  <a:prstClr val="white"/>
                </a:solidFill>
              </a:rPr>
              <a:t>Mid-term recommendations </a:t>
            </a:r>
            <a:endParaRPr lang="en-GB" sz="2400" dirty="0">
              <a:solidFill>
                <a:prstClr val="white"/>
              </a:solidFill>
            </a:endParaRPr>
          </a:p>
        </p:txBody>
      </p:sp>
      <p:sp>
        <p:nvSpPr>
          <p:cNvPr id="4" name="Rectangle 3"/>
          <p:cNvSpPr/>
          <p:nvPr/>
        </p:nvSpPr>
        <p:spPr>
          <a:xfrm>
            <a:off x="168804" y="1379825"/>
            <a:ext cx="11756495"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400" dirty="0">
                <a:solidFill>
                  <a:prstClr val="black"/>
                </a:solidFill>
              </a:rPr>
              <a:t>Establish an inclusive registration and data collection system.</a:t>
            </a:r>
          </a:p>
          <a:p>
            <a:pPr marL="342900" indent="-342900" algn="just">
              <a:lnSpc>
                <a:spcPct val="150000"/>
              </a:lnSpc>
              <a:buFont typeface="Arial" panose="020B0604020202020204" pitchFamily="34" charset="0"/>
              <a:buChar char="•"/>
            </a:pPr>
            <a:r>
              <a:rPr lang="en-GB" sz="2400" dirty="0">
                <a:solidFill>
                  <a:prstClr val="black"/>
                </a:solidFill>
              </a:rPr>
              <a:t>Review sectoral policies and tools in line with IASC Guidelines on Disability Inclusion.</a:t>
            </a:r>
          </a:p>
          <a:p>
            <a:pPr marL="342900" indent="-342900" algn="just">
              <a:lnSpc>
                <a:spcPct val="150000"/>
              </a:lnSpc>
              <a:buFont typeface="Arial" panose="020B0604020202020204" pitchFamily="34" charset="0"/>
              <a:buChar char="•"/>
            </a:pPr>
            <a:r>
              <a:rPr lang="en-GB" sz="2400" dirty="0">
                <a:solidFill>
                  <a:prstClr val="black"/>
                </a:solidFill>
              </a:rPr>
              <a:t>Ensure the meaningful participation of OPDs at all levels. </a:t>
            </a:r>
          </a:p>
          <a:p>
            <a:pPr marL="342900" indent="-342900" algn="just">
              <a:lnSpc>
                <a:spcPct val="150000"/>
              </a:lnSpc>
              <a:buFont typeface="Arial" panose="020B0604020202020204" pitchFamily="34" charset="0"/>
              <a:buChar char="•"/>
            </a:pPr>
            <a:r>
              <a:rPr lang="en-GB" sz="2400" dirty="0">
                <a:solidFill>
                  <a:prstClr val="black"/>
                </a:solidFill>
              </a:rPr>
              <a:t>Enhance trustful relationship between refugees and humanitarian staff.</a:t>
            </a:r>
          </a:p>
          <a:p>
            <a:pPr marL="342900" indent="-342900" algn="just">
              <a:lnSpc>
                <a:spcPct val="150000"/>
              </a:lnSpc>
              <a:buFont typeface="Arial" panose="020B0604020202020204" pitchFamily="34" charset="0"/>
              <a:buChar char="•"/>
            </a:pPr>
            <a:r>
              <a:rPr lang="en-GB" sz="2400" spc="-5" dirty="0">
                <a:solidFill>
                  <a:prstClr val="black"/>
                </a:solidFill>
                <a:ea typeface="Times New Roman" panose="02020603050405020304" pitchFamily="18" charset="0"/>
                <a:cs typeface="Times New Roman" panose="02020603050405020304" pitchFamily="18" charset="0"/>
              </a:rPr>
              <a:t>Identify and monitor barriers and enablers to their inclusion.	</a:t>
            </a:r>
          </a:p>
          <a:p>
            <a:pPr marL="342900" indent="-342900" algn="just">
              <a:lnSpc>
                <a:spcPct val="150000"/>
              </a:lnSpc>
              <a:buFont typeface="Arial" panose="020B0604020202020204" pitchFamily="34" charset="0"/>
              <a:buChar char="•"/>
            </a:pPr>
            <a:r>
              <a:rPr lang="en-GB" sz="2400" spc="-5" dirty="0">
                <a:solidFill>
                  <a:prstClr val="black"/>
                </a:solidFill>
                <a:ea typeface="Times New Roman" panose="02020603050405020304" pitchFamily="18" charset="0"/>
                <a:cs typeface="Times New Roman" panose="02020603050405020304" pitchFamily="18" charset="0"/>
              </a:rPr>
              <a:t>Ensure accessibility measures to camp infrastructure, services and information.</a:t>
            </a:r>
          </a:p>
          <a:p>
            <a:pPr marL="342900" indent="-342900" algn="just" fontAlgn="base">
              <a:lnSpc>
                <a:spcPct val="150000"/>
              </a:lnSpc>
              <a:buFont typeface="Arial" panose="020B0604020202020204" pitchFamily="34" charset="0"/>
              <a:buChar char="•"/>
            </a:pPr>
            <a:r>
              <a:rPr lang="en-GB" sz="2400" spc="-5" dirty="0">
                <a:solidFill>
                  <a:prstClr val="black"/>
                </a:solidFill>
                <a:ea typeface="Times New Roman" panose="02020603050405020304" pitchFamily="18" charset="0"/>
                <a:cs typeface="Times New Roman" panose="02020603050405020304" pitchFamily="18" charset="0"/>
              </a:rPr>
              <a:t>Promote inclusion in camp leadership and management.</a:t>
            </a:r>
          </a:p>
          <a:p>
            <a:pPr marL="342900" indent="-342900" algn="just" fontAlgn="base">
              <a:lnSpc>
                <a:spcPct val="150000"/>
              </a:lnSpc>
              <a:buFont typeface="Arial" panose="020B0604020202020204" pitchFamily="34" charset="0"/>
              <a:buChar char="•"/>
            </a:pPr>
            <a:r>
              <a:rPr lang="en-GB" sz="2400" spc="-5" dirty="0">
                <a:solidFill>
                  <a:prstClr val="black"/>
                </a:solidFill>
                <a:ea typeface="Times New Roman" panose="02020603050405020304" pitchFamily="18" charset="0"/>
                <a:cs typeface="Times New Roman" panose="02020603050405020304" pitchFamily="18" charset="0"/>
              </a:rPr>
              <a:t>Implement strategies to reduce disability-related stigma. </a:t>
            </a:r>
            <a:r>
              <a:rPr lang="en-GB" sz="2400" dirty="0">
                <a:solidFill>
                  <a:prstClr val="black"/>
                </a:solidFill>
              </a:rPr>
              <a:t>	</a:t>
            </a:r>
          </a:p>
        </p:txBody>
      </p:sp>
    </p:spTree>
    <p:extLst>
      <p:ext uri="{BB962C8B-B14F-4D97-AF65-F5344CB8AC3E}">
        <p14:creationId xmlns:p14="http://schemas.microsoft.com/office/powerpoint/2010/main" val="266723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nvGraphicFramePr>
        <p:xfrm>
          <a:off x="168805" y="200026"/>
          <a:ext cx="6727295" cy="83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73631" y="1031877"/>
            <a:ext cx="9283169" cy="5816977"/>
          </a:xfrm>
          <a:prstGeom prst="rect">
            <a:avLst/>
          </a:prstGeom>
        </p:spPr>
        <p:txBody>
          <a:bodyPr wrap="square">
            <a:spAutoFit/>
          </a:bodyPr>
          <a:lstStyle/>
          <a:p>
            <a:pPr marL="342900" indent="-342900" algn="just" fontAlgn="base">
              <a:lnSpc>
                <a:spcPct val="150000"/>
              </a:lnSpc>
              <a:buFont typeface="Symbol" panose="05050102010706020507" pitchFamily="18" charset="2"/>
              <a:buChar char=""/>
            </a:pPr>
            <a:r>
              <a:rPr lang="en-GB" sz="2400" spc="-5" dirty="0">
                <a:solidFill>
                  <a:prstClr val="black"/>
                </a:solidFill>
                <a:ea typeface="Times New Roman" panose="02020603050405020304" pitchFamily="18" charset="0"/>
                <a:cs typeface="Times New Roman" panose="02020603050405020304" pitchFamily="18" charset="0"/>
              </a:rPr>
              <a:t>Review policies and reform legal frameworks. </a:t>
            </a:r>
          </a:p>
          <a:p>
            <a:pPr marL="342900" indent="-342900" algn="just" fontAlgn="base">
              <a:lnSpc>
                <a:spcPct val="150000"/>
              </a:lnSpc>
              <a:buFont typeface="Symbol" panose="05050102010706020507" pitchFamily="18" charset="2"/>
              <a:buChar char=""/>
            </a:pPr>
            <a:r>
              <a:rPr lang="en-GB" sz="2400" spc="-5" dirty="0">
                <a:solidFill>
                  <a:prstClr val="black"/>
                </a:solidFill>
                <a:ea typeface="Times New Roman" panose="02020603050405020304" pitchFamily="18" charset="0"/>
                <a:cs typeface="Times New Roman" panose="02020603050405020304" pitchFamily="18" charset="0"/>
              </a:rPr>
              <a:t>Improve the level of coordination with humanitarian actors.</a:t>
            </a:r>
          </a:p>
          <a:p>
            <a:pPr marL="342900" indent="-342900" algn="just" fontAlgn="base">
              <a:lnSpc>
                <a:spcPct val="150000"/>
              </a:lnSpc>
              <a:buFont typeface="Symbol" panose="05050102010706020507" pitchFamily="18" charset="2"/>
              <a:buChar char=""/>
            </a:pPr>
            <a:r>
              <a:rPr lang="en-GB" sz="2400" spc="-5" dirty="0">
                <a:solidFill>
                  <a:prstClr val="black"/>
                </a:solidFill>
                <a:ea typeface="Times New Roman" panose="02020603050405020304" pitchFamily="18" charset="0"/>
                <a:cs typeface="Times New Roman" panose="02020603050405020304" pitchFamily="18" charset="0"/>
              </a:rPr>
              <a:t>Address the needs of persons with disabilities at the start of the emergency.</a:t>
            </a:r>
          </a:p>
          <a:p>
            <a:pPr marL="342900" indent="-342900" algn="just" fontAlgn="base">
              <a:lnSpc>
                <a:spcPct val="150000"/>
              </a:lnSpc>
              <a:buFont typeface="Symbol" panose="05050102010706020507" pitchFamily="18" charset="2"/>
              <a:buChar char=""/>
            </a:pPr>
            <a:r>
              <a:rPr lang="en-GB" sz="2400" spc="-5" dirty="0">
                <a:solidFill>
                  <a:prstClr val="black"/>
                </a:solidFill>
                <a:ea typeface="Times New Roman" panose="02020603050405020304" pitchFamily="18" charset="0"/>
                <a:cs typeface="Times New Roman" panose="02020603050405020304" pitchFamily="18" charset="0"/>
              </a:rPr>
              <a:t>Require all service providers to implement universal design principles. </a:t>
            </a:r>
          </a:p>
          <a:p>
            <a:pPr marL="342900" indent="-342900" algn="just" fontAlgn="base">
              <a:lnSpc>
                <a:spcPct val="150000"/>
              </a:lnSpc>
              <a:buFont typeface="Symbol" panose="05050102010706020507" pitchFamily="18" charset="2"/>
              <a:buChar char=""/>
            </a:pPr>
            <a:r>
              <a:rPr lang="en-GB" sz="2400" spc="-5" dirty="0">
                <a:solidFill>
                  <a:prstClr val="black"/>
                </a:solidFill>
                <a:ea typeface="Times New Roman" panose="02020603050405020304" pitchFamily="18" charset="0"/>
                <a:cs typeface="Times New Roman" panose="02020603050405020304" pitchFamily="18" charset="0"/>
              </a:rPr>
              <a:t>Build the capacity of OPDs to work on emergency response. </a:t>
            </a:r>
          </a:p>
          <a:p>
            <a:pPr marL="342900" indent="-342900" algn="just" fontAlgn="base">
              <a:lnSpc>
                <a:spcPct val="150000"/>
              </a:lnSpc>
              <a:buFont typeface="Symbol" panose="05050102010706020507" pitchFamily="18" charset="2"/>
              <a:buChar char=""/>
            </a:pPr>
            <a:endParaRPr lang="en-GB" sz="2400" spc="-5" dirty="0">
              <a:solidFill>
                <a:prstClr val="black"/>
              </a:solidFill>
              <a:ea typeface="Times New Roman" panose="02020603050405020304" pitchFamily="18" charset="0"/>
              <a:cs typeface="Times New Roman" panose="02020603050405020304" pitchFamily="18" charset="0"/>
            </a:endParaRPr>
          </a:p>
          <a:p>
            <a:pPr algn="just" fontAlgn="base">
              <a:lnSpc>
                <a:spcPct val="150000"/>
              </a:lnSpc>
            </a:pPr>
            <a:endParaRPr lang="en-GB" sz="2000" spc="-5" dirty="0">
              <a:solidFill>
                <a:prstClr val="black"/>
              </a:solidFill>
              <a:ea typeface="Times New Roman" panose="02020603050405020304" pitchFamily="18" charset="0"/>
              <a:cs typeface="Times New Roman" panose="02020603050405020304" pitchFamily="18" charset="0"/>
            </a:endParaRPr>
          </a:p>
          <a:p>
            <a:pPr marL="342900" indent="-342900" algn="just" fontAlgn="base">
              <a:lnSpc>
                <a:spcPct val="150000"/>
              </a:lnSpc>
              <a:buFont typeface="Symbol" panose="05050102010706020507" pitchFamily="18" charset="2"/>
              <a:buChar char=""/>
            </a:pPr>
            <a:endParaRPr lang="en-GB" sz="2000" spc="-5" dirty="0">
              <a:solidFill>
                <a:prstClr val="black"/>
              </a:solidFill>
              <a:ea typeface="Times New Roman" panose="02020603050405020304" pitchFamily="18" charset="0"/>
              <a:cs typeface="Times New Roman" panose="02020603050405020304" pitchFamily="18" charset="0"/>
            </a:endParaRPr>
          </a:p>
          <a:p>
            <a:pPr algn="just" fontAlgn="base">
              <a:lnSpc>
                <a:spcPct val="150000"/>
              </a:lnSpc>
            </a:pPr>
            <a:r>
              <a:rPr lang="en-GB" sz="2000" spc="-5" dirty="0">
                <a:solidFill>
                  <a:prstClr val="black"/>
                </a:solidFill>
                <a:ea typeface="Times New Roman" panose="02020603050405020304" pitchFamily="18" charset="0"/>
                <a:cs typeface="Times New Roman" panose="02020603050405020304" pitchFamily="18" charset="0"/>
              </a:rPr>
              <a:t>	</a:t>
            </a:r>
          </a:p>
          <a:p>
            <a:pPr marL="342900" indent="-342900" algn="just" fontAlgn="base">
              <a:lnSpc>
                <a:spcPct val="150000"/>
              </a:lnSpc>
              <a:buFont typeface="Symbol" panose="05050102010706020507" pitchFamily="18" charset="2"/>
              <a:buChar char=""/>
            </a:pPr>
            <a:endParaRPr lang="en-GB" sz="2000" spc="-5"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78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nvGraphicFramePr>
        <p:xfrm>
          <a:off x="168805" y="200026"/>
          <a:ext cx="6727295" cy="83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73631" y="1331695"/>
            <a:ext cx="10032470" cy="3785652"/>
          </a:xfrm>
          <a:prstGeom prst="rect">
            <a:avLst/>
          </a:prstGeom>
        </p:spPr>
        <p:txBody>
          <a:bodyPr wrap="square">
            <a:spAutoFit/>
          </a:bodyPr>
          <a:lstStyle/>
          <a:p>
            <a:pPr marL="342900" indent="-342900" algn="just" fontAlgn="base">
              <a:lnSpc>
                <a:spcPct val="150000"/>
              </a:lnSpc>
              <a:buFont typeface="Symbol" panose="05050102010706020507" pitchFamily="18" charset="2"/>
              <a:buChar char=""/>
            </a:pPr>
            <a:r>
              <a:rPr lang="en-GB" sz="2800" spc="-5" dirty="0">
                <a:solidFill>
                  <a:prstClr val="black"/>
                </a:solidFill>
                <a:ea typeface="Times New Roman" panose="02020603050405020304" pitchFamily="18" charset="0"/>
                <a:cs typeface="Times New Roman" panose="02020603050405020304" pitchFamily="18" charset="0"/>
              </a:rPr>
              <a:t>Raise awareness among UN and other humanitarian organisation about the national framework and services available for persons with disabilities.</a:t>
            </a:r>
          </a:p>
          <a:p>
            <a:pPr marL="342900" indent="-342900" algn="just" fontAlgn="base">
              <a:lnSpc>
                <a:spcPct val="150000"/>
              </a:lnSpc>
              <a:buFont typeface="Symbol" panose="05050102010706020507" pitchFamily="18" charset="2"/>
              <a:buChar char=""/>
            </a:pPr>
            <a:r>
              <a:rPr lang="en-GB" sz="2800" spc="-5" dirty="0">
                <a:solidFill>
                  <a:prstClr val="black"/>
                </a:solidFill>
                <a:ea typeface="Times New Roman" panose="02020603050405020304" pitchFamily="18" charset="0"/>
                <a:cs typeface="Times New Roman" panose="02020603050405020304" pitchFamily="18" charset="0"/>
              </a:rPr>
              <a:t>Develop partnerships with OPDs and other organisations working in humanitarian action. </a:t>
            </a:r>
          </a:p>
          <a:p>
            <a:pPr algn="just" fontAlgn="base">
              <a:lnSpc>
                <a:spcPct val="150000"/>
              </a:lnSpc>
            </a:pPr>
            <a:endParaRPr lang="en-GB" sz="2000" spc="-5"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833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nvGraphicFramePr>
        <p:xfrm>
          <a:off x="168805" y="200026"/>
          <a:ext cx="9381595" cy="83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73630" y="1031876"/>
            <a:ext cx="11302470" cy="6555641"/>
          </a:xfrm>
          <a:prstGeom prst="rect">
            <a:avLst/>
          </a:prstGeom>
        </p:spPr>
        <p:txBody>
          <a:bodyPr wrap="square">
            <a:spAutoFit/>
          </a:bodyPr>
          <a:lstStyle/>
          <a:p>
            <a:pPr marL="342900" indent="-342900" algn="just" fontAlgn="base">
              <a:lnSpc>
                <a:spcPct val="150000"/>
              </a:lnSpc>
              <a:buFont typeface="Symbol" panose="05050102010706020507" pitchFamily="18" charset="2"/>
              <a:buChar char=""/>
            </a:pPr>
            <a:r>
              <a:rPr lang="en-GB" sz="2400" b="1" spc="-5" dirty="0">
                <a:solidFill>
                  <a:prstClr val="black"/>
                </a:solidFill>
                <a:ea typeface="Times New Roman" panose="02020603050405020304" pitchFamily="18" charset="0"/>
                <a:cs typeface="Times New Roman" panose="02020603050405020304" pitchFamily="18" charset="0"/>
              </a:rPr>
              <a:t>Inclusion of displaced persons with disabilities in advocacy plans.</a:t>
            </a:r>
          </a:p>
          <a:p>
            <a:pPr marL="342900" indent="-342900" algn="just" fontAlgn="base">
              <a:lnSpc>
                <a:spcPct val="150000"/>
              </a:lnSpc>
              <a:buFont typeface="Symbol" panose="05050102010706020507" pitchFamily="18" charset="2"/>
              <a:buChar char=""/>
            </a:pPr>
            <a:r>
              <a:rPr lang="en-GB" sz="2400" b="1" spc="-5" dirty="0">
                <a:solidFill>
                  <a:prstClr val="black"/>
                </a:solidFill>
                <a:ea typeface="Times New Roman" panose="02020603050405020304" pitchFamily="18" charset="0"/>
                <a:cs typeface="Times New Roman" panose="02020603050405020304" pitchFamily="18" charset="0"/>
              </a:rPr>
              <a:t>Invite displaced persons and refugees with disabilities to coordinate with humanitarian stakeholders and share information.</a:t>
            </a:r>
          </a:p>
          <a:p>
            <a:pPr marL="342900" indent="-342900" algn="just" fontAlgn="base">
              <a:lnSpc>
                <a:spcPct val="150000"/>
              </a:lnSpc>
              <a:buFont typeface="Symbol" panose="05050102010706020507" pitchFamily="18" charset="2"/>
              <a:buChar char=""/>
            </a:pPr>
            <a:r>
              <a:rPr lang="en-GB" sz="2400" b="1" spc="-5" dirty="0">
                <a:solidFill>
                  <a:prstClr val="black"/>
                </a:solidFill>
                <a:ea typeface="Times New Roman" panose="02020603050405020304" pitchFamily="18" charset="0"/>
                <a:cs typeface="Times New Roman" panose="02020603050405020304" pitchFamily="18" charset="0"/>
              </a:rPr>
              <a:t>Establish partnership with humanitarian actors to support their inclusion.</a:t>
            </a:r>
          </a:p>
          <a:p>
            <a:pPr marL="342900" indent="-342900" algn="just" fontAlgn="base">
              <a:lnSpc>
                <a:spcPct val="150000"/>
              </a:lnSpc>
              <a:buFont typeface="Symbol" panose="05050102010706020507" pitchFamily="18" charset="2"/>
              <a:buChar char=""/>
            </a:pPr>
            <a:r>
              <a:rPr lang="en-GB" sz="2400" b="1" spc="-5" dirty="0">
                <a:solidFill>
                  <a:prstClr val="black"/>
                </a:solidFill>
                <a:ea typeface="Times New Roman" panose="02020603050405020304" pitchFamily="18" charset="0"/>
                <a:cs typeface="Times New Roman" panose="02020603050405020304" pitchFamily="18" charset="0"/>
              </a:rPr>
              <a:t> Support mobilising displaced persons with disabilities. </a:t>
            </a:r>
          </a:p>
          <a:p>
            <a:pPr marL="342900" indent="-342900" algn="just" fontAlgn="base">
              <a:lnSpc>
                <a:spcPct val="150000"/>
              </a:lnSpc>
              <a:buFont typeface="Symbol" panose="05050102010706020507" pitchFamily="18" charset="2"/>
              <a:buChar char=""/>
            </a:pPr>
            <a:r>
              <a:rPr lang="en-GB" sz="2400" b="1" spc="-5" dirty="0">
                <a:solidFill>
                  <a:prstClr val="black"/>
                </a:solidFill>
                <a:ea typeface="Times New Roman" panose="02020603050405020304" pitchFamily="18" charset="0"/>
                <a:cs typeface="Times New Roman" panose="02020603050405020304" pitchFamily="18" charset="0"/>
              </a:rPr>
              <a:t>Contribute to building the capacity of humanitarian actors and government officials. </a:t>
            </a:r>
          </a:p>
          <a:p>
            <a:pPr marL="342900" indent="-342900" algn="just" fontAlgn="base">
              <a:lnSpc>
                <a:spcPct val="150000"/>
              </a:lnSpc>
              <a:buFont typeface="Symbol" panose="05050102010706020507" pitchFamily="18" charset="2"/>
              <a:buChar char=""/>
            </a:pPr>
            <a:r>
              <a:rPr lang="en-GB" sz="2400" b="1" spc="-5" dirty="0">
                <a:solidFill>
                  <a:prstClr val="black"/>
                </a:solidFill>
                <a:ea typeface="Times New Roman" panose="02020603050405020304" pitchFamily="18" charset="0"/>
                <a:cs typeface="Times New Roman" panose="02020603050405020304" pitchFamily="18" charset="0"/>
              </a:rPr>
              <a:t>Raise public awareness about the rights and needs of displaced persons with disabilities.</a:t>
            </a:r>
            <a:endParaRPr lang="en-GB" sz="2400" spc="-5" dirty="0">
              <a:solidFill>
                <a:prstClr val="black"/>
              </a:solidFill>
              <a:ea typeface="Times New Roman" panose="02020603050405020304" pitchFamily="18" charset="0"/>
              <a:cs typeface="Times New Roman" panose="02020603050405020304" pitchFamily="18" charset="0"/>
            </a:endParaRPr>
          </a:p>
          <a:p>
            <a:pPr algn="just" fontAlgn="base">
              <a:lnSpc>
                <a:spcPct val="150000"/>
              </a:lnSpc>
            </a:pPr>
            <a:endParaRPr lang="en-GB" sz="2400" spc="-5" dirty="0">
              <a:solidFill>
                <a:prstClr val="black"/>
              </a:solidFill>
              <a:ea typeface="Times New Roman" panose="02020603050405020304" pitchFamily="18" charset="0"/>
              <a:cs typeface="Times New Roman" panose="02020603050405020304" pitchFamily="18" charset="0"/>
            </a:endParaRPr>
          </a:p>
          <a:p>
            <a:pPr marL="342900" indent="-342900" algn="just" fontAlgn="base">
              <a:lnSpc>
                <a:spcPct val="150000"/>
              </a:lnSpc>
              <a:buFont typeface="Symbol" panose="05050102010706020507" pitchFamily="18" charset="2"/>
              <a:buChar char=""/>
            </a:pPr>
            <a:endParaRPr lang="en-GB" sz="2400" spc="-5" dirty="0">
              <a:solidFill>
                <a:prstClr val="black"/>
              </a:solidFill>
              <a:ea typeface="Times New Roman" panose="02020603050405020304" pitchFamily="18" charset="0"/>
              <a:cs typeface="Times New Roman" panose="02020603050405020304" pitchFamily="18" charset="0"/>
            </a:endParaRPr>
          </a:p>
          <a:p>
            <a:pPr algn="just" fontAlgn="base">
              <a:lnSpc>
                <a:spcPct val="150000"/>
              </a:lnSpc>
            </a:pPr>
            <a:r>
              <a:rPr lang="en-GB" sz="2000" spc="-5" dirty="0">
                <a:solidFill>
                  <a:prstClr val="black"/>
                </a:solidFill>
                <a:ea typeface="Times New Roman" panose="02020603050405020304" pitchFamily="18" charset="0"/>
                <a:cs typeface="Times New Roman" panose="02020603050405020304" pitchFamily="18" charset="0"/>
              </a:rPr>
              <a:t>	</a:t>
            </a:r>
          </a:p>
          <a:p>
            <a:pPr marL="342900" indent="-342900" algn="just" fontAlgn="base">
              <a:lnSpc>
                <a:spcPct val="150000"/>
              </a:lnSpc>
              <a:buFont typeface="Symbol" panose="05050102010706020507" pitchFamily="18" charset="2"/>
              <a:buChar char=""/>
            </a:pPr>
            <a:endParaRPr lang="en-GB" sz="2000" spc="-5"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617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extLst>
              <p:ext uri="{D42A27DB-BD31-4B8C-83A1-F6EECF244321}">
                <p14:modId xmlns:p14="http://schemas.microsoft.com/office/powerpoint/2010/main" val="2902139716"/>
              </p:ext>
            </p:extLst>
          </p:nvPr>
        </p:nvGraphicFramePr>
        <p:xfrm>
          <a:off x="168805" y="200026"/>
          <a:ext cx="9381595" cy="83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73630" y="1031876"/>
            <a:ext cx="11302470" cy="7048083"/>
          </a:xfrm>
          <a:prstGeom prst="rect">
            <a:avLst/>
          </a:prstGeom>
        </p:spPr>
        <p:txBody>
          <a:bodyPr wrap="square">
            <a:spAutoFit/>
          </a:bodyPr>
          <a:lstStyle/>
          <a:p>
            <a:r>
              <a:rPr lang="en-GB" sz="2800" spc="-5" dirty="0">
                <a:ea typeface="Times New Roman" panose="02020603050405020304" pitchFamily="18" charset="0"/>
                <a:cs typeface="Times New Roman" panose="02020603050405020304" pitchFamily="18" charset="0"/>
              </a:rPr>
              <a:t>For more information and the full report  </a:t>
            </a:r>
            <a:r>
              <a:rPr lang="en-GB" sz="2800" dirty="0"/>
              <a:t>follow up  on social media;</a:t>
            </a:r>
          </a:p>
          <a:p>
            <a:r>
              <a:rPr lang="en-GB" sz="2800" dirty="0"/>
              <a:t>@</a:t>
            </a:r>
            <a:r>
              <a:rPr lang="en-GB" sz="2800" dirty="0" err="1"/>
              <a:t>IDA_CRPD_Forum</a:t>
            </a:r>
            <a:endParaRPr lang="en-GB" sz="2800" dirty="0"/>
          </a:p>
          <a:p>
            <a:r>
              <a:rPr lang="en-GB" sz="2800" dirty="0"/>
              <a:t>@</a:t>
            </a:r>
            <a:r>
              <a:rPr lang="en-GB" sz="2800" dirty="0" err="1"/>
              <a:t>cbm_ireland</a:t>
            </a:r>
            <a:endParaRPr lang="en-GB" sz="2800" dirty="0"/>
          </a:p>
          <a:p>
            <a:r>
              <a:rPr lang="en-GB" sz="2800" dirty="0"/>
              <a:t>@HRW</a:t>
            </a:r>
          </a:p>
          <a:p>
            <a:r>
              <a:rPr lang="en-GB" sz="2800" dirty="0"/>
              <a:t>@ICRC</a:t>
            </a:r>
          </a:p>
          <a:p>
            <a:r>
              <a:rPr lang="en-GB" sz="2800" dirty="0"/>
              <a:t>@</a:t>
            </a:r>
            <a:r>
              <a:rPr lang="en-GB" sz="2800" dirty="0" err="1"/>
              <a:t>IRWorldwide</a:t>
            </a:r>
            <a:endParaRPr lang="en-GB" sz="2800" dirty="0"/>
          </a:p>
          <a:p>
            <a:r>
              <a:rPr lang="en-GB" sz="2800" dirty="0"/>
              <a:t>@</a:t>
            </a:r>
            <a:r>
              <a:rPr lang="en-GB" sz="2800" dirty="0" err="1"/>
              <a:t>SR_Disability</a:t>
            </a:r>
            <a:endParaRPr lang="en-GB" sz="2800" dirty="0"/>
          </a:p>
          <a:p>
            <a:r>
              <a:rPr lang="en-GB" sz="2800" dirty="0"/>
              <a:t>@OHCHR</a:t>
            </a:r>
          </a:p>
          <a:p>
            <a:r>
              <a:rPr lang="en-GB" sz="2800" dirty="0"/>
              <a:t>#</a:t>
            </a:r>
            <a:r>
              <a:rPr lang="en-GB" sz="2800" dirty="0" err="1"/>
              <a:t>CivilSociety</a:t>
            </a:r>
            <a:r>
              <a:rPr lang="en-GB" sz="2800" dirty="0"/>
              <a:t> #</a:t>
            </a:r>
            <a:r>
              <a:rPr lang="en-GB" sz="2800" dirty="0" err="1"/>
              <a:t>OrganizationsOfPersonsWithDisabilities</a:t>
            </a:r>
            <a:r>
              <a:rPr lang="en-GB" sz="2800" dirty="0"/>
              <a:t> #CRPDArticle11 #SCResolution2475</a:t>
            </a:r>
          </a:p>
          <a:p>
            <a:r>
              <a:rPr lang="en-GB" sz="2800" dirty="0"/>
              <a:t> </a:t>
            </a:r>
          </a:p>
          <a:p>
            <a:br>
              <a:rPr lang="en-GB" sz="2400" dirty="0"/>
            </a:br>
            <a:endParaRPr lang="en-GB" sz="2400" spc="-5" dirty="0">
              <a:solidFill>
                <a:prstClr val="black"/>
              </a:solidFill>
              <a:ea typeface="Times New Roman" panose="02020603050405020304" pitchFamily="18" charset="0"/>
              <a:cs typeface="Times New Roman" panose="02020603050405020304" pitchFamily="18" charset="0"/>
            </a:endParaRPr>
          </a:p>
          <a:p>
            <a:pPr marL="342900" indent="-342900" algn="just" fontAlgn="base">
              <a:lnSpc>
                <a:spcPct val="150000"/>
              </a:lnSpc>
              <a:buFont typeface="Symbol" panose="05050102010706020507" pitchFamily="18" charset="2"/>
              <a:buChar char=""/>
            </a:pPr>
            <a:endParaRPr lang="en-GB" sz="2400" spc="-5" dirty="0">
              <a:solidFill>
                <a:prstClr val="black"/>
              </a:solidFill>
              <a:ea typeface="Times New Roman" panose="02020603050405020304" pitchFamily="18" charset="0"/>
              <a:cs typeface="Times New Roman" panose="02020603050405020304" pitchFamily="18" charset="0"/>
            </a:endParaRPr>
          </a:p>
          <a:p>
            <a:pPr algn="just" fontAlgn="base">
              <a:lnSpc>
                <a:spcPct val="150000"/>
              </a:lnSpc>
            </a:pPr>
            <a:r>
              <a:rPr lang="en-GB" sz="2000" spc="-5" dirty="0">
                <a:solidFill>
                  <a:prstClr val="black"/>
                </a:solidFill>
                <a:ea typeface="Times New Roman" panose="02020603050405020304" pitchFamily="18" charset="0"/>
                <a:cs typeface="Times New Roman" panose="02020603050405020304" pitchFamily="18" charset="0"/>
              </a:rPr>
              <a:t>	</a:t>
            </a:r>
          </a:p>
          <a:p>
            <a:pPr marL="342900" indent="-342900" algn="just" fontAlgn="base">
              <a:lnSpc>
                <a:spcPct val="150000"/>
              </a:lnSpc>
              <a:buFont typeface="Symbol" panose="05050102010706020507" pitchFamily="18" charset="2"/>
              <a:buChar char=""/>
            </a:pPr>
            <a:endParaRPr lang="en-GB" sz="2000" spc="-5"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18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24100"/>
            <a:ext cx="9144000" cy="1185862"/>
          </a:xfrm>
        </p:spPr>
        <p:txBody>
          <a:bodyPr>
            <a:normAutofit fontScale="90000"/>
          </a:bodyPr>
          <a:lstStyle/>
          <a:p>
            <a:br>
              <a:rPr lang="en-GB" dirty="0"/>
            </a:br>
            <a:endParaRPr lang="en-GB" dirty="0"/>
          </a:p>
        </p:txBody>
      </p:sp>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523551"/>
            <a:ext cx="3194581" cy="1334449"/>
          </a:xfrm>
          <a:prstGeom prst="rect">
            <a:avLst/>
          </a:prstGeom>
        </p:spPr>
      </p:pic>
      <p:sp>
        <p:nvSpPr>
          <p:cNvPr id="4" name="Rectangle 3"/>
          <p:cNvSpPr/>
          <p:nvPr/>
        </p:nvSpPr>
        <p:spPr>
          <a:xfrm>
            <a:off x="228600" y="999236"/>
            <a:ext cx="11404600" cy="3416320"/>
          </a:xfrm>
          <a:prstGeom prst="rect">
            <a:avLst/>
          </a:prstGeom>
        </p:spPr>
        <p:txBody>
          <a:bodyPr wrap="square">
            <a:spAutoFit/>
          </a:bodyPr>
          <a:lstStyle/>
          <a:p>
            <a:pPr marL="285750" indent="-285750" algn="just">
              <a:buFont typeface="Arial" panose="020B0604020202020204" pitchFamily="34" charset="0"/>
              <a:buChar char="•"/>
            </a:pPr>
            <a:r>
              <a:rPr lang="en-GB" sz="2400" dirty="0"/>
              <a:t>The findings of this report were identified through qualitative methods including a desk review, interviews and focus group discussion.</a:t>
            </a:r>
          </a:p>
          <a:p>
            <a:pPr marL="285750" indent="-285750" algn="just">
              <a:buFont typeface="Arial" panose="020B0604020202020204" pitchFamily="34" charset="0"/>
              <a:buChar char="•"/>
            </a:pPr>
            <a:r>
              <a:rPr lang="en-GB" sz="2400" dirty="0"/>
              <a:t>Key informant interviews included three target groups: refugees with disabilities (including women, girls, children and older persons with disabilities), humanitarian actors including governmental authorities and the National Disability Council, as well as other organizations of Persons with Disabilities.</a:t>
            </a:r>
          </a:p>
          <a:p>
            <a:pPr marL="285750" indent="-285750" algn="just">
              <a:buFont typeface="Arial" panose="020B0604020202020204" pitchFamily="34" charset="0"/>
              <a:buChar char="•"/>
            </a:pPr>
            <a:r>
              <a:rPr lang="en-GB" sz="2400" dirty="0"/>
              <a:t> Field visits to Eastern Sudan refugees camps was conducted from March 21, 2021 to April 3, 2021</a:t>
            </a:r>
          </a:p>
        </p:txBody>
      </p:sp>
      <p:graphicFrame>
        <p:nvGraphicFramePr>
          <p:cNvPr id="7" name="Diagram 6"/>
          <p:cNvGraphicFramePr/>
          <p:nvPr>
            <p:extLst>
              <p:ext uri="{D42A27DB-BD31-4B8C-83A1-F6EECF244321}">
                <p14:modId xmlns:p14="http://schemas.microsoft.com/office/powerpoint/2010/main" val="1412403139"/>
              </p:ext>
            </p:extLst>
          </p:nvPr>
        </p:nvGraphicFramePr>
        <p:xfrm>
          <a:off x="228600" y="307155"/>
          <a:ext cx="4368800" cy="69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45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extLst>
              <p:ext uri="{D42A27DB-BD31-4B8C-83A1-F6EECF244321}">
                <p14:modId xmlns:p14="http://schemas.microsoft.com/office/powerpoint/2010/main" val="2962288912"/>
              </p:ext>
            </p:extLst>
          </p:nvPr>
        </p:nvGraphicFramePr>
        <p:xfrm>
          <a:off x="190500" y="198721"/>
          <a:ext cx="3962400" cy="77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81000" y="1079500"/>
            <a:ext cx="11531600" cy="4154984"/>
          </a:xfrm>
          <a:prstGeom prst="rect">
            <a:avLst/>
          </a:prstGeom>
        </p:spPr>
        <p:txBody>
          <a:bodyPr wrap="square">
            <a:spAutoFit/>
          </a:bodyPr>
          <a:lstStyle/>
          <a:p>
            <a:pPr algn="just"/>
            <a:r>
              <a:rPr lang="en-GB" sz="2400" dirty="0">
                <a:ea typeface="+mn-lt"/>
                <a:cs typeface="+mn-lt"/>
              </a:rPr>
              <a:t>some Statistics of Ethiopian refugees in East Sudan as of August 1, 2021 shows that</a:t>
            </a:r>
            <a:endParaRPr lang="en-GB" sz="2400" baseline="30000" dirty="0">
              <a:ea typeface="+mn-lt"/>
              <a:cs typeface="+mn-lt"/>
            </a:endParaRPr>
          </a:p>
          <a:p>
            <a:pPr algn="just"/>
            <a:r>
              <a:rPr lang="fr-FR" sz="2400" dirty="0">
                <a:ea typeface="+mn-lt"/>
                <a:cs typeface="+mn-lt"/>
              </a:rPr>
              <a:t>Hamdayet                                    5,762  </a:t>
            </a:r>
            <a:r>
              <a:rPr lang="fr-FR" sz="2400" dirty="0" err="1">
                <a:ea typeface="+mn-lt"/>
                <a:cs typeface="+mn-lt"/>
              </a:rPr>
              <a:t>Refugees</a:t>
            </a:r>
            <a:endParaRPr lang="fr-FR" sz="2400" b="1" dirty="0">
              <a:ea typeface="+mn-lt"/>
              <a:cs typeface="+mn-lt"/>
            </a:endParaRPr>
          </a:p>
          <a:p>
            <a:pPr algn="just"/>
            <a:r>
              <a:rPr lang="fr-FR" sz="2400" dirty="0">
                <a:ea typeface="+mn-lt"/>
                <a:cs typeface="+mn-lt"/>
              </a:rPr>
              <a:t>Village 8                                        3,077  </a:t>
            </a:r>
            <a:r>
              <a:rPr lang="fr-FR" sz="2400" dirty="0" err="1">
                <a:ea typeface="+mn-lt"/>
                <a:cs typeface="+mn-lt"/>
              </a:rPr>
              <a:t>Refugees</a:t>
            </a:r>
            <a:endParaRPr lang="fr-FR" sz="2400" b="1" dirty="0">
              <a:ea typeface="+mn-lt"/>
              <a:cs typeface="+mn-lt"/>
            </a:endParaRPr>
          </a:p>
          <a:p>
            <a:pPr algn="just"/>
            <a:r>
              <a:rPr lang="en-GB" sz="2400" dirty="0">
                <a:ea typeface="+mn-lt"/>
                <a:cs typeface="+mn-lt"/>
              </a:rPr>
              <a:t>Um Rakuba Camp                       18,660 refugees- out of this number 571 are persons with disabilities</a:t>
            </a:r>
            <a:endParaRPr lang="fr-FR" sz="2400" b="1" dirty="0">
              <a:ea typeface="+mn-lt"/>
              <a:cs typeface="+mn-lt"/>
            </a:endParaRPr>
          </a:p>
          <a:p>
            <a:pPr algn="just"/>
            <a:r>
              <a:rPr lang="en-GB" sz="2400" dirty="0">
                <a:ea typeface="+mn-lt"/>
                <a:cs typeface="+mn-lt"/>
              </a:rPr>
              <a:t>Tunaydbah Settlement            19,560 refugees- out of this number 1128 are persons with disabilities.</a:t>
            </a:r>
          </a:p>
          <a:p>
            <a:r>
              <a:rPr lang="en-GB" sz="2400" b="1" dirty="0">
                <a:ea typeface="+mn-lt"/>
                <a:cs typeface="+mn-lt"/>
              </a:rPr>
              <a:t>The Disaggregation Based on Age and Gender </a:t>
            </a:r>
            <a:r>
              <a:rPr lang="en-GB" sz="2400" dirty="0">
                <a:ea typeface="+mn-lt"/>
                <a:cs typeface="+mn-lt"/>
              </a:rPr>
              <a:t>shows that 33 % are children (those between 0-17 years), with 10 % below the age of five.  63% are adults (18-59 years), 4% are elderly persons (+60 years), 61% are male and 39 % are female.</a:t>
            </a:r>
            <a:endParaRPr lang="en-GB" sz="2400" dirty="0">
              <a:cs typeface="Calibri"/>
            </a:endParaRPr>
          </a:p>
        </p:txBody>
      </p:sp>
    </p:spTree>
    <p:extLst>
      <p:ext uri="{BB962C8B-B14F-4D97-AF65-F5344CB8AC3E}">
        <p14:creationId xmlns:p14="http://schemas.microsoft.com/office/powerpoint/2010/main" val="100258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extLst>
              <p:ext uri="{D42A27DB-BD31-4B8C-83A1-F6EECF244321}">
                <p14:modId xmlns:p14="http://schemas.microsoft.com/office/powerpoint/2010/main" val="642965736"/>
              </p:ext>
            </p:extLst>
          </p:nvPr>
        </p:nvGraphicFramePr>
        <p:xfrm>
          <a:off x="635000" y="647700"/>
          <a:ext cx="5867400" cy="43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69900" y="1292652"/>
            <a:ext cx="11099800" cy="4154984"/>
          </a:xfrm>
          <a:prstGeom prst="rect">
            <a:avLst/>
          </a:prstGeom>
        </p:spPr>
        <p:txBody>
          <a:bodyPr wrap="square">
            <a:spAutoFit/>
          </a:bodyPr>
          <a:lstStyle/>
          <a:p>
            <a:pPr marL="342900" indent="-342900" algn="just">
              <a:buFont typeface="Courier New" panose="02070309020205020404" pitchFamily="49" charset="0"/>
              <a:buChar char="o"/>
            </a:pPr>
            <a:r>
              <a:rPr lang="fr-FR" sz="2400" dirty="0">
                <a:ea typeface="+mn-lt"/>
                <a:cs typeface="+mn-lt"/>
              </a:rPr>
              <a:t>The </a:t>
            </a:r>
            <a:r>
              <a:rPr lang="fr-FR" sz="2400" dirty="0" err="1">
                <a:ea typeface="+mn-lt"/>
                <a:cs typeface="+mn-lt"/>
              </a:rPr>
              <a:t>humanitarian</a:t>
            </a:r>
            <a:r>
              <a:rPr lang="fr-FR" sz="2400" dirty="0">
                <a:ea typeface="+mn-lt"/>
                <a:cs typeface="+mn-lt"/>
              </a:rPr>
              <a:t> action </a:t>
            </a:r>
            <a:r>
              <a:rPr lang="fr-FR" sz="2400" dirty="0" err="1">
                <a:ea typeface="+mn-lt"/>
                <a:cs typeface="+mn-lt"/>
              </a:rPr>
              <a:t>response</a:t>
            </a:r>
            <a:r>
              <a:rPr lang="fr-FR" sz="2400" dirty="0">
                <a:ea typeface="+mn-lt"/>
                <a:cs typeface="+mn-lt"/>
              </a:rPr>
              <a:t> for </a:t>
            </a:r>
            <a:r>
              <a:rPr lang="fr-FR" sz="2400" dirty="0" err="1">
                <a:ea typeface="+mn-lt"/>
                <a:cs typeface="+mn-lt"/>
              </a:rPr>
              <a:t>Ethiopian</a:t>
            </a:r>
            <a:r>
              <a:rPr lang="fr-FR" sz="2400" dirty="0">
                <a:ea typeface="+mn-lt"/>
                <a:cs typeface="+mn-lt"/>
              </a:rPr>
              <a:t> </a:t>
            </a:r>
            <a:r>
              <a:rPr lang="fr-FR" sz="2400" dirty="0" err="1">
                <a:ea typeface="+mn-lt"/>
                <a:cs typeface="+mn-lt"/>
              </a:rPr>
              <a:t>Refugees</a:t>
            </a:r>
            <a:r>
              <a:rPr lang="fr-FR" sz="2400" dirty="0">
                <a:ea typeface="+mn-lt"/>
                <a:cs typeface="+mn-lt"/>
              </a:rPr>
              <a:t> in </a:t>
            </a:r>
            <a:r>
              <a:rPr lang="fr-FR" sz="2400" dirty="0" err="1">
                <a:ea typeface="+mn-lt"/>
                <a:cs typeface="+mn-lt"/>
              </a:rPr>
              <a:t>Sudan</a:t>
            </a:r>
            <a:r>
              <a:rPr lang="fr-FR" sz="2400" dirty="0">
                <a:ea typeface="+mn-lt"/>
                <a:cs typeface="+mn-lt"/>
              </a:rPr>
              <a:t> </a:t>
            </a:r>
            <a:r>
              <a:rPr lang="fr-FR" sz="2400" dirty="0" err="1">
                <a:ea typeface="+mn-lt"/>
                <a:cs typeface="+mn-lt"/>
              </a:rPr>
              <a:t>is</a:t>
            </a:r>
            <a:r>
              <a:rPr lang="fr-FR" sz="2400" dirty="0">
                <a:ea typeface="+mn-lt"/>
                <a:cs typeface="+mn-lt"/>
              </a:rPr>
              <a:t> </a:t>
            </a:r>
            <a:r>
              <a:rPr lang="fr-FR" sz="2400" dirty="0" err="1">
                <a:ea typeface="+mn-lt"/>
                <a:cs typeface="+mn-lt"/>
              </a:rPr>
              <a:t>co-led</a:t>
            </a:r>
            <a:r>
              <a:rPr lang="fr-FR" sz="2400" dirty="0">
                <a:ea typeface="+mn-lt"/>
                <a:cs typeface="+mn-lt"/>
              </a:rPr>
              <a:t> by </a:t>
            </a:r>
            <a:r>
              <a:rPr lang="fr-FR" sz="2400" b="1" dirty="0">
                <a:ea typeface="+mn-lt"/>
                <a:cs typeface="+mn-lt"/>
              </a:rPr>
              <a:t>UNHCR</a:t>
            </a:r>
            <a:r>
              <a:rPr lang="fr-FR" sz="2400" dirty="0">
                <a:ea typeface="+mn-lt"/>
                <a:cs typeface="+mn-lt"/>
              </a:rPr>
              <a:t> and </a:t>
            </a:r>
            <a:r>
              <a:rPr lang="fr-FR" sz="2400" dirty="0" err="1">
                <a:ea typeface="+mn-lt"/>
                <a:cs typeface="+mn-lt"/>
              </a:rPr>
              <a:t>Commissioner</a:t>
            </a:r>
            <a:r>
              <a:rPr lang="fr-FR" sz="2400" dirty="0">
                <a:ea typeface="+mn-lt"/>
                <a:cs typeface="+mn-lt"/>
              </a:rPr>
              <a:t> of </a:t>
            </a:r>
            <a:r>
              <a:rPr lang="fr-FR" sz="2400" dirty="0" err="1">
                <a:ea typeface="+mn-lt"/>
                <a:cs typeface="+mn-lt"/>
              </a:rPr>
              <a:t>Refugees</a:t>
            </a:r>
            <a:r>
              <a:rPr lang="fr-FR" sz="2400" dirty="0">
                <a:ea typeface="+mn-lt"/>
                <a:cs typeface="+mn-lt"/>
              </a:rPr>
              <a:t> (</a:t>
            </a:r>
            <a:r>
              <a:rPr lang="fr-FR" sz="2400" b="1" dirty="0">
                <a:ea typeface="+mn-lt"/>
                <a:cs typeface="+mn-lt"/>
              </a:rPr>
              <a:t>COR</a:t>
            </a:r>
            <a:r>
              <a:rPr lang="fr-FR" sz="2400" dirty="0">
                <a:ea typeface="+mn-lt"/>
                <a:cs typeface="+mn-lt"/>
              </a:rPr>
              <a:t>) </a:t>
            </a:r>
            <a:r>
              <a:rPr lang="fr-FR" sz="2400" dirty="0" err="1">
                <a:ea typeface="+mn-lt"/>
                <a:cs typeface="+mn-lt"/>
              </a:rPr>
              <a:t>with</a:t>
            </a:r>
            <a:r>
              <a:rPr lang="fr-FR" sz="2400" dirty="0">
                <a:ea typeface="+mn-lt"/>
                <a:cs typeface="+mn-lt"/>
              </a:rPr>
              <a:t> </a:t>
            </a:r>
            <a:r>
              <a:rPr lang="fr-FR" sz="2400" dirty="0" err="1">
                <a:ea typeface="+mn-lt"/>
                <a:cs typeface="+mn-lt"/>
              </a:rPr>
              <a:t>other</a:t>
            </a:r>
            <a:r>
              <a:rPr lang="fr-FR" sz="2400" dirty="0">
                <a:ea typeface="+mn-lt"/>
                <a:cs typeface="+mn-lt"/>
              </a:rPr>
              <a:t> </a:t>
            </a:r>
            <a:r>
              <a:rPr lang="fr-FR" sz="2400" dirty="0" err="1">
                <a:ea typeface="+mn-lt"/>
                <a:cs typeface="+mn-lt"/>
              </a:rPr>
              <a:t>humanitarian</a:t>
            </a:r>
            <a:r>
              <a:rPr lang="fr-FR" sz="2400" dirty="0">
                <a:ea typeface="+mn-lt"/>
                <a:cs typeface="+mn-lt"/>
              </a:rPr>
              <a:t> and </a:t>
            </a:r>
            <a:r>
              <a:rPr lang="fr-FR" sz="2400" dirty="0" err="1">
                <a:ea typeface="+mn-lt"/>
                <a:cs typeface="+mn-lt"/>
              </a:rPr>
              <a:t>development</a:t>
            </a:r>
            <a:r>
              <a:rPr lang="fr-FR" sz="2400" dirty="0">
                <a:ea typeface="+mn-lt"/>
                <a:cs typeface="+mn-lt"/>
              </a:rPr>
              <a:t> </a:t>
            </a:r>
            <a:r>
              <a:rPr lang="fr-FR" sz="2400" dirty="0" err="1">
                <a:ea typeface="+mn-lt"/>
                <a:cs typeface="+mn-lt"/>
              </a:rPr>
              <a:t>partners</a:t>
            </a:r>
            <a:r>
              <a:rPr lang="fr-FR" sz="2400" dirty="0">
                <a:ea typeface="+mn-lt"/>
                <a:cs typeface="+mn-lt"/>
              </a:rPr>
              <a:t> </a:t>
            </a:r>
            <a:r>
              <a:rPr lang="fr-FR" sz="2400" dirty="0" err="1">
                <a:ea typeface="+mn-lt"/>
                <a:cs typeface="+mn-lt"/>
              </a:rPr>
              <a:t>under</a:t>
            </a:r>
            <a:r>
              <a:rPr lang="fr-FR" sz="2400" dirty="0">
                <a:ea typeface="+mn-lt"/>
                <a:cs typeface="+mn-lt"/>
              </a:rPr>
              <a:t> the </a:t>
            </a:r>
            <a:r>
              <a:rPr lang="fr-FR" sz="2400" dirty="0" err="1">
                <a:ea typeface="+mn-lt"/>
                <a:cs typeface="+mn-lt"/>
              </a:rPr>
              <a:t>Refugee</a:t>
            </a:r>
            <a:r>
              <a:rPr lang="fr-FR" sz="2400" dirty="0">
                <a:ea typeface="+mn-lt"/>
                <a:cs typeface="+mn-lt"/>
              </a:rPr>
              <a:t> Consultation Forum (</a:t>
            </a:r>
            <a:r>
              <a:rPr lang="fr-FR" sz="2400" b="1" dirty="0">
                <a:ea typeface="+mn-lt"/>
                <a:cs typeface="+mn-lt"/>
              </a:rPr>
              <a:t>RCF</a:t>
            </a:r>
            <a:r>
              <a:rPr lang="fr-FR" sz="2400" dirty="0">
                <a:ea typeface="+mn-lt"/>
                <a:cs typeface="+mn-lt"/>
              </a:rPr>
              <a:t>). </a:t>
            </a:r>
          </a:p>
          <a:p>
            <a:pPr marL="342900" indent="-342900" algn="just">
              <a:buFont typeface="Courier New" panose="02070309020205020404" pitchFamily="49" charset="0"/>
              <a:buChar char="o"/>
            </a:pPr>
            <a:r>
              <a:rPr lang="fr-FR" sz="2400" dirty="0">
                <a:ea typeface="+mn-lt"/>
                <a:cs typeface="+mn-lt"/>
              </a:rPr>
              <a:t>The RCF </a:t>
            </a:r>
            <a:r>
              <a:rPr lang="fr-FR" sz="2400" dirty="0" err="1">
                <a:ea typeface="+mn-lt"/>
                <a:cs typeface="+mn-lt"/>
              </a:rPr>
              <a:t>is</a:t>
            </a:r>
            <a:r>
              <a:rPr lang="fr-FR" sz="2400" dirty="0">
                <a:ea typeface="+mn-lt"/>
                <a:cs typeface="+mn-lt"/>
              </a:rPr>
              <a:t> the main </a:t>
            </a:r>
            <a:r>
              <a:rPr lang="fr-FR" sz="2400" dirty="0" err="1">
                <a:ea typeface="+mn-lt"/>
                <a:cs typeface="+mn-lt"/>
              </a:rPr>
              <a:t>refugee</a:t>
            </a:r>
            <a:r>
              <a:rPr lang="fr-FR" sz="2400" dirty="0">
                <a:ea typeface="+mn-lt"/>
                <a:cs typeface="+mn-lt"/>
              </a:rPr>
              <a:t> coordination </a:t>
            </a:r>
            <a:r>
              <a:rPr lang="fr-FR" sz="2400" dirty="0" err="1">
                <a:ea typeface="+mn-lt"/>
                <a:cs typeface="+mn-lt"/>
              </a:rPr>
              <a:t>mechanism</a:t>
            </a:r>
            <a:r>
              <a:rPr lang="fr-FR" sz="2400" dirty="0">
                <a:ea typeface="+mn-lt"/>
                <a:cs typeface="+mn-lt"/>
              </a:rPr>
              <a:t> in </a:t>
            </a:r>
            <a:r>
              <a:rPr lang="fr-FR" sz="2400" dirty="0" err="1">
                <a:ea typeface="+mn-lt"/>
                <a:cs typeface="+mn-lt"/>
              </a:rPr>
              <a:t>Sudan</a:t>
            </a:r>
            <a:r>
              <a:rPr lang="fr-FR" sz="2400" dirty="0">
                <a:ea typeface="+mn-lt"/>
                <a:cs typeface="+mn-lt"/>
              </a:rPr>
              <a:t>, </a:t>
            </a:r>
            <a:r>
              <a:rPr lang="fr-FR" sz="2400" dirty="0" err="1">
                <a:ea typeface="+mn-lt"/>
                <a:cs typeface="+mn-lt"/>
              </a:rPr>
              <a:t>with</a:t>
            </a:r>
            <a:r>
              <a:rPr lang="fr-FR" sz="2400" dirty="0">
                <a:ea typeface="+mn-lt"/>
                <a:cs typeface="+mn-lt"/>
              </a:rPr>
              <a:t> more </a:t>
            </a:r>
            <a:r>
              <a:rPr lang="fr-FR" sz="2400" dirty="0" err="1">
                <a:ea typeface="+mn-lt"/>
                <a:cs typeface="+mn-lt"/>
              </a:rPr>
              <a:t>than</a:t>
            </a:r>
            <a:r>
              <a:rPr lang="fr-FR" sz="2400" dirty="0">
                <a:ea typeface="+mn-lt"/>
                <a:cs typeface="+mn-lt"/>
              </a:rPr>
              <a:t> 45 </a:t>
            </a:r>
            <a:r>
              <a:rPr lang="fr-FR" sz="2400" dirty="0" err="1">
                <a:ea typeface="+mn-lt"/>
                <a:cs typeface="+mn-lt"/>
              </a:rPr>
              <a:t>members</a:t>
            </a:r>
            <a:r>
              <a:rPr lang="fr-FR" sz="2400" dirty="0">
                <a:ea typeface="+mn-lt"/>
                <a:cs typeface="+mn-lt"/>
              </a:rPr>
              <a:t>, </a:t>
            </a:r>
            <a:r>
              <a:rPr lang="fr-FR" sz="2400" dirty="0" err="1">
                <a:ea typeface="+mn-lt"/>
                <a:cs typeface="+mn-lt"/>
              </a:rPr>
              <a:t>including</a:t>
            </a:r>
            <a:r>
              <a:rPr lang="fr-FR" sz="2400" dirty="0">
                <a:ea typeface="+mn-lt"/>
                <a:cs typeface="+mn-lt"/>
              </a:rPr>
              <a:t>: UN , </a:t>
            </a:r>
            <a:r>
              <a:rPr lang="fr-FR" sz="2400" dirty="0" err="1">
                <a:ea typeface="+mn-lt"/>
                <a:cs typeface="+mn-lt"/>
              </a:rPr>
              <a:t>INGOs</a:t>
            </a:r>
            <a:r>
              <a:rPr lang="fr-FR" sz="2400" dirty="0">
                <a:ea typeface="+mn-lt"/>
                <a:cs typeface="+mn-lt"/>
              </a:rPr>
              <a:t>, </a:t>
            </a:r>
            <a:r>
              <a:rPr lang="fr-FR" sz="2400" dirty="0" err="1">
                <a:ea typeface="+mn-lt"/>
                <a:cs typeface="+mn-lt"/>
              </a:rPr>
              <a:t>NGOs</a:t>
            </a:r>
            <a:r>
              <a:rPr lang="fr-FR" sz="2400" dirty="0">
                <a:ea typeface="+mn-lt"/>
                <a:cs typeface="+mn-lt"/>
              </a:rPr>
              <a:t> and </a:t>
            </a:r>
            <a:r>
              <a:rPr lang="fr-FR" sz="2400" dirty="0" err="1">
                <a:ea typeface="+mn-lt"/>
                <a:cs typeface="+mn-lt"/>
              </a:rPr>
              <a:t>government</a:t>
            </a:r>
            <a:r>
              <a:rPr lang="fr-FR" sz="2400" dirty="0">
                <a:ea typeface="+mn-lt"/>
                <a:cs typeface="+mn-lt"/>
              </a:rPr>
              <a:t> </a:t>
            </a:r>
            <a:r>
              <a:rPr lang="fr-FR" sz="2400" dirty="0" err="1">
                <a:ea typeface="+mn-lt"/>
                <a:cs typeface="+mn-lt"/>
              </a:rPr>
              <a:t>partners</a:t>
            </a:r>
            <a:r>
              <a:rPr lang="fr-FR" sz="2400" dirty="0">
                <a:ea typeface="+mn-lt"/>
                <a:cs typeface="+mn-lt"/>
              </a:rPr>
              <a:t>. </a:t>
            </a:r>
          </a:p>
          <a:p>
            <a:pPr marL="342900" indent="-342900" algn="just">
              <a:buFont typeface="Courier New" panose="02070309020205020404" pitchFamily="49" charset="0"/>
              <a:buChar char="o"/>
            </a:pPr>
            <a:r>
              <a:rPr lang="fr-FR" sz="2400" dirty="0" err="1">
                <a:ea typeface="+mn-lt"/>
                <a:cs typeface="+mn-lt"/>
              </a:rPr>
              <a:t>Also</a:t>
            </a:r>
            <a:r>
              <a:rPr lang="fr-FR" sz="2400" dirty="0">
                <a:ea typeface="+mn-lt"/>
                <a:cs typeface="+mn-lt"/>
              </a:rPr>
              <a:t> </a:t>
            </a:r>
            <a:r>
              <a:rPr lang="fr-FR" sz="2400" dirty="0" err="1">
                <a:ea typeface="+mn-lt"/>
                <a:cs typeface="+mn-lt"/>
              </a:rPr>
              <a:t>there</a:t>
            </a:r>
            <a:r>
              <a:rPr lang="fr-FR" sz="2400" dirty="0">
                <a:ea typeface="+mn-lt"/>
                <a:cs typeface="+mn-lt"/>
              </a:rPr>
              <a:t> are  </a:t>
            </a:r>
            <a:r>
              <a:rPr lang="fr-FR" sz="2400" dirty="0" err="1">
                <a:ea typeface="+mn-lt"/>
                <a:cs typeface="+mn-lt"/>
              </a:rPr>
              <a:t>working</a:t>
            </a:r>
            <a:r>
              <a:rPr lang="fr-FR" sz="2400" dirty="0">
                <a:ea typeface="+mn-lt"/>
                <a:cs typeface="+mn-lt"/>
              </a:rPr>
              <a:t> groups </a:t>
            </a:r>
            <a:r>
              <a:rPr lang="fr-FR" sz="2400" dirty="0" err="1">
                <a:ea typeface="+mn-lt"/>
                <a:cs typeface="+mn-lt"/>
              </a:rPr>
              <a:t>within</a:t>
            </a:r>
            <a:r>
              <a:rPr lang="fr-FR" sz="2400" dirty="0">
                <a:ea typeface="+mn-lt"/>
                <a:cs typeface="+mn-lt"/>
              </a:rPr>
              <a:t> </a:t>
            </a:r>
            <a:r>
              <a:rPr lang="fr-FR" sz="2400" dirty="0" err="1">
                <a:ea typeface="+mn-lt"/>
                <a:cs typeface="+mn-lt"/>
              </a:rPr>
              <a:t>different</a:t>
            </a:r>
            <a:r>
              <a:rPr lang="fr-FR" sz="2400" dirty="0">
                <a:ea typeface="+mn-lt"/>
                <a:cs typeface="+mn-lt"/>
              </a:rPr>
              <a:t> </a:t>
            </a:r>
            <a:r>
              <a:rPr lang="fr-FR" sz="2400" dirty="0" err="1">
                <a:ea typeface="+mn-lt"/>
                <a:cs typeface="+mn-lt"/>
              </a:rPr>
              <a:t>sectors</a:t>
            </a:r>
            <a:r>
              <a:rPr lang="fr-FR" sz="2400" dirty="0">
                <a:ea typeface="+mn-lt"/>
                <a:cs typeface="+mn-lt"/>
              </a:rPr>
              <a:t> </a:t>
            </a:r>
            <a:r>
              <a:rPr lang="fr-FR" sz="2400" dirty="0" err="1">
                <a:ea typeface="+mn-lt"/>
                <a:cs typeface="+mn-lt"/>
              </a:rPr>
              <a:t>such</a:t>
            </a:r>
            <a:r>
              <a:rPr lang="fr-FR" sz="2400" dirty="0">
                <a:ea typeface="+mn-lt"/>
                <a:cs typeface="+mn-lt"/>
              </a:rPr>
              <a:t> as </a:t>
            </a:r>
            <a:r>
              <a:rPr lang="fr-FR" sz="2400" b="1" dirty="0">
                <a:ea typeface="+mn-lt"/>
                <a:cs typeface="+mn-lt"/>
              </a:rPr>
              <a:t>WASH</a:t>
            </a:r>
            <a:r>
              <a:rPr lang="fr-FR" sz="2400" dirty="0">
                <a:ea typeface="+mn-lt"/>
                <a:cs typeface="+mn-lt"/>
              </a:rPr>
              <a:t> and </a:t>
            </a:r>
            <a:r>
              <a:rPr lang="fr-FR" sz="2400" b="1" dirty="0" err="1">
                <a:ea typeface="+mn-lt"/>
                <a:cs typeface="+mn-lt"/>
              </a:rPr>
              <a:t>education</a:t>
            </a:r>
            <a:r>
              <a:rPr lang="fr-FR" sz="2400" dirty="0">
                <a:ea typeface="+mn-lt"/>
                <a:cs typeface="+mn-lt"/>
              </a:rPr>
              <a:t>. </a:t>
            </a:r>
          </a:p>
          <a:p>
            <a:pPr marL="342900" indent="-342900" algn="just">
              <a:buFont typeface="Courier New" panose="02070309020205020404" pitchFamily="49" charset="0"/>
              <a:buChar char="o"/>
            </a:pPr>
            <a:r>
              <a:rPr lang="fr-FR" sz="2400" dirty="0">
                <a:ea typeface="+mn-lt"/>
                <a:cs typeface="+mn-lt"/>
              </a:rPr>
              <a:t>The </a:t>
            </a:r>
            <a:r>
              <a:rPr lang="fr-FR" sz="2400" dirty="0" err="1">
                <a:ea typeface="+mn-lt"/>
                <a:cs typeface="+mn-lt"/>
              </a:rPr>
              <a:t>response</a:t>
            </a:r>
            <a:r>
              <a:rPr lang="fr-FR" sz="2400" dirty="0">
                <a:ea typeface="+mn-lt"/>
                <a:cs typeface="+mn-lt"/>
              </a:rPr>
              <a:t> </a:t>
            </a:r>
            <a:r>
              <a:rPr lang="fr-FR" sz="2400" dirty="0" err="1">
                <a:ea typeface="+mn-lt"/>
                <a:cs typeface="+mn-lt"/>
              </a:rPr>
              <a:t>is</a:t>
            </a:r>
            <a:r>
              <a:rPr lang="fr-FR" sz="2400" dirty="0">
                <a:ea typeface="+mn-lt"/>
                <a:cs typeface="+mn-lt"/>
              </a:rPr>
              <a:t> </a:t>
            </a:r>
            <a:r>
              <a:rPr lang="fr-FR" sz="2400" dirty="0" err="1">
                <a:ea typeface="+mn-lt"/>
                <a:cs typeface="+mn-lt"/>
              </a:rPr>
              <a:t>also</a:t>
            </a:r>
            <a:r>
              <a:rPr lang="fr-FR" sz="2400" dirty="0">
                <a:ea typeface="+mn-lt"/>
                <a:cs typeface="+mn-lt"/>
              </a:rPr>
              <a:t> </a:t>
            </a:r>
            <a:r>
              <a:rPr lang="fr-FR" sz="2400" dirty="0" err="1">
                <a:ea typeface="+mn-lt"/>
                <a:cs typeface="+mn-lt"/>
              </a:rPr>
              <a:t>supported</a:t>
            </a:r>
            <a:r>
              <a:rPr lang="fr-FR" sz="2400" dirty="0">
                <a:ea typeface="+mn-lt"/>
                <a:cs typeface="+mn-lt"/>
              </a:rPr>
              <a:t> by the </a:t>
            </a:r>
            <a:r>
              <a:rPr lang="fr-FR" sz="2400" b="1" dirty="0">
                <a:ea typeface="+mn-lt"/>
                <a:cs typeface="+mn-lt"/>
              </a:rPr>
              <a:t>UN Country Team</a:t>
            </a:r>
            <a:r>
              <a:rPr lang="fr-FR" sz="2400" dirty="0">
                <a:ea typeface="+mn-lt"/>
                <a:cs typeface="+mn-lt"/>
              </a:rPr>
              <a:t> and </a:t>
            </a:r>
            <a:r>
              <a:rPr lang="fr-FR" sz="2400" dirty="0" err="1">
                <a:ea typeface="+mn-lt"/>
                <a:cs typeface="+mn-lt"/>
              </a:rPr>
              <a:t>other</a:t>
            </a:r>
            <a:r>
              <a:rPr lang="fr-FR" sz="2400" dirty="0">
                <a:ea typeface="+mn-lt"/>
                <a:cs typeface="+mn-lt"/>
              </a:rPr>
              <a:t> </a:t>
            </a:r>
            <a:r>
              <a:rPr lang="fr-FR" sz="2400" dirty="0" err="1">
                <a:ea typeface="+mn-lt"/>
                <a:cs typeface="+mn-lt"/>
              </a:rPr>
              <a:t>humanitarian</a:t>
            </a:r>
            <a:r>
              <a:rPr lang="fr-FR" sz="2400" dirty="0">
                <a:ea typeface="+mn-lt"/>
                <a:cs typeface="+mn-lt"/>
              </a:rPr>
              <a:t> and </a:t>
            </a:r>
            <a:r>
              <a:rPr lang="fr-FR" sz="2400" dirty="0" err="1">
                <a:ea typeface="+mn-lt"/>
                <a:cs typeface="+mn-lt"/>
              </a:rPr>
              <a:t>development</a:t>
            </a:r>
            <a:r>
              <a:rPr lang="fr-FR" sz="2400" dirty="0">
                <a:ea typeface="+mn-lt"/>
                <a:cs typeface="+mn-lt"/>
              </a:rPr>
              <a:t> </a:t>
            </a:r>
            <a:r>
              <a:rPr lang="fr-FR" sz="2400" dirty="0" err="1">
                <a:ea typeface="+mn-lt"/>
                <a:cs typeface="+mn-lt"/>
              </a:rPr>
              <a:t>partners</a:t>
            </a:r>
            <a:r>
              <a:rPr lang="fr-FR" sz="2400" dirty="0">
                <a:ea typeface="+mn-lt"/>
                <a:cs typeface="+mn-lt"/>
              </a:rPr>
              <a:t>.</a:t>
            </a:r>
          </a:p>
          <a:p>
            <a:pPr marL="342900" indent="-342900" algn="just">
              <a:buFont typeface="Courier New" panose="02070309020205020404" pitchFamily="49" charset="0"/>
              <a:buChar char="o"/>
            </a:pPr>
            <a:r>
              <a:rPr lang="fr-FR" sz="2400" dirty="0" err="1">
                <a:cs typeface="Calibri"/>
              </a:rPr>
              <a:t>Response</a:t>
            </a:r>
            <a:r>
              <a:rPr lang="fr-FR" sz="2400" dirty="0">
                <a:cs typeface="Calibri"/>
              </a:rPr>
              <a:t> Plan </a:t>
            </a:r>
            <a:r>
              <a:rPr lang="fr-FR" sz="2400" dirty="0" err="1">
                <a:ea typeface="+mn-lt"/>
                <a:cs typeface="+mn-lt"/>
              </a:rPr>
              <a:t>finalized</a:t>
            </a:r>
            <a:r>
              <a:rPr lang="fr-FR" sz="2400" dirty="0">
                <a:ea typeface="+mn-lt"/>
                <a:cs typeface="+mn-lt"/>
              </a:rPr>
              <a:t> on 25 </a:t>
            </a:r>
            <a:r>
              <a:rPr lang="fr-FR" sz="2400" dirty="0" err="1">
                <a:ea typeface="+mn-lt"/>
                <a:cs typeface="+mn-lt"/>
              </a:rPr>
              <a:t>November</a:t>
            </a:r>
            <a:r>
              <a:rPr lang="fr-FR" sz="2400" dirty="0">
                <a:ea typeface="+mn-lt"/>
                <a:cs typeface="+mn-lt"/>
              </a:rPr>
              <a:t>, 2020 and </a:t>
            </a:r>
            <a:r>
              <a:rPr lang="fr-FR" sz="2400" dirty="0" err="1">
                <a:ea typeface="+mn-lt"/>
                <a:cs typeface="+mn-lt"/>
              </a:rPr>
              <a:t>publicly</a:t>
            </a:r>
            <a:r>
              <a:rPr lang="fr-FR" sz="2400" dirty="0">
                <a:ea typeface="+mn-lt"/>
                <a:cs typeface="+mn-lt"/>
              </a:rPr>
              <a:t> </a:t>
            </a:r>
            <a:r>
              <a:rPr lang="fr-FR" sz="2400" dirty="0" err="1">
                <a:ea typeface="+mn-lt"/>
                <a:cs typeface="+mn-lt"/>
              </a:rPr>
              <a:t>announced</a:t>
            </a:r>
            <a:r>
              <a:rPr lang="fr-FR" sz="2400" dirty="0">
                <a:ea typeface="+mn-lt"/>
                <a:cs typeface="+mn-lt"/>
              </a:rPr>
              <a:t> on 29 </a:t>
            </a:r>
            <a:r>
              <a:rPr lang="fr-FR" sz="2400" dirty="0" err="1">
                <a:ea typeface="+mn-lt"/>
                <a:cs typeface="+mn-lt"/>
              </a:rPr>
              <a:t>November</a:t>
            </a:r>
            <a:r>
              <a:rPr lang="fr-FR" sz="2400" dirty="0">
                <a:ea typeface="+mn-lt"/>
                <a:cs typeface="+mn-lt"/>
              </a:rPr>
              <a:t> 2020 in Khartoum.</a:t>
            </a:r>
            <a:endParaRPr lang="fr-FR" sz="2400" dirty="0">
              <a:cs typeface="Calibri"/>
            </a:endParaRPr>
          </a:p>
          <a:p>
            <a:endParaRPr lang="en-GB" sz="2400" dirty="0">
              <a:cs typeface="Calibri"/>
            </a:endParaRPr>
          </a:p>
        </p:txBody>
      </p:sp>
    </p:spTree>
    <p:extLst>
      <p:ext uri="{BB962C8B-B14F-4D97-AF65-F5344CB8AC3E}">
        <p14:creationId xmlns:p14="http://schemas.microsoft.com/office/powerpoint/2010/main" val="72238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96261763"/>
              </p:ext>
            </p:extLst>
          </p:nvPr>
        </p:nvGraphicFramePr>
        <p:xfrm>
          <a:off x="635000" y="647700"/>
          <a:ext cx="5867400"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469900" y="1292652"/>
            <a:ext cx="11099800" cy="5262979"/>
          </a:xfrm>
          <a:prstGeom prst="rect">
            <a:avLst/>
          </a:prstGeom>
        </p:spPr>
        <p:txBody>
          <a:bodyPr wrap="square">
            <a:spAutoFit/>
          </a:bodyPr>
          <a:lstStyle/>
          <a:p>
            <a:pPr marL="342900" indent="-342900" algn="just">
              <a:buFont typeface="Arial" panose="020B0604020202020204" pitchFamily="34" charset="0"/>
              <a:buChar char="•"/>
            </a:pPr>
            <a:r>
              <a:rPr lang="en-GB" sz="2400" dirty="0"/>
              <a:t>The analysis of the report is guided by the CRPD and other international frameworks on inclusion of persons with disabilities in humanitarian programmes. </a:t>
            </a:r>
          </a:p>
          <a:p>
            <a:pPr marL="342900" indent="-342900" algn="just">
              <a:buFont typeface="Arial" panose="020B0604020202020204" pitchFamily="34" charset="0"/>
              <a:buChar char="•"/>
            </a:pPr>
            <a:r>
              <a:rPr lang="en-GB" sz="2400" dirty="0"/>
              <a:t>The Charter on Inclusion of Persons with Disabilities in Humanitarian Action.</a:t>
            </a:r>
          </a:p>
          <a:p>
            <a:pPr marL="342900" indent="-342900" algn="just">
              <a:buFont typeface="Arial" panose="020B0604020202020204" pitchFamily="34" charset="0"/>
              <a:buChar char="•"/>
            </a:pPr>
            <a:r>
              <a:rPr lang="en-GB" sz="2400" dirty="0"/>
              <a:t>The IASC Guidelines on the Inclusion of Persons with Disabilities in Humanitarian Action set out how to effectively identify and respond to the needs and rights of persons with disabilities in humanitarian settings. </a:t>
            </a:r>
          </a:p>
          <a:p>
            <a:pPr marL="342900" indent="-342900" algn="just">
              <a:buFont typeface="Arial" panose="020B0604020202020204" pitchFamily="34" charset="0"/>
              <a:buChar char="•"/>
            </a:pPr>
            <a:r>
              <a:rPr lang="en-GB" sz="2400" dirty="0"/>
              <a:t>The UN Security Council Resolution 2475 that represents a clear political commitment towards mainstreaming disability across all UN pillars, including peace and security.</a:t>
            </a:r>
          </a:p>
          <a:p>
            <a:pPr marL="342900" indent="-342900" algn="just">
              <a:buFont typeface="Arial" panose="020B0604020202020204" pitchFamily="34" charset="0"/>
              <a:buChar char="•"/>
            </a:pPr>
            <a:r>
              <a:rPr lang="en-GB" sz="2400" dirty="0">
                <a:solidFill>
                  <a:srgbClr val="000000"/>
                </a:solidFill>
                <a:ea typeface="Calibri" panose="020F0502020204030204" pitchFamily="34" charset="0"/>
              </a:rPr>
              <a:t>Sudan national legal and policy frameworks requires more improvement in order to adequately address the inclusion of persons with disability in Situations of risk and humanitarian emergencies measures.</a:t>
            </a:r>
            <a:endParaRPr lang="en-GB" sz="2400" dirty="0"/>
          </a:p>
          <a:p>
            <a:pPr marL="342900" indent="-342900" algn="just">
              <a:buFont typeface="Arial" panose="020B0604020202020204" pitchFamily="34" charset="0"/>
              <a:buChar char="•"/>
            </a:pPr>
            <a:endParaRPr lang="en-GB" sz="2400" dirty="0"/>
          </a:p>
          <a:p>
            <a:pPr algn="just"/>
            <a:endParaRPr lang="en-GB" sz="2400" dirty="0">
              <a:cs typeface="Calibri"/>
            </a:endParaRPr>
          </a:p>
        </p:txBody>
      </p:sp>
    </p:spTree>
    <p:extLst>
      <p:ext uri="{BB962C8B-B14F-4D97-AF65-F5344CB8AC3E}">
        <p14:creationId xmlns:p14="http://schemas.microsoft.com/office/powerpoint/2010/main" val="212240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62643813"/>
              </p:ext>
            </p:extLst>
          </p:nvPr>
        </p:nvGraphicFramePr>
        <p:xfrm>
          <a:off x="0" y="0"/>
          <a:ext cx="5867400" cy="4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0" y="307732"/>
            <a:ext cx="12192000" cy="7201972"/>
          </a:xfrm>
          <a:prstGeom prst="rect">
            <a:avLst/>
          </a:prstGeom>
        </p:spPr>
        <p:txBody>
          <a:bodyPr wrap="square">
            <a:spAutoFit/>
          </a:bodyPr>
          <a:lstStyle/>
          <a:p>
            <a:pPr algn="just">
              <a:lnSpc>
                <a:spcPct val="150000"/>
              </a:lnSpc>
            </a:pPr>
            <a:r>
              <a:rPr lang="en-GB" sz="2400" dirty="0"/>
              <a:t>The findings show the level of inclusion of Tigray refugees with disabilities in humanitarian assistance in Eastern Sudan refugees’ camps. </a:t>
            </a:r>
          </a:p>
          <a:p>
            <a:pPr algn="just">
              <a:lnSpc>
                <a:spcPct val="150000"/>
              </a:lnSpc>
            </a:pPr>
            <a:r>
              <a:rPr lang="en-GB" sz="2400" dirty="0"/>
              <a:t>The findings identified the challenges faced by refugees with disabilities in accessing:</a:t>
            </a:r>
          </a:p>
          <a:p>
            <a:pPr marL="342900" indent="-342900" algn="just">
              <a:lnSpc>
                <a:spcPct val="150000"/>
              </a:lnSpc>
              <a:buFont typeface="Wingdings" panose="05000000000000000000" pitchFamily="2" charset="2"/>
              <a:buChar char="q"/>
            </a:pPr>
            <a:r>
              <a:rPr lang="en-US" sz="2000" b="1" dirty="0">
                <a:ea typeface="+mj-lt"/>
                <a:cs typeface="+mj-lt"/>
              </a:rPr>
              <a:t>Identification &amp; Registration</a:t>
            </a:r>
          </a:p>
          <a:p>
            <a:pPr marL="342900" indent="-342900" algn="just">
              <a:lnSpc>
                <a:spcPct val="150000"/>
              </a:lnSpc>
              <a:buFont typeface="Wingdings" panose="05000000000000000000" pitchFamily="2" charset="2"/>
              <a:buChar char="q"/>
            </a:pPr>
            <a:r>
              <a:rPr lang="en-GB" sz="2000" b="1" dirty="0">
                <a:ea typeface="+mj-lt"/>
                <a:cs typeface="+mj-lt"/>
              </a:rPr>
              <a:t>Barriers around access to information </a:t>
            </a:r>
          </a:p>
          <a:p>
            <a:pPr marL="342900" indent="-342900" algn="just">
              <a:lnSpc>
                <a:spcPct val="150000"/>
              </a:lnSpc>
              <a:buFont typeface="Wingdings" panose="05000000000000000000" pitchFamily="2" charset="2"/>
              <a:buChar char="q"/>
            </a:pPr>
            <a:r>
              <a:rPr lang="en-GB" sz="2000" b="1" dirty="0">
                <a:ea typeface="+mj-lt"/>
                <a:cs typeface="+mj-lt"/>
              </a:rPr>
              <a:t>Shelter </a:t>
            </a:r>
          </a:p>
          <a:p>
            <a:pPr marL="342900" indent="-342900" algn="just">
              <a:lnSpc>
                <a:spcPct val="150000"/>
              </a:lnSpc>
              <a:buFont typeface="Wingdings" panose="05000000000000000000" pitchFamily="2" charset="2"/>
              <a:buChar char="q"/>
            </a:pPr>
            <a:r>
              <a:rPr lang="en-GB" sz="2000" b="1" dirty="0">
                <a:ea typeface="+mj-lt"/>
                <a:cs typeface="+mj-lt"/>
              </a:rPr>
              <a:t>Wash</a:t>
            </a:r>
          </a:p>
          <a:p>
            <a:pPr marL="342900" indent="-342900" algn="just">
              <a:lnSpc>
                <a:spcPct val="150000"/>
              </a:lnSpc>
              <a:buFont typeface="Wingdings" panose="05000000000000000000" pitchFamily="2" charset="2"/>
              <a:buChar char="q"/>
            </a:pPr>
            <a:r>
              <a:rPr lang="en-GB" sz="2000" b="1" dirty="0">
                <a:ea typeface="+mj-lt"/>
                <a:cs typeface="+mj-lt"/>
              </a:rPr>
              <a:t>Food</a:t>
            </a:r>
          </a:p>
          <a:p>
            <a:pPr marL="342900" indent="-342900" algn="just">
              <a:lnSpc>
                <a:spcPct val="150000"/>
              </a:lnSpc>
              <a:buFont typeface="Wingdings" panose="05000000000000000000" pitchFamily="2" charset="2"/>
              <a:buChar char="q"/>
            </a:pPr>
            <a:r>
              <a:rPr lang="en-GB" sz="2000" b="1" dirty="0">
                <a:cs typeface="Calibri Light"/>
              </a:rPr>
              <a:t>Cash </a:t>
            </a:r>
            <a:r>
              <a:rPr lang="en-US" sz="2000" b="1" dirty="0"/>
              <a:t>assistance</a:t>
            </a:r>
          </a:p>
          <a:p>
            <a:pPr marL="342900" indent="-342900" algn="just">
              <a:lnSpc>
                <a:spcPct val="150000"/>
              </a:lnSpc>
              <a:buFont typeface="Wingdings" panose="05000000000000000000" pitchFamily="2" charset="2"/>
              <a:buChar char="q"/>
            </a:pPr>
            <a:r>
              <a:rPr lang="en-US" sz="2000" b="1" dirty="0"/>
              <a:t>Health </a:t>
            </a:r>
          </a:p>
          <a:p>
            <a:pPr marL="342900" indent="-342900" algn="just">
              <a:lnSpc>
                <a:spcPct val="150000"/>
              </a:lnSpc>
              <a:buFont typeface="Wingdings" panose="05000000000000000000" pitchFamily="2" charset="2"/>
              <a:buChar char="q"/>
            </a:pPr>
            <a:r>
              <a:rPr lang="en-US" sz="2000" b="1" dirty="0"/>
              <a:t>Camp Management</a:t>
            </a:r>
          </a:p>
          <a:p>
            <a:pPr algn="just">
              <a:lnSpc>
                <a:spcPct val="150000"/>
              </a:lnSpc>
            </a:pPr>
            <a:endParaRPr lang="en-GB" sz="2800" b="1" dirty="0">
              <a:solidFill>
                <a:schemeClr val="bg1"/>
              </a:solidFill>
            </a:endParaRPr>
          </a:p>
          <a:p>
            <a:pPr algn="just">
              <a:lnSpc>
                <a:spcPct val="150000"/>
              </a:lnSpc>
            </a:pPr>
            <a:endParaRPr lang="en-GB" sz="2400" dirty="0"/>
          </a:p>
          <a:p>
            <a:pPr algn="just">
              <a:lnSpc>
                <a:spcPct val="150000"/>
              </a:lnSpc>
            </a:pPr>
            <a:endParaRPr lang="en-GB" sz="2400" dirty="0"/>
          </a:p>
        </p:txBody>
      </p:sp>
    </p:spTree>
    <p:extLst>
      <p:ext uri="{BB962C8B-B14F-4D97-AF65-F5344CB8AC3E}">
        <p14:creationId xmlns:p14="http://schemas.microsoft.com/office/powerpoint/2010/main" val="89256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extLst>
              <p:ext uri="{D42A27DB-BD31-4B8C-83A1-F6EECF244321}">
                <p14:modId xmlns:p14="http://schemas.microsoft.com/office/powerpoint/2010/main" val="2809262757"/>
              </p:ext>
            </p:extLst>
          </p:nvPr>
        </p:nvGraphicFramePr>
        <p:xfrm>
          <a:off x="330200" y="661750"/>
          <a:ext cx="5867400" cy="43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30200" y="1292652"/>
            <a:ext cx="11595100" cy="3600986"/>
          </a:xfrm>
          <a:prstGeom prst="rect">
            <a:avLst/>
          </a:prstGeom>
        </p:spPr>
        <p:txBody>
          <a:bodyPr wrap="square">
            <a:spAutoFit/>
          </a:bodyPr>
          <a:lstStyle/>
          <a:p>
            <a:pPr algn="just">
              <a:lnSpc>
                <a:spcPct val="150000"/>
              </a:lnSpc>
            </a:pPr>
            <a:r>
              <a:rPr lang="en-GB" sz="2800" b="1" dirty="0"/>
              <a:t>The current system for refugee registration does not collect information on refugees with disabilities</a:t>
            </a:r>
            <a:r>
              <a:rPr lang="en-GB" sz="2800" dirty="0"/>
              <a:t>.  “</a:t>
            </a:r>
            <a:r>
              <a:rPr lang="en-GB" sz="2400" i="1" dirty="0"/>
              <a:t>There are many problems in data collection, the staff often lacked disability awareness and technical expertise and knowledge to include information on refugees with disabilities, even when registering, refugees with disabilities said that they have not been asked about their needs, they have been asked about their health problems but nothing on their needs,” says Aaron, a refugee with disabilities</a:t>
            </a:r>
            <a:endParaRPr lang="en-GB" sz="2000" dirty="0"/>
          </a:p>
        </p:txBody>
      </p:sp>
    </p:spTree>
    <p:extLst>
      <p:ext uri="{BB962C8B-B14F-4D97-AF65-F5344CB8AC3E}">
        <p14:creationId xmlns:p14="http://schemas.microsoft.com/office/powerpoint/2010/main" val="7869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7400" y="6030119"/>
            <a:ext cx="7594600" cy="827881"/>
          </a:xfrm>
        </p:spPr>
        <p:txBody>
          <a:bodyPr/>
          <a:lstStyle/>
          <a:p>
            <a:r>
              <a:rPr lang="en-GB" b="1" dirty="0">
                <a:solidFill>
                  <a:schemeClr val="accent1"/>
                </a:solidFill>
                <a:latin typeface="Arial" panose="020B0604020202020204" pitchFamily="34" charset="0"/>
                <a:cs typeface="Arial" panose="020B0604020202020204" pitchFamily="34" charset="0"/>
              </a:rPr>
              <a:t>Meaningful participation and equal and just access</a:t>
            </a:r>
            <a:endParaRPr lang="en-GB" dirty="0">
              <a:solidFill>
                <a:schemeClr val="accent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5446643"/>
            <a:ext cx="3194581" cy="1411357"/>
          </a:xfrm>
          <a:prstGeom prst="rect">
            <a:avLst/>
          </a:prstGeom>
        </p:spPr>
      </p:pic>
      <p:graphicFrame>
        <p:nvGraphicFramePr>
          <p:cNvPr id="7" name="Diagram 6"/>
          <p:cNvGraphicFramePr/>
          <p:nvPr>
            <p:extLst>
              <p:ext uri="{D42A27DB-BD31-4B8C-83A1-F6EECF244321}">
                <p14:modId xmlns:p14="http://schemas.microsoft.com/office/powerpoint/2010/main" val="2905874484"/>
              </p:ext>
            </p:extLst>
          </p:nvPr>
        </p:nvGraphicFramePr>
        <p:xfrm>
          <a:off x="330200" y="661750"/>
          <a:ext cx="7531100" cy="43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28600" y="948690"/>
            <a:ext cx="11595100" cy="3323987"/>
          </a:xfrm>
          <a:prstGeom prst="rect">
            <a:avLst/>
          </a:prstGeom>
        </p:spPr>
        <p:txBody>
          <a:bodyPr wrap="square">
            <a:spAutoFit/>
          </a:bodyPr>
          <a:lstStyle/>
          <a:p>
            <a:pPr marL="457200" indent="-457200" algn="just">
              <a:lnSpc>
                <a:spcPct val="150000"/>
              </a:lnSpc>
              <a:buFontTx/>
              <a:buChar char="-"/>
            </a:pPr>
            <a:r>
              <a:rPr lang="en-GB" sz="2800" b="1" dirty="0"/>
              <a:t>Inaccessible information and communication systems on the availability of services or during the provision of services in the refugees camps. </a:t>
            </a:r>
          </a:p>
          <a:p>
            <a:pPr marL="457200" indent="-457200" algn="just">
              <a:lnSpc>
                <a:spcPct val="150000"/>
              </a:lnSpc>
              <a:buFontTx/>
              <a:buChar char="-"/>
            </a:pPr>
            <a:r>
              <a:rPr lang="en-GB" sz="2800" dirty="0"/>
              <a:t>They are not well informed about the available services or they do not know who and where to ask for assistance. </a:t>
            </a:r>
          </a:p>
          <a:p>
            <a:pPr algn="just">
              <a:lnSpc>
                <a:spcPct val="150000"/>
              </a:lnSpc>
            </a:pPr>
            <a:endParaRPr lang="en-GB" sz="2800" dirty="0"/>
          </a:p>
        </p:txBody>
      </p:sp>
    </p:spTree>
    <p:extLst>
      <p:ext uri="{BB962C8B-B14F-4D97-AF65-F5344CB8AC3E}">
        <p14:creationId xmlns:p14="http://schemas.microsoft.com/office/powerpoint/2010/main" val="1133881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2011</Words>
  <Application>Microsoft Office PowerPoint</Application>
  <PresentationFormat>Widescreen</PresentationFormat>
  <Paragraphs>164</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Courier New</vt:lpstr>
      <vt:lpstr>Symbol</vt:lpstr>
      <vt:lpstr>Times New Roman</vt:lpstr>
      <vt:lpstr>Wingdings</vt:lpstr>
      <vt:lpstr>Office Theme</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Rahma Mustafa</dc:creator>
  <cp:lastModifiedBy>Erin Hardin</cp:lastModifiedBy>
  <cp:revision>74</cp:revision>
  <dcterms:created xsi:type="dcterms:W3CDTF">2021-10-18T04:13:50Z</dcterms:created>
  <dcterms:modified xsi:type="dcterms:W3CDTF">2021-10-29T00:49:34Z</dcterms:modified>
</cp:coreProperties>
</file>