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2" r:id="rId4"/>
  </p:sldMasterIdLst>
  <p:notesMasterIdLst>
    <p:notesMasterId r:id="rId23"/>
  </p:notesMasterIdLst>
  <p:handoutMasterIdLst>
    <p:handoutMasterId r:id="rId24"/>
  </p:handoutMasterIdLst>
  <p:sldIdLst>
    <p:sldId id="1008" r:id="rId5"/>
    <p:sldId id="266" r:id="rId6"/>
    <p:sldId id="1009" r:id="rId7"/>
    <p:sldId id="1049" r:id="rId8"/>
    <p:sldId id="1034" r:id="rId9"/>
    <p:sldId id="1053" r:id="rId10"/>
    <p:sldId id="1046" r:id="rId11"/>
    <p:sldId id="1050" r:id="rId12"/>
    <p:sldId id="1024" r:id="rId13"/>
    <p:sldId id="1036" r:id="rId14"/>
    <p:sldId id="1052" r:id="rId15"/>
    <p:sldId id="1037" r:id="rId16"/>
    <p:sldId id="1051" r:id="rId17"/>
    <p:sldId id="1039" r:id="rId18"/>
    <p:sldId id="1044" r:id="rId19"/>
    <p:sldId id="1047" r:id="rId20"/>
    <p:sldId id="1032" r:id="rId21"/>
    <p:sldId id="301"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EA3F904-C9F0-2B6F-29D2-36E4273853B8}" name="Amanda Willimott" initials="AW" userId="S::awillimott@cbm.org.au::a03815ee-9218-485d-8e31-93ad5312f63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ennifer Madans" initials="JM" lastIdx="11" clrIdx="0">
    <p:extLst>
      <p:ext uri="{19B8F6BF-5375-455C-9EA6-DF929625EA0E}">
        <p15:presenceInfo xmlns:p15="http://schemas.microsoft.com/office/powerpoint/2012/main" userId="933cd1dea7d96209" providerId="Windows Live"/>
      </p:ext>
    </p:extLst>
  </p:cmAuthor>
  <p:cmAuthor id="2" name="E. M. Lockwood" initials="EML" lastIdx="4" clrIdx="1">
    <p:extLst>
      <p:ext uri="{19B8F6BF-5375-455C-9EA6-DF929625EA0E}">
        <p15:presenceInfo xmlns:p15="http://schemas.microsoft.com/office/powerpoint/2012/main" userId="b1666df3e4b8442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9C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109"/>
    <p:restoredTop sz="86345"/>
  </p:normalViewPr>
  <p:slideViewPr>
    <p:cSldViewPr snapToGrid="0">
      <p:cViewPr varScale="1">
        <p:scale>
          <a:sx n="73" d="100"/>
          <a:sy n="73" d="100"/>
        </p:scale>
        <p:origin x="232" y="944"/>
      </p:cViewPr>
      <p:guideLst/>
    </p:cSldViewPr>
  </p:slideViewPr>
  <p:outlineViewPr>
    <p:cViewPr>
      <p:scale>
        <a:sx n="33" d="100"/>
        <a:sy n="33" d="100"/>
      </p:scale>
      <p:origin x="0" y="-19912"/>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6608C75-C363-47E1-A407-6C532ADDDD69}" type="datetimeFigureOut">
              <a:rPr lang="en-AU" smtClean="0"/>
              <a:t>6/12/2022</a:t>
            </a:fld>
            <a:endParaRPr lang="en-AU"/>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F9D1229-CD6C-4DD1-AF84-8FF673E1E786}" type="slidenum">
              <a:rPr lang="en-AU" smtClean="0"/>
              <a:t>‹#›</a:t>
            </a:fld>
            <a:endParaRPr lang="en-AU"/>
          </a:p>
        </p:txBody>
      </p:sp>
    </p:spTree>
    <p:extLst>
      <p:ext uri="{BB962C8B-B14F-4D97-AF65-F5344CB8AC3E}">
        <p14:creationId xmlns:p14="http://schemas.microsoft.com/office/powerpoint/2010/main" val="37977551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F79483-C752-3745-A074-858F36C64E14}" type="datetimeFigureOut">
              <a:rPr lang="en-US" smtClean="0"/>
              <a:t>12/5/22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289BCC-58BB-5F41-89FF-EA8DA1D423C6}" type="slidenum">
              <a:rPr lang="en-US" smtClean="0"/>
              <a:t>‹#›</a:t>
            </a:fld>
            <a:endParaRPr lang="en-US"/>
          </a:p>
        </p:txBody>
      </p:sp>
    </p:spTree>
    <p:extLst>
      <p:ext uri="{BB962C8B-B14F-4D97-AF65-F5344CB8AC3E}">
        <p14:creationId xmlns:p14="http://schemas.microsoft.com/office/powerpoint/2010/main" val="1944096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E289BCC-58BB-5F41-89FF-EA8DA1D423C6}" type="slidenum">
              <a:rPr lang="en-US" smtClean="0"/>
              <a:t>2</a:t>
            </a:fld>
            <a:endParaRPr lang="en-US"/>
          </a:p>
        </p:txBody>
      </p:sp>
    </p:spTree>
    <p:extLst>
      <p:ext uri="{BB962C8B-B14F-4D97-AF65-F5344CB8AC3E}">
        <p14:creationId xmlns:p14="http://schemas.microsoft.com/office/powerpoint/2010/main" val="966351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E289BCC-58BB-5F41-89FF-EA8DA1D423C6}" type="slidenum">
              <a:rPr lang="en-US" smtClean="0"/>
              <a:t>7</a:t>
            </a:fld>
            <a:endParaRPr lang="en-US"/>
          </a:p>
        </p:txBody>
      </p:sp>
    </p:spTree>
    <p:extLst>
      <p:ext uri="{BB962C8B-B14F-4D97-AF65-F5344CB8AC3E}">
        <p14:creationId xmlns:p14="http://schemas.microsoft.com/office/powerpoint/2010/main" val="2074764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E289BCC-58BB-5F41-89FF-EA8DA1D423C6}" type="slidenum">
              <a:rPr lang="en-US" smtClean="0"/>
              <a:t>9</a:t>
            </a:fld>
            <a:endParaRPr lang="en-US"/>
          </a:p>
        </p:txBody>
      </p:sp>
    </p:spTree>
    <p:extLst>
      <p:ext uri="{BB962C8B-B14F-4D97-AF65-F5344CB8AC3E}">
        <p14:creationId xmlns:p14="http://schemas.microsoft.com/office/powerpoint/2010/main" val="3866040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E289BCC-58BB-5F41-89FF-EA8DA1D423C6}" type="slidenum">
              <a:rPr lang="en-US" smtClean="0"/>
              <a:t>18</a:t>
            </a:fld>
            <a:endParaRPr lang="en-US"/>
          </a:p>
        </p:txBody>
      </p:sp>
    </p:spTree>
    <p:extLst>
      <p:ext uri="{BB962C8B-B14F-4D97-AF65-F5344CB8AC3E}">
        <p14:creationId xmlns:p14="http://schemas.microsoft.com/office/powerpoint/2010/main" val="3088529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6533" y="365125"/>
            <a:ext cx="7825904" cy="1325563"/>
          </a:xfrm>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Footer Placeholder 6"/>
          <p:cNvSpPr>
            <a:spLocks noGrp="1"/>
          </p:cNvSpPr>
          <p:nvPr>
            <p:ph type="ftr" sz="quarter" idx="10"/>
          </p:nvPr>
        </p:nvSpPr>
        <p:spPr/>
        <p:txBody>
          <a:bodyPr/>
          <a:lstStyle/>
          <a:p>
            <a:endParaRPr lang="en-AU"/>
          </a:p>
        </p:txBody>
      </p:sp>
    </p:spTree>
    <p:extLst>
      <p:ext uri="{BB962C8B-B14F-4D97-AF65-F5344CB8AC3E}">
        <p14:creationId xmlns:p14="http://schemas.microsoft.com/office/powerpoint/2010/main" val="712215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rge landscape photo">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494270" y="480156"/>
            <a:ext cx="11203460" cy="5179240"/>
          </a:xfrm>
        </p:spPr>
        <p:txBody>
          <a:bodyPr/>
          <a:lstStyle>
            <a:lvl1pPr marL="0" indent="0">
              <a:buNone/>
              <a:defRPr/>
            </a:lvl1pPr>
          </a:lstStyle>
          <a:p>
            <a:r>
              <a:rPr lang="en-US"/>
              <a:t>Click icon to add picture</a:t>
            </a:r>
            <a:endParaRPr lang="en-AU"/>
          </a:p>
        </p:txBody>
      </p:sp>
      <p:sp>
        <p:nvSpPr>
          <p:cNvPr id="4" name="Text Placeholder 8"/>
          <p:cNvSpPr>
            <a:spLocks noGrp="1"/>
          </p:cNvSpPr>
          <p:nvPr>
            <p:ph type="body" sz="quarter" idx="12" hasCustomPrompt="1"/>
          </p:nvPr>
        </p:nvSpPr>
        <p:spPr>
          <a:xfrm>
            <a:off x="1615924" y="5793740"/>
            <a:ext cx="8960154" cy="590128"/>
          </a:xfrm>
        </p:spPr>
        <p:txBody>
          <a:bodyPr lIns="0" rIns="0">
            <a:noAutofit/>
          </a:bodyPr>
          <a:lstStyle>
            <a:lvl1pPr marL="0" indent="0" algn="ctr">
              <a:buNone/>
              <a:defRPr sz="2400" b="1">
                <a:solidFill>
                  <a:schemeClr val="tx1"/>
                </a:solidFill>
                <a:latin typeface="+mj-lt"/>
              </a:defRPr>
            </a:lvl1pPr>
          </a:lstStyle>
          <a:p>
            <a:pPr lvl="0"/>
            <a:r>
              <a:rPr lang="en-US"/>
              <a:t>Caption goes here</a:t>
            </a:r>
          </a:p>
        </p:txBody>
      </p:sp>
    </p:spTree>
    <p:extLst>
      <p:ext uri="{BB962C8B-B14F-4D97-AF65-F5344CB8AC3E}">
        <p14:creationId xmlns:p14="http://schemas.microsoft.com/office/powerpoint/2010/main" val="3073374267"/>
      </p:ext>
    </p:extLst>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rge portrait photo">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1" y="0"/>
            <a:ext cx="8637006" cy="6858000"/>
          </a:xfrm>
        </p:spPr>
        <p:txBody>
          <a:bodyPr/>
          <a:lstStyle>
            <a:lvl1pPr marL="0" indent="0">
              <a:buNone/>
              <a:defRPr/>
            </a:lvl1pPr>
          </a:lstStyle>
          <a:p>
            <a:r>
              <a:rPr lang="en-US"/>
              <a:t>Click icon to add picture</a:t>
            </a:r>
            <a:endParaRPr lang="en-AU"/>
          </a:p>
        </p:txBody>
      </p:sp>
      <p:sp>
        <p:nvSpPr>
          <p:cNvPr id="4" name="Text Placeholder 8"/>
          <p:cNvSpPr>
            <a:spLocks noGrp="1"/>
          </p:cNvSpPr>
          <p:nvPr>
            <p:ph type="body" sz="quarter" idx="12" hasCustomPrompt="1"/>
          </p:nvPr>
        </p:nvSpPr>
        <p:spPr>
          <a:xfrm>
            <a:off x="8799968" y="1642534"/>
            <a:ext cx="3070299" cy="4301067"/>
          </a:xfrm>
        </p:spPr>
        <p:txBody>
          <a:bodyPr lIns="0" rIns="0">
            <a:noAutofit/>
          </a:bodyPr>
          <a:lstStyle>
            <a:lvl1pPr marL="0" indent="0" algn="l">
              <a:buNone/>
              <a:defRPr sz="2400" b="1">
                <a:solidFill>
                  <a:schemeClr val="tx1"/>
                </a:solidFill>
                <a:latin typeface="+mj-lt"/>
              </a:defRPr>
            </a:lvl1pPr>
          </a:lstStyle>
          <a:p>
            <a:pPr lvl="0"/>
            <a:r>
              <a:rPr lang="en-US"/>
              <a:t>Caption goes here</a:t>
            </a:r>
          </a:p>
        </p:txBody>
      </p:sp>
    </p:spTree>
    <p:extLst>
      <p:ext uri="{BB962C8B-B14F-4D97-AF65-F5344CB8AC3E}">
        <p14:creationId xmlns:p14="http://schemas.microsoft.com/office/powerpoint/2010/main" val="1868250742"/>
      </p:ext>
    </p:extLst>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inal slide">
    <p:bg>
      <p:bgPr>
        <a:solidFill>
          <a:schemeClr val="tx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2419350" y="4465104"/>
            <a:ext cx="7353300" cy="819150"/>
          </a:xfrm>
        </p:spPr>
        <p:txBody>
          <a:bodyPr anchor="b" anchorCtr="0">
            <a:noAutofit/>
          </a:bodyPr>
          <a:lstStyle>
            <a:lvl1pPr marL="0" indent="0" algn="ctr">
              <a:buNone/>
              <a:defRPr sz="2800" b="0" baseline="0">
                <a:solidFill>
                  <a:schemeClr val="bg1"/>
                </a:solidFill>
                <a:latin typeface="+mj-lt"/>
              </a:defRPr>
            </a:lvl1pPr>
          </a:lstStyle>
          <a:p>
            <a:pPr lvl="0"/>
            <a:r>
              <a:rPr lang="en-AU"/>
              <a:t>Contact details</a:t>
            </a:r>
          </a:p>
        </p:txBody>
      </p:sp>
      <p:sp>
        <p:nvSpPr>
          <p:cNvPr id="13" name="Title 3"/>
          <p:cNvSpPr>
            <a:spLocks noGrp="1"/>
          </p:cNvSpPr>
          <p:nvPr>
            <p:ph type="title" hasCustomPrompt="1"/>
          </p:nvPr>
        </p:nvSpPr>
        <p:spPr>
          <a:xfrm>
            <a:off x="0" y="-339021"/>
            <a:ext cx="12192000" cy="244682"/>
          </a:xfrm>
        </p:spPr>
        <p:txBody>
          <a:bodyPr wrap="square">
            <a:spAutoFit/>
          </a:bodyPr>
          <a:lstStyle>
            <a:lvl1pPr>
              <a:defRPr lang="en-AU" sz="1050" b="0" dirty="0">
                <a:solidFill>
                  <a:schemeClr val="tx1"/>
                </a:solidFill>
                <a:latin typeface="+mn-lt"/>
                <a:ea typeface="+mn-ea"/>
                <a:cs typeface="+mn-cs"/>
              </a:defRPr>
            </a:lvl1pPr>
          </a:lstStyle>
          <a:p>
            <a:pPr marL="0" lvl="0" defTabSz="457200"/>
            <a:r>
              <a:rPr lang="en-AU"/>
              <a:t>Closing slide</a:t>
            </a:r>
          </a:p>
        </p:txBody>
      </p:sp>
    </p:spTree>
    <p:extLst>
      <p:ext uri="{BB962C8B-B14F-4D97-AF65-F5344CB8AC3E}">
        <p14:creationId xmlns:p14="http://schemas.microsoft.com/office/powerpoint/2010/main" val="128381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6233" y="304801"/>
            <a:ext cx="10668000" cy="1216025"/>
          </a:xfrm>
        </p:spPr>
        <p:txBody>
          <a:bodyPr/>
          <a:lstStyle/>
          <a:p>
            <a:r>
              <a:rPr lang="en-US"/>
              <a:t>Click to edit Master title style</a:t>
            </a:r>
          </a:p>
        </p:txBody>
      </p:sp>
      <p:sp>
        <p:nvSpPr>
          <p:cNvPr id="3" name="Table Placeholder 2"/>
          <p:cNvSpPr>
            <a:spLocks noGrp="1"/>
          </p:cNvSpPr>
          <p:nvPr>
            <p:ph type="tbl" idx="1"/>
          </p:nvPr>
        </p:nvSpPr>
        <p:spPr>
          <a:xfrm>
            <a:off x="755651" y="1752600"/>
            <a:ext cx="10668000" cy="4267200"/>
          </a:xfrm>
        </p:spPr>
        <p:txBody>
          <a:bodyPr/>
          <a:lstStyle/>
          <a:p>
            <a:pPr lvl="0"/>
            <a:endParaRPr lang="en-US" noProof="0"/>
          </a:p>
        </p:txBody>
      </p:sp>
      <p:sp>
        <p:nvSpPr>
          <p:cNvPr id="4" name="Rectangle 6">
            <a:extLst>
              <a:ext uri="{FF2B5EF4-FFF2-40B4-BE49-F238E27FC236}">
                <a16:creationId xmlns:a16="http://schemas.microsoft.com/office/drawing/2014/main" id="{0DA2C869-7E42-43AE-9C12-0E840E5F2D51}"/>
              </a:ext>
            </a:extLst>
          </p:cNvPr>
          <p:cNvSpPr>
            <a:spLocks noGrp="1" noChangeArrowheads="1"/>
          </p:cNvSpPr>
          <p:nvPr>
            <p:ph type="dt" sz="half" idx="10"/>
          </p:nvPr>
        </p:nvSpPr>
        <p:spPr>
          <a:ln/>
        </p:spPr>
        <p:txBody>
          <a:bodyPr/>
          <a:lstStyle>
            <a:lvl1pPr>
              <a:defRPr/>
            </a:lvl1pPr>
          </a:lstStyle>
          <a:p>
            <a:pPr>
              <a:defRPr/>
            </a:pPr>
            <a:fld id="{A1D92B90-3F11-4E37-87F7-C79E694EF116}" type="datetime1">
              <a:rPr lang="en-US"/>
              <a:pPr>
                <a:defRPr/>
              </a:pPr>
              <a:t>12/5/22</a:t>
            </a:fld>
            <a:endParaRPr lang="en-US"/>
          </a:p>
        </p:txBody>
      </p:sp>
      <p:sp>
        <p:nvSpPr>
          <p:cNvPr id="5" name="Rectangle 7">
            <a:extLst>
              <a:ext uri="{FF2B5EF4-FFF2-40B4-BE49-F238E27FC236}">
                <a16:creationId xmlns:a16="http://schemas.microsoft.com/office/drawing/2014/main" id="{ED13AA0D-42B6-4776-8D87-C509EE6DEEFE}"/>
              </a:ext>
            </a:extLst>
          </p:cNvPr>
          <p:cNvSpPr>
            <a:spLocks noGrp="1" noChangeArrowheads="1"/>
          </p:cNvSpPr>
          <p:nvPr>
            <p:ph type="ftr" sz="quarter" idx="11"/>
          </p:nvPr>
        </p:nvSpPr>
        <p:spPr>
          <a:ln/>
        </p:spPr>
        <p:txBody>
          <a:bodyPr/>
          <a:lstStyle>
            <a:lvl1pPr>
              <a:defRPr/>
            </a:lvl1pPr>
          </a:lstStyle>
          <a:p>
            <a:pPr>
              <a:defRPr/>
            </a:pPr>
            <a:r>
              <a:rPr lang="en-US"/>
              <a:t>WG-16 Pretoria, South Africa</a:t>
            </a:r>
          </a:p>
        </p:txBody>
      </p:sp>
      <p:sp>
        <p:nvSpPr>
          <p:cNvPr id="6" name="Rectangle 8">
            <a:extLst>
              <a:ext uri="{FF2B5EF4-FFF2-40B4-BE49-F238E27FC236}">
                <a16:creationId xmlns:a16="http://schemas.microsoft.com/office/drawing/2014/main" id="{C765A4AF-C12C-423E-8883-7A2A18507508}"/>
              </a:ext>
            </a:extLst>
          </p:cNvPr>
          <p:cNvSpPr>
            <a:spLocks noGrp="1" noChangeArrowheads="1"/>
          </p:cNvSpPr>
          <p:nvPr>
            <p:ph type="sldNum" sz="quarter" idx="12"/>
          </p:nvPr>
        </p:nvSpPr>
        <p:spPr>
          <a:ln/>
        </p:spPr>
        <p:txBody>
          <a:bodyPr/>
          <a:lstStyle>
            <a:lvl1pPr>
              <a:defRPr/>
            </a:lvl1pPr>
          </a:lstStyle>
          <a:p>
            <a:fld id="{4956428E-DCEB-4C6F-AF5E-D5D9FFAC13E9}" type="slidenum">
              <a:rPr lang="en-US" altLang="en-US"/>
              <a:pPr/>
              <a:t>‹#›</a:t>
            </a:fld>
            <a:endParaRPr lang="en-US" altLang="en-US"/>
          </a:p>
        </p:txBody>
      </p:sp>
    </p:spTree>
    <p:extLst>
      <p:ext uri="{BB962C8B-B14F-4D97-AF65-F5344CB8AC3E}">
        <p14:creationId xmlns:p14="http://schemas.microsoft.com/office/powerpoint/2010/main" val="9230547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766233" y="304801"/>
            <a:ext cx="10668000" cy="1216025"/>
          </a:xfrm>
        </p:spPr>
        <p:txBody>
          <a:bodyPr/>
          <a:lstStyle/>
          <a:p>
            <a:r>
              <a:rPr lang="en-US"/>
              <a:t>Click to edit Master title style</a:t>
            </a:r>
          </a:p>
        </p:txBody>
      </p:sp>
      <p:sp>
        <p:nvSpPr>
          <p:cNvPr id="3" name="Text Placeholder 2"/>
          <p:cNvSpPr>
            <a:spLocks noGrp="1"/>
          </p:cNvSpPr>
          <p:nvPr>
            <p:ph type="body" sz="half" idx="1"/>
          </p:nvPr>
        </p:nvSpPr>
        <p:spPr>
          <a:xfrm>
            <a:off x="755651" y="1752600"/>
            <a:ext cx="52324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6191251" y="1752600"/>
            <a:ext cx="5232400" cy="4267200"/>
          </a:xfrm>
        </p:spPr>
        <p:txBody>
          <a:bodyPr>
            <a:normAutofit/>
          </a:bodyPr>
          <a:lstStyle/>
          <a:p>
            <a:pPr lvl="0"/>
            <a:endParaRPr lang="en-US" noProof="0"/>
          </a:p>
        </p:txBody>
      </p:sp>
      <p:sp>
        <p:nvSpPr>
          <p:cNvPr id="5" name="Rectangle 6">
            <a:extLst>
              <a:ext uri="{FF2B5EF4-FFF2-40B4-BE49-F238E27FC236}">
                <a16:creationId xmlns:a16="http://schemas.microsoft.com/office/drawing/2014/main" id="{9E5AD8B6-6B6F-4437-AFFA-F2BF2E68EAC2}"/>
              </a:ext>
            </a:extLst>
          </p:cNvPr>
          <p:cNvSpPr>
            <a:spLocks noGrp="1" noChangeArrowheads="1"/>
          </p:cNvSpPr>
          <p:nvPr>
            <p:ph type="dt" sz="half" idx="10"/>
          </p:nvPr>
        </p:nvSpPr>
        <p:spPr/>
        <p:txBody>
          <a:bodyPr/>
          <a:lstStyle>
            <a:lvl1pPr>
              <a:defRPr/>
            </a:lvl1pPr>
          </a:lstStyle>
          <a:p>
            <a:pPr>
              <a:defRPr/>
            </a:pPr>
            <a:fld id="{5ED91211-C552-4A15-A10D-D3A6A1D0947B}" type="datetime1">
              <a:rPr lang="en-US"/>
              <a:pPr>
                <a:defRPr/>
              </a:pPr>
              <a:t>12/5/22</a:t>
            </a:fld>
            <a:endParaRPr lang="en-US"/>
          </a:p>
        </p:txBody>
      </p:sp>
      <p:sp>
        <p:nvSpPr>
          <p:cNvPr id="6" name="Rectangle 7">
            <a:extLst>
              <a:ext uri="{FF2B5EF4-FFF2-40B4-BE49-F238E27FC236}">
                <a16:creationId xmlns:a16="http://schemas.microsoft.com/office/drawing/2014/main" id="{C005F92B-63C1-4A25-91E7-6BA2BC737CE8}"/>
              </a:ext>
            </a:extLst>
          </p:cNvPr>
          <p:cNvSpPr>
            <a:spLocks noGrp="1" noChangeArrowheads="1"/>
          </p:cNvSpPr>
          <p:nvPr>
            <p:ph type="ftr" sz="quarter" idx="11"/>
          </p:nvPr>
        </p:nvSpPr>
        <p:spPr/>
        <p:txBody>
          <a:bodyPr/>
          <a:lstStyle>
            <a:lvl1pPr>
              <a:defRPr/>
            </a:lvl1pPr>
          </a:lstStyle>
          <a:p>
            <a:pPr>
              <a:defRPr/>
            </a:pPr>
            <a:r>
              <a:rPr lang="en-US"/>
              <a:t>WG-18 Rome, Italy</a:t>
            </a:r>
          </a:p>
        </p:txBody>
      </p:sp>
      <p:sp>
        <p:nvSpPr>
          <p:cNvPr id="7" name="Rectangle 8">
            <a:extLst>
              <a:ext uri="{FF2B5EF4-FFF2-40B4-BE49-F238E27FC236}">
                <a16:creationId xmlns:a16="http://schemas.microsoft.com/office/drawing/2014/main" id="{0114AAEF-6179-400F-A740-2E280C9A5020}"/>
              </a:ext>
            </a:extLst>
          </p:cNvPr>
          <p:cNvSpPr>
            <a:spLocks noGrp="1" noChangeArrowheads="1"/>
          </p:cNvSpPr>
          <p:nvPr>
            <p:ph type="sldNum" sz="quarter" idx="12"/>
          </p:nvPr>
        </p:nvSpPr>
        <p:spPr/>
        <p:txBody>
          <a:bodyPr/>
          <a:lstStyle>
            <a:lvl1pPr>
              <a:defRPr/>
            </a:lvl1pPr>
          </a:lstStyle>
          <a:p>
            <a:fld id="{43D082D7-CF16-4E17-8AD2-CE14347B7D71}" type="slidenum">
              <a:rPr lang="en-US" altLang="en-US"/>
              <a:pPr/>
              <a:t>‹#›</a:t>
            </a:fld>
            <a:endParaRPr lang="en-US" altLang="en-US"/>
          </a:p>
        </p:txBody>
      </p:sp>
    </p:spTree>
    <p:extLst>
      <p:ext uri="{BB962C8B-B14F-4D97-AF65-F5344CB8AC3E}">
        <p14:creationId xmlns:p14="http://schemas.microsoft.com/office/powerpoint/2010/main" val="1594838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6533" y="365125"/>
            <a:ext cx="7825904" cy="1325563"/>
          </a:xfrm>
        </p:spPr>
        <p:txBody>
          <a:bodyPr/>
          <a:lstStyle/>
          <a:p>
            <a:r>
              <a:rPr lang="en-US"/>
              <a:t>Click to edit Master title style</a:t>
            </a:r>
            <a:endParaRPr lang="en-AU"/>
          </a:p>
        </p:txBody>
      </p:sp>
      <p:sp>
        <p:nvSpPr>
          <p:cNvPr id="3" name="Content Placeholder 2"/>
          <p:cNvSpPr>
            <a:spLocks noGrp="1"/>
          </p:cNvSpPr>
          <p:nvPr>
            <p:ph sz="half" idx="1"/>
          </p:nvPr>
        </p:nvSpPr>
        <p:spPr>
          <a:xfrm>
            <a:off x="626533" y="1825625"/>
            <a:ext cx="5393267" cy="4351338"/>
          </a:xfrm>
        </p:spPr>
        <p:txBody>
          <a:bodyPr/>
          <a:lstStyle>
            <a:lvl1pPr>
              <a:defRPr sz="2800"/>
            </a:lvl1pPr>
            <a:lvl2pPr>
              <a:defRPr sz="24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199" y="1825625"/>
            <a:ext cx="5393267"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8" name="Footer Placeholder 7"/>
          <p:cNvSpPr>
            <a:spLocks noGrp="1"/>
          </p:cNvSpPr>
          <p:nvPr>
            <p:ph type="ftr" sz="quarter" idx="10"/>
          </p:nvPr>
        </p:nvSpPr>
        <p:spPr/>
        <p:txBody>
          <a:bodyPr/>
          <a:lstStyle/>
          <a:p>
            <a:endParaRPr lang="en-AU"/>
          </a:p>
        </p:txBody>
      </p:sp>
    </p:spTree>
    <p:extLst>
      <p:ext uri="{BB962C8B-B14F-4D97-AF65-F5344CB8AC3E}">
        <p14:creationId xmlns:p14="http://schemas.microsoft.com/office/powerpoint/2010/main" val="4181914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plus large photo">
    <p:spTree>
      <p:nvGrpSpPr>
        <p:cNvPr id="1" name=""/>
        <p:cNvGrpSpPr/>
        <p:nvPr/>
      </p:nvGrpSpPr>
      <p:grpSpPr>
        <a:xfrm>
          <a:off x="0" y="0"/>
          <a:ext cx="0" cy="0"/>
          <a:chOff x="0" y="0"/>
          <a:chExt cx="0" cy="0"/>
        </a:xfrm>
      </p:grpSpPr>
      <p:sp>
        <p:nvSpPr>
          <p:cNvPr id="2" name="Title 1"/>
          <p:cNvSpPr>
            <a:spLocks noGrp="1"/>
          </p:cNvSpPr>
          <p:nvPr>
            <p:ph type="title"/>
          </p:nvPr>
        </p:nvSpPr>
        <p:spPr>
          <a:xfrm>
            <a:off x="626533" y="365125"/>
            <a:ext cx="7825903" cy="709671"/>
          </a:xfrm>
        </p:spPr>
        <p:txBody>
          <a:bodyPr/>
          <a:lstStyle/>
          <a:p>
            <a:r>
              <a:rPr lang="en-US"/>
              <a:t>Click to edit Master title style</a:t>
            </a:r>
            <a:endParaRPr lang="en-AU"/>
          </a:p>
        </p:txBody>
      </p:sp>
      <p:sp>
        <p:nvSpPr>
          <p:cNvPr id="3" name="Content Placeholder 2"/>
          <p:cNvSpPr>
            <a:spLocks noGrp="1"/>
          </p:cNvSpPr>
          <p:nvPr>
            <p:ph sz="half" idx="1"/>
          </p:nvPr>
        </p:nvSpPr>
        <p:spPr>
          <a:xfrm>
            <a:off x="626534" y="1243601"/>
            <a:ext cx="4483348" cy="4933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Picture Placeholder 5"/>
          <p:cNvSpPr>
            <a:spLocks noGrp="1"/>
          </p:cNvSpPr>
          <p:nvPr>
            <p:ph type="pic" sz="quarter" idx="11"/>
          </p:nvPr>
        </p:nvSpPr>
        <p:spPr>
          <a:xfrm>
            <a:off x="5202091" y="1243601"/>
            <a:ext cx="6552000" cy="4933362"/>
          </a:xfrm>
        </p:spPr>
        <p:txBody>
          <a:bodyPr/>
          <a:lstStyle>
            <a:lvl1pPr marL="0" indent="0">
              <a:buNone/>
              <a:defRPr/>
            </a:lvl1pPr>
          </a:lstStyle>
          <a:p>
            <a:r>
              <a:rPr lang="en-US"/>
              <a:t>Click icon to add picture</a:t>
            </a:r>
            <a:endParaRPr lang="en-AU"/>
          </a:p>
        </p:txBody>
      </p:sp>
      <p:sp>
        <p:nvSpPr>
          <p:cNvPr id="9" name="Text Placeholder 8"/>
          <p:cNvSpPr>
            <a:spLocks noGrp="1"/>
          </p:cNvSpPr>
          <p:nvPr>
            <p:ph type="body" sz="quarter" idx="12" hasCustomPrompt="1"/>
          </p:nvPr>
        </p:nvSpPr>
        <p:spPr>
          <a:xfrm>
            <a:off x="5202091" y="6251793"/>
            <a:ext cx="6551999" cy="332423"/>
          </a:xfrm>
        </p:spPr>
        <p:txBody>
          <a:bodyPr lIns="0" rIns="0">
            <a:normAutofit/>
          </a:bodyPr>
          <a:lstStyle>
            <a:lvl1pPr marL="0" indent="0">
              <a:buNone/>
              <a:defRPr sz="1400" b="1">
                <a:solidFill>
                  <a:schemeClr val="tx1">
                    <a:lumMod val="65000"/>
                    <a:lumOff val="35000"/>
                  </a:schemeClr>
                </a:solidFill>
                <a:latin typeface="+mj-lt"/>
              </a:defRPr>
            </a:lvl1pPr>
          </a:lstStyle>
          <a:p>
            <a:pPr lvl="0"/>
            <a:r>
              <a:rPr lang="en-US"/>
              <a:t>Caption goes here</a:t>
            </a:r>
          </a:p>
        </p:txBody>
      </p:sp>
    </p:spTree>
    <p:extLst>
      <p:ext uri="{BB962C8B-B14F-4D97-AF65-F5344CB8AC3E}">
        <p14:creationId xmlns:p14="http://schemas.microsoft.com/office/powerpoint/2010/main" val="2531666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6533" y="365125"/>
            <a:ext cx="7825904" cy="1325563"/>
          </a:xfrm>
        </p:spPr>
        <p:txBody>
          <a:bodyPr/>
          <a:lstStyle/>
          <a:p>
            <a:r>
              <a:rPr lang="en-US"/>
              <a:t>Click to edit Master title style</a:t>
            </a:r>
            <a:endParaRPr lang="en-AU"/>
          </a:p>
        </p:txBody>
      </p:sp>
      <p:sp>
        <p:nvSpPr>
          <p:cNvPr id="6" name="Footer Placeholder 5"/>
          <p:cNvSpPr>
            <a:spLocks noGrp="1"/>
          </p:cNvSpPr>
          <p:nvPr>
            <p:ph type="ftr" sz="quarter" idx="10"/>
          </p:nvPr>
        </p:nvSpPr>
        <p:spPr/>
        <p:txBody>
          <a:bodyPr/>
          <a:lstStyle/>
          <a:p>
            <a:endParaRPr lang="en-AU"/>
          </a:p>
        </p:txBody>
      </p:sp>
    </p:spTree>
    <p:extLst>
      <p:ext uri="{BB962C8B-B14F-4D97-AF65-F5344CB8AC3E}">
        <p14:creationId xmlns:p14="http://schemas.microsoft.com/office/powerpoint/2010/main" val="722599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itle 3"/>
          <p:cNvSpPr>
            <a:spLocks noGrp="1"/>
          </p:cNvSpPr>
          <p:nvPr>
            <p:ph type="title" hasCustomPrompt="1"/>
          </p:nvPr>
        </p:nvSpPr>
        <p:spPr>
          <a:xfrm>
            <a:off x="0" y="-339021"/>
            <a:ext cx="12192000" cy="244682"/>
          </a:xfrm>
        </p:spPr>
        <p:txBody>
          <a:bodyPr wrap="square">
            <a:spAutoFit/>
          </a:bodyPr>
          <a:lstStyle>
            <a:lvl1pPr>
              <a:defRPr lang="en-AU" sz="1050" b="0" dirty="0">
                <a:solidFill>
                  <a:schemeClr val="tx1"/>
                </a:solidFill>
                <a:latin typeface="+mn-lt"/>
                <a:ea typeface="+mn-ea"/>
                <a:cs typeface="+mn-cs"/>
              </a:defRPr>
            </a:lvl1pPr>
          </a:lstStyle>
          <a:p>
            <a:pPr marL="0" lvl="0" defTabSz="457200"/>
            <a:r>
              <a:rPr lang="en-AU"/>
              <a:t>Insert title of slide</a:t>
            </a:r>
          </a:p>
        </p:txBody>
      </p:sp>
    </p:spTree>
    <p:extLst>
      <p:ext uri="{BB962C8B-B14F-4D97-AF65-F5344CB8AC3E}">
        <p14:creationId xmlns:p14="http://schemas.microsoft.com/office/powerpoint/2010/main" val="3416608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No Logo">
    <p:spTree>
      <p:nvGrpSpPr>
        <p:cNvPr id="1" name=""/>
        <p:cNvGrpSpPr/>
        <p:nvPr/>
      </p:nvGrpSpPr>
      <p:grpSpPr>
        <a:xfrm>
          <a:off x="0" y="0"/>
          <a:ext cx="0" cy="0"/>
          <a:chOff x="0" y="0"/>
          <a:chExt cx="0" cy="0"/>
        </a:xfrm>
      </p:grpSpPr>
      <p:sp>
        <p:nvSpPr>
          <p:cNvPr id="2" name="Title 3"/>
          <p:cNvSpPr>
            <a:spLocks noGrp="1"/>
          </p:cNvSpPr>
          <p:nvPr>
            <p:ph type="title" hasCustomPrompt="1"/>
          </p:nvPr>
        </p:nvSpPr>
        <p:spPr>
          <a:xfrm>
            <a:off x="0" y="-339021"/>
            <a:ext cx="12192000" cy="244682"/>
          </a:xfrm>
        </p:spPr>
        <p:txBody>
          <a:bodyPr wrap="square">
            <a:spAutoFit/>
          </a:bodyPr>
          <a:lstStyle>
            <a:lvl1pPr>
              <a:defRPr lang="en-AU" sz="1050" b="0" dirty="0">
                <a:solidFill>
                  <a:schemeClr val="tx1"/>
                </a:solidFill>
                <a:latin typeface="+mn-lt"/>
                <a:ea typeface="+mn-ea"/>
                <a:cs typeface="+mn-cs"/>
              </a:defRPr>
            </a:lvl1pPr>
          </a:lstStyle>
          <a:p>
            <a:pPr marL="0" lvl="0" defTabSz="457200"/>
            <a:r>
              <a:rPr lang="en-AU"/>
              <a:t>Insert title of slide</a:t>
            </a:r>
          </a:p>
        </p:txBody>
      </p:sp>
    </p:spTree>
    <p:extLst>
      <p:ext uri="{BB962C8B-B14F-4D97-AF65-F5344CB8AC3E}">
        <p14:creationId xmlns:p14="http://schemas.microsoft.com/office/powerpoint/2010/main" val="3723221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8D85E-3CC4-4DDD-AF05-99EA9F3E261D}"/>
              </a:ext>
            </a:extLst>
          </p:cNvPr>
          <p:cNvSpPr>
            <a:spLocks noGrp="1"/>
          </p:cNvSpPr>
          <p:nvPr>
            <p:ph type="ctrTitle" hasCustomPrompt="1"/>
          </p:nvPr>
        </p:nvSpPr>
        <p:spPr>
          <a:xfrm>
            <a:off x="1524000" y="3141549"/>
            <a:ext cx="9144000" cy="1504242"/>
          </a:xfrm>
        </p:spPr>
        <p:txBody>
          <a:bodyPr anchor="b">
            <a:normAutofit/>
          </a:bodyPr>
          <a:lstStyle>
            <a:lvl1pPr algn="ctr">
              <a:defRPr sz="4800" baseline="0"/>
            </a:lvl1pPr>
          </a:lstStyle>
          <a:p>
            <a:r>
              <a:rPr lang="en-US"/>
              <a:t>Title of Session</a:t>
            </a:r>
          </a:p>
        </p:txBody>
      </p:sp>
      <p:sp>
        <p:nvSpPr>
          <p:cNvPr id="3" name="Subtitle 2">
            <a:extLst>
              <a:ext uri="{FF2B5EF4-FFF2-40B4-BE49-F238E27FC236}">
                <a16:creationId xmlns:a16="http://schemas.microsoft.com/office/drawing/2014/main" id="{543BE94C-BBB6-4959-88C4-3FAFCE154EAE}"/>
              </a:ext>
            </a:extLst>
          </p:cNvPr>
          <p:cNvSpPr>
            <a:spLocks noGrp="1"/>
          </p:cNvSpPr>
          <p:nvPr>
            <p:ph type="subTitle" idx="1" hasCustomPrompt="1"/>
          </p:nvPr>
        </p:nvSpPr>
        <p:spPr>
          <a:xfrm>
            <a:off x="1524000" y="4552352"/>
            <a:ext cx="9144000" cy="500691"/>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Session X.X</a:t>
            </a:r>
          </a:p>
        </p:txBody>
      </p:sp>
      <p:sp>
        <p:nvSpPr>
          <p:cNvPr id="7" name="Text Placeholder 6"/>
          <p:cNvSpPr>
            <a:spLocks noGrp="1"/>
          </p:cNvSpPr>
          <p:nvPr>
            <p:ph type="body" sz="quarter" idx="10" hasCustomPrompt="1"/>
          </p:nvPr>
        </p:nvSpPr>
        <p:spPr>
          <a:xfrm>
            <a:off x="1524000" y="5459240"/>
            <a:ext cx="9144000" cy="841668"/>
          </a:xfrm>
        </p:spPr>
        <p:txBody>
          <a:bodyPr anchor="b" anchorCtr="0">
            <a:normAutofit/>
          </a:bodyPr>
          <a:lstStyle>
            <a:lvl1pPr marL="0" indent="0" algn="ctr">
              <a:buNone/>
              <a:defRPr sz="2400" baseline="0"/>
            </a:lvl1pPr>
          </a:lstStyle>
          <a:p>
            <a:pPr lvl="0"/>
            <a:r>
              <a:rPr lang="en-US"/>
              <a:t>Country / date / presenter / etc.</a:t>
            </a:r>
            <a:endParaRPr lang="en-AU"/>
          </a:p>
        </p:txBody>
      </p:sp>
      <p:sp>
        <p:nvSpPr>
          <p:cNvPr id="6" name="Subtitle 2">
            <a:extLst>
              <a:ext uri="{FF2B5EF4-FFF2-40B4-BE49-F238E27FC236}">
                <a16:creationId xmlns:a16="http://schemas.microsoft.com/office/drawing/2014/main" id="{543BE94C-BBB6-4959-88C4-3FAFCE154EAE}"/>
              </a:ext>
            </a:extLst>
          </p:cNvPr>
          <p:cNvSpPr txBox="1">
            <a:spLocks/>
          </p:cNvSpPr>
          <p:nvPr userDrawn="1"/>
        </p:nvSpPr>
        <p:spPr>
          <a:xfrm>
            <a:off x="1524000" y="2226621"/>
            <a:ext cx="9144000" cy="83345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Clr>
                <a:schemeClr val="tx1">
                  <a:lumMod val="75000"/>
                  <a:lumOff val="25000"/>
                </a:schemeClr>
              </a:buClr>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b="1">
              <a:solidFill>
                <a:schemeClr val="tx2"/>
              </a:solidFill>
            </a:endParaRPr>
          </a:p>
        </p:txBody>
      </p:sp>
    </p:spTree>
    <p:extLst>
      <p:ext uri="{BB962C8B-B14F-4D97-AF65-F5344CB8AC3E}">
        <p14:creationId xmlns:p14="http://schemas.microsoft.com/office/powerpoint/2010/main" val="1364617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Header Whi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32000" y="1659599"/>
            <a:ext cx="8128000" cy="3538802"/>
          </a:xfrm>
        </p:spPr>
        <p:txBody>
          <a:bodyPr>
            <a:normAutofit/>
          </a:bodyPr>
          <a:lstStyle>
            <a:lvl1pPr>
              <a:defRPr lang="en-AU" sz="4800" b="1" kern="1200" baseline="0" dirty="0">
                <a:solidFill>
                  <a:schemeClr val="tx2"/>
                </a:solidFill>
                <a:latin typeface="+mj-lt"/>
                <a:ea typeface="+mn-ea"/>
                <a:cs typeface="+mn-cs"/>
              </a:defRPr>
            </a:lvl1pPr>
          </a:lstStyle>
          <a:p>
            <a:pPr marL="0" lvl="0" indent="0" algn="ctr" defTabSz="914400" rtl="0" eaLnBrk="1" latinLnBrk="0" hangingPunct="1">
              <a:lnSpc>
                <a:spcPct val="90000"/>
              </a:lnSpc>
              <a:spcBef>
                <a:spcPts val="1000"/>
              </a:spcBef>
              <a:buClr>
                <a:schemeClr val="tx1">
                  <a:lumMod val="75000"/>
                  <a:lumOff val="25000"/>
                </a:schemeClr>
              </a:buClr>
              <a:buFont typeface="Arial" panose="020B0604020202020204" pitchFamily="34" charset="0"/>
              <a:buNone/>
            </a:pPr>
            <a:r>
              <a:rPr lang="en-US"/>
              <a:t>Section heading</a:t>
            </a:r>
            <a:endParaRPr lang="en-AU"/>
          </a:p>
        </p:txBody>
      </p:sp>
    </p:spTree>
    <p:extLst>
      <p:ext uri="{BB962C8B-B14F-4D97-AF65-F5344CB8AC3E}">
        <p14:creationId xmlns:p14="http://schemas.microsoft.com/office/powerpoint/2010/main" val="746512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Header Blu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32000" y="1858892"/>
            <a:ext cx="8128000" cy="3140217"/>
          </a:xfrm>
        </p:spPr>
        <p:txBody>
          <a:bodyPr/>
          <a:lstStyle>
            <a:lvl1pPr algn="ctr">
              <a:defRPr lang="en-AU" sz="4800" b="1" kern="1200" baseline="0" dirty="0">
                <a:solidFill>
                  <a:schemeClr val="bg1"/>
                </a:solidFill>
                <a:latin typeface="+mj-lt"/>
                <a:ea typeface="+mn-ea"/>
                <a:cs typeface="+mn-cs"/>
              </a:defRPr>
            </a:lvl1pPr>
          </a:lstStyle>
          <a:p>
            <a:r>
              <a:rPr lang="en-US"/>
              <a:t>Section heading</a:t>
            </a:r>
            <a:endParaRPr lang="en-AU"/>
          </a:p>
        </p:txBody>
      </p:sp>
    </p:spTree>
    <p:extLst>
      <p:ext uri="{BB962C8B-B14F-4D97-AF65-F5344CB8AC3E}">
        <p14:creationId xmlns:p14="http://schemas.microsoft.com/office/powerpoint/2010/main" val="356466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6533" y="365125"/>
            <a:ext cx="10938934"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626533" y="1825625"/>
            <a:ext cx="10938934"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Footer Placeholder 6"/>
          <p:cNvSpPr>
            <a:spLocks noGrp="1"/>
          </p:cNvSpPr>
          <p:nvPr>
            <p:ph type="ftr" sz="quarter" idx="3"/>
          </p:nvPr>
        </p:nvSpPr>
        <p:spPr>
          <a:xfrm>
            <a:off x="7450667" y="6345767"/>
            <a:ext cx="4114800" cy="365125"/>
          </a:xfrm>
          <a:prstGeom prst="rect">
            <a:avLst/>
          </a:prstGeom>
        </p:spPr>
        <p:txBody>
          <a:bodyPr vert="horz" lIns="91440" tIns="45720" rIns="91440" bIns="45720" rtlCol="0" anchor="ctr"/>
          <a:lstStyle>
            <a:lvl1pPr algn="r">
              <a:defRPr sz="1400" b="1">
                <a:solidFill>
                  <a:schemeClr val="tx1">
                    <a:lumMod val="65000"/>
                    <a:lumOff val="35000"/>
                  </a:schemeClr>
                </a:solidFill>
                <a:latin typeface="+mj-lt"/>
              </a:defRPr>
            </a:lvl1pPr>
          </a:lstStyle>
          <a:p>
            <a:endParaRPr lang="en-AU"/>
          </a:p>
        </p:txBody>
      </p:sp>
    </p:spTree>
    <p:extLst>
      <p:ext uri="{BB962C8B-B14F-4D97-AF65-F5344CB8AC3E}">
        <p14:creationId xmlns:p14="http://schemas.microsoft.com/office/powerpoint/2010/main" val="1036183373"/>
      </p:ext>
    </p:extLst>
  </p:cSld>
  <p:clrMap bg1="lt1" tx1="dk1" bg2="lt2" tx2="dk2" accent1="accent1" accent2="accent2" accent3="accent3" accent4="accent4" accent5="accent5" accent6="accent6" hlink="hlink" folHlink="folHlink"/>
  <p:sldLayoutIdLst>
    <p:sldLayoutId id="2147483674" r:id="rId1"/>
    <p:sldLayoutId id="2147483676" r:id="rId2"/>
    <p:sldLayoutId id="2147483687" r:id="rId3"/>
    <p:sldLayoutId id="2147483678" r:id="rId4"/>
    <p:sldLayoutId id="2147483679" r:id="rId5"/>
    <p:sldLayoutId id="2147483699" r:id="rId6"/>
    <p:sldLayoutId id="2147483698" r:id="rId7"/>
    <p:sldLayoutId id="2147483675" r:id="rId8"/>
    <p:sldLayoutId id="2147483686" r:id="rId9"/>
    <p:sldLayoutId id="2147483689" r:id="rId10"/>
    <p:sldLayoutId id="2147483690" r:id="rId11"/>
    <p:sldLayoutId id="2147483688" r:id="rId12"/>
    <p:sldLayoutId id="2147483703" r:id="rId13"/>
    <p:sldLayoutId id="2147483704" r:id="rId14"/>
  </p:sldLayoutIdLst>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tx1">
            <a:lumMod val="75000"/>
            <a:lumOff val="25000"/>
          </a:schemeClr>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tx1">
            <a:lumMod val="75000"/>
            <a:lumOff val="25000"/>
          </a:schemeClr>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tx1">
            <a:lumMod val="75000"/>
            <a:lumOff val="25000"/>
          </a:schemeClr>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1">
            <a:lumMod val="75000"/>
            <a:lumOff val="25000"/>
          </a:schemeClr>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1">
            <a:lumMod val="75000"/>
            <a:lumOff val="25000"/>
          </a:schemeClr>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F00B00B7-30E2-A872-21D9-30B8EA2917A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25716" y="0"/>
            <a:ext cx="11649330" cy="5469347"/>
          </a:xfrm>
          <a:prstGeom prst="rect">
            <a:avLst/>
          </a:prstGeom>
        </p:spPr>
      </p:pic>
      <p:sp>
        <p:nvSpPr>
          <p:cNvPr id="6" name="Title 5"/>
          <p:cNvSpPr>
            <a:spLocks noGrp="1"/>
          </p:cNvSpPr>
          <p:nvPr>
            <p:ph type="ctrTitle"/>
          </p:nvPr>
        </p:nvSpPr>
        <p:spPr>
          <a:xfrm>
            <a:off x="1112050" y="2554832"/>
            <a:ext cx="9144000" cy="2035646"/>
          </a:xfrm>
        </p:spPr>
        <p:txBody>
          <a:bodyPr>
            <a:normAutofit/>
          </a:bodyPr>
          <a:lstStyle/>
          <a:p>
            <a:pPr algn="l"/>
            <a:r>
              <a:rPr lang="en-US" dirty="0">
                <a:effectLst/>
                <a:latin typeface="Verdana"/>
                <a:ea typeface="Calibri" panose="020F0502020204030204" pitchFamily="34" charset="0"/>
              </a:rPr>
              <a:t>Beyond disaggregation</a:t>
            </a:r>
            <a:br>
              <a:rPr lang="en-US" dirty="0">
                <a:effectLst/>
                <a:latin typeface="Verdana"/>
                <a:ea typeface="Calibri" panose="020F0502020204030204" pitchFamily="34" charset="0"/>
              </a:rPr>
            </a:br>
            <a:endParaRPr lang="en-AU" dirty="0">
              <a:solidFill>
                <a:srgbClr val="0070C0"/>
              </a:solidFill>
            </a:endParaRPr>
          </a:p>
        </p:txBody>
      </p:sp>
      <p:sp>
        <p:nvSpPr>
          <p:cNvPr id="13" name="Text Placeholder 15">
            <a:extLst>
              <a:ext uri="{FF2B5EF4-FFF2-40B4-BE49-F238E27FC236}">
                <a16:creationId xmlns:a16="http://schemas.microsoft.com/office/drawing/2014/main" id="{BB05B3C9-E106-B693-7090-13521520C053}"/>
              </a:ext>
            </a:extLst>
          </p:cNvPr>
          <p:cNvSpPr>
            <a:spLocks noGrp="1"/>
          </p:cNvSpPr>
          <p:nvPr>
            <p:ph type="body" sz="quarter" idx="10"/>
          </p:nvPr>
        </p:nvSpPr>
        <p:spPr>
          <a:xfrm>
            <a:off x="1129003" y="3686369"/>
            <a:ext cx="10683551" cy="841668"/>
          </a:xfrm>
        </p:spPr>
        <p:txBody>
          <a:bodyPr>
            <a:normAutofit/>
          </a:bodyPr>
          <a:lstStyle/>
          <a:p>
            <a:pPr algn="l"/>
            <a:r>
              <a:rPr lang="en-AU" sz="18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a:t>
            </a:r>
          </a:p>
        </p:txBody>
      </p:sp>
      <p:pic>
        <p:nvPicPr>
          <p:cNvPr id="14" name="Picture 13">
            <a:extLst>
              <a:ext uri="{FF2B5EF4-FFF2-40B4-BE49-F238E27FC236}">
                <a16:creationId xmlns:a16="http://schemas.microsoft.com/office/drawing/2014/main" id="{950FC5D3-0194-ED1E-387C-C87E2AC8F8AA}"/>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89958" y="0"/>
            <a:ext cx="2120900" cy="1574800"/>
          </a:xfrm>
          <a:prstGeom prst="rect">
            <a:avLst/>
          </a:prstGeom>
        </p:spPr>
      </p:pic>
      <p:sp>
        <p:nvSpPr>
          <p:cNvPr id="15" name="Subtitle 6">
            <a:extLst>
              <a:ext uri="{FF2B5EF4-FFF2-40B4-BE49-F238E27FC236}">
                <a16:creationId xmlns:a16="http://schemas.microsoft.com/office/drawing/2014/main" id="{89ECEC66-F3FC-7A2F-A60C-D9045DCBF808}"/>
              </a:ext>
            </a:extLst>
          </p:cNvPr>
          <p:cNvSpPr>
            <a:spLocks noGrp="1"/>
          </p:cNvSpPr>
          <p:nvPr>
            <p:ph type="subTitle" idx="1"/>
          </p:nvPr>
        </p:nvSpPr>
        <p:spPr>
          <a:xfrm>
            <a:off x="796387" y="286709"/>
            <a:ext cx="2908041" cy="500691"/>
          </a:xfrm>
        </p:spPr>
        <p:txBody>
          <a:bodyPr/>
          <a:lstStyle/>
          <a:p>
            <a:r>
              <a:rPr lang="en-AU" dirty="0">
                <a:solidFill>
                  <a:schemeClr val="bg1"/>
                </a:solidFill>
                <a:latin typeface="Verdana" panose="020B0604030504040204" pitchFamily="34" charset="0"/>
                <a:ea typeface="Verdana" panose="020B0604030504040204" pitchFamily="34" charset="0"/>
              </a:rPr>
              <a:t>Session</a:t>
            </a:r>
          </a:p>
        </p:txBody>
      </p:sp>
      <p:sp>
        <p:nvSpPr>
          <p:cNvPr id="17" name="Subtitle 6">
            <a:extLst>
              <a:ext uri="{FF2B5EF4-FFF2-40B4-BE49-F238E27FC236}">
                <a16:creationId xmlns:a16="http://schemas.microsoft.com/office/drawing/2014/main" id="{EBF4F528-4389-5143-1E04-52F5F472E493}"/>
              </a:ext>
            </a:extLst>
          </p:cNvPr>
          <p:cNvSpPr txBox="1">
            <a:spLocks/>
          </p:cNvSpPr>
          <p:nvPr/>
        </p:nvSpPr>
        <p:spPr>
          <a:xfrm>
            <a:off x="796387" y="674433"/>
            <a:ext cx="2908041" cy="79920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Clr>
                <a:schemeClr val="tx1">
                  <a:lumMod val="75000"/>
                  <a:lumOff val="25000"/>
                </a:schemeClr>
              </a:buClr>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sz="4800" b="1" dirty="0">
                <a:solidFill>
                  <a:schemeClr val="bg1"/>
                </a:solidFill>
                <a:latin typeface="Verdana" panose="020B0604030504040204" pitchFamily="34" charset="0"/>
                <a:ea typeface="Verdana" panose="020B0604030504040204" pitchFamily="34" charset="0"/>
                <a:cs typeface="Verdana" panose="020B0604030504040204" pitchFamily="34" charset="0"/>
              </a:rPr>
              <a:t>4</a:t>
            </a:r>
          </a:p>
        </p:txBody>
      </p:sp>
      <p:pic>
        <p:nvPicPr>
          <p:cNvPr id="8" name="Picture 7" descr="CBM Global Disability Inclusion logo to the left of their Inclusion Advisory Group logo">
            <a:extLst>
              <a:ext uri="{FF2B5EF4-FFF2-40B4-BE49-F238E27FC236}">
                <a16:creationId xmlns:a16="http://schemas.microsoft.com/office/drawing/2014/main" id="{03C9C6C8-579A-3E27-7656-C6E3EAA8666D}"/>
              </a:ext>
            </a:extLst>
          </p:cNvPr>
          <p:cNvPicPr>
            <a:picLocks noChangeAspect="1"/>
          </p:cNvPicPr>
          <p:nvPr/>
        </p:nvPicPr>
        <p:blipFill>
          <a:blip r:embed="rId4"/>
          <a:stretch>
            <a:fillRect/>
          </a:stretch>
        </p:blipFill>
        <p:spPr>
          <a:xfrm>
            <a:off x="499668" y="5512080"/>
            <a:ext cx="2430319" cy="1105478"/>
          </a:xfrm>
          <a:prstGeom prst="rect">
            <a:avLst/>
          </a:prstGeom>
        </p:spPr>
      </p:pic>
      <p:pic>
        <p:nvPicPr>
          <p:cNvPr id="9" name="Picture 8" descr="UNFPA logo">
            <a:extLst>
              <a:ext uri="{FF2B5EF4-FFF2-40B4-BE49-F238E27FC236}">
                <a16:creationId xmlns:a16="http://schemas.microsoft.com/office/drawing/2014/main" id="{5F02A355-35F8-1BC8-A5AB-B9BF1F16AF1E}"/>
              </a:ext>
            </a:extLst>
          </p:cNvPr>
          <p:cNvPicPr>
            <a:picLocks noChangeAspect="1"/>
          </p:cNvPicPr>
          <p:nvPr/>
        </p:nvPicPr>
        <p:blipFill>
          <a:blip r:embed="rId5"/>
          <a:stretch>
            <a:fillRect/>
          </a:stretch>
        </p:blipFill>
        <p:spPr>
          <a:xfrm>
            <a:off x="3373831" y="5378758"/>
            <a:ext cx="2133600" cy="1435100"/>
          </a:xfrm>
          <a:prstGeom prst="rect">
            <a:avLst/>
          </a:prstGeom>
        </p:spPr>
      </p:pic>
      <p:pic>
        <p:nvPicPr>
          <p:cNvPr id="18" name="Picture 17" descr="Centre for Inclusive Policy logo">
            <a:extLst>
              <a:ext uri="{FF2B5EF4-FFF2-40B4-BE49-F238E27FC236}">
                <a16:creationId xmlns:a16="http://schemas.microsoft.com/office/drawing/2014/main" id="{ED84CFE4-7DF2-5328-77CC-86B9305F4F68}"/>
              </a:ext>
            </a:extLst>
          </p:cNvPr>
          <p:cNvPicPr>
            <a:picLocks noChangeAspect="1"/>
          </p:cNvPicPr>
          <p:nvPr/>
        </p:nvPicPr>
        <p:blipFill>
          <a:blip r:embed="rId6"/>
          <a:stretch>
            <a:fillRect/>
          </a:stretch>
        </p:blipFill>
        <p:spPr>
          <a:xfrm>
            <a:off x="5717451" y="5544866"/>
            <a:ext cx="1402160" cy="1088519"/>
          </a:xfrm>
          <a:prstGeom prst="rect">
            <a:avLst/>
          </a:prstGeom>
        </p:spPr>
      </p:pic>
      <p:pic>
        <p:nvPicPr>
          <p:cNvPr id="10" name="Picture 9" descr="International Disability Alliance logo">
            <a:extLst>
              <a:ext uri="{FF2B5EF4-FFF2-40B4-BE49-F238E27FC236}">
                <a16:creationId xmlns:a16="http://schemas.microsoft.com/office/drawing/2014/main" id="{FF794F87-590D-D236-AC3E-AB9008C458CA}"/>
              </a:ext>
            </a:extLst>
          </p:cNvPr>
          <p:cNvPicPr>
            <a:picLocks noChangeAspect="1"/>
          </p:cNvPicPr>
          <p:nvPr/>
        </p:nvPicPr>
        <p:blipFill>
          <a:blip r:embed="rId7"/>
          <a:stretch>
            <a:fillRect/>
          </a:stretch>
        </p:blipFill>
        <p:spPr>
          <a:xfrm>
            <a:off x="7301979" y="5536116"/>
            <a:ext cx="1960034" cy="1190594"/>
          </a:xfrm>
          <a:prstGeom prst="rect">
            <a:avLst/>
          </a:prstGeom>
        </p:spPr>
      </p:pic>
      <p:pic>
        <p:nvPicPr>
          <p:cNvPr id="11" name="Picture 10" descr="Stakeholder Group of Persons with Disabilities for Sustainable Development logo">
            <a:extLst>
              <a:ext uri="{FF2B5EF4-FFF2-40B4-BE49-F238E27FC236}">
                <a16:creationId xmlns:a16="http://schemas.microsoft.com/office/drawing/2014/main" id="{9E157333-CBA3-55EC-9C46-F39FC39BAFD6}"/>
              </a:ext>
            </a:extLst>
          </p:cNvPr>
          <p:cNvPicPr>
            <a:picLocks noChangeAspect="1"/>
          </p:cNvPicPr>
          <p:nvPr/>
        </p:nvPicPr>
        <p:blipFill>
          <a:blip r:embed="rId8"/>
          <a:stretch>
            <a:fillRect/>
          </a:stretch>
        </p:blipFill>
        <p:spPr>
          <a:xfrm>
            <a:off x="9270049" y="5597028"/>
            <a:ext cx="2836914" cy="999735"/>
          </a:xfrm>
          <a:prstGeom prst="rect">
            <a:avLst/>
          </a:prstGeom>
        </p:spPr>
      </p:pic>
    </p:spTree>
    <p:extLst>
      <p:ext uri="{BB962C8B-B14F-4D97-AF65-F5344CB8AC3E}">
        <p14:creationId xmlns:p14="http://schemas.microsoft.com/office/powerpoint/2010/main" val="4168433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A9589E9-AA4C-68F1-C59D-0E22093C9BA4}"/>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25716" y="0"/>
            <a:ext cx="11649330" cy="5984341"/>
          </a:xfrm>
          <a:prstGeom prst="rect">
            <a:avLst/>
          </a:prstGeom>
        </p:spPr>
      </p:pic>
      <p:sp>
        <p:nvSpPr>
          <p:cNvPr id="2" name="Title 1"/>
          <p:cNvSpPr>
            <a:spLocks noGrp="1"/>
          </p:cNvSpPr>
          <p:nvPr>
            <p:ph type="title"/>
          </p:nvPr>
        </p:nvSpPr>
        <p:spPr>
          <a:xfrm>
            <a:off x="1136199" y="148742"/>
            <a:ext cx="10160000" cy="1325563"/>
          </a:xfrm>
        </p:spPr>
        <p:txBody>
          <a:bodyPr/>
          <a:lstStyle/>
          <a:p>
            <a:r>
              <a:rPr lang="en-US" dirty="0">
                <a:solidFill>
                  <a:srgbClr val="C00000"/>
                </a:solidFill>
                <a:latin typeface="Verdana"/>
                <a:ea typeface="Verdana"/>
                <a:cs typeface="Calibri"/>
              </a:rPr>
              <a:t>Does the WG-SS include all persons with disabilities?</a:t>
            </a:r>
          </a:p>
        </p:txBody>
      </p:sp>
      <p:sp>
        <p:nvSpPr>
          <p:cNvPr id="5" name="Content Placeholder 4">
            <a:extLst>
              <a:ext uri="{FF2B5EF4-FFF2-40B4-BE49-F238E27FC236}">
                <a16:creationId xmlns:a16="http://schemas.microsoft.com/office/drawing/2014/main" id="{9A2390AE-34D4-486D-9DA8-8225893C8809}"/>
              </a:ext>
            </a:extLst>
          </p:cNvPr>
          <p:cNvSpPr>
            <a:spLocks noGrp="1"/>
          </p:cNvSpPr>
          <p:nvPr>
            <p:ph idx="1"/>
          </p:nvPr>
        </p:nvSpPr>
        <p:spPr>
          <a:xfrm>
            <a:off x="1031268" y="1509783"/>
            <a:ext cx="10938934" cy="4927600"/>
          </a:xfrm>
        </p:spPr>
        <p:txBody>
          <a:bodyPr vert="horz" lIns="91440" tIns="45720" rIns="91440" bIns="45720" rtlCol="0" anchor="t">
            <a:normAutofit/>
          </a:bodyPr>
          <a:lstStyle/>
          <a:p>
            <a:pPr marL="288925" indent="-288925">
              <a:buClr>
                <a:srgbClr val="3F8EC5"/>
              </a:buClr>
              <a:buSzPct val="100000"/>
              <a:defRPr/>
            </a:pPr>
            <a:r>
              <a:rPr lang="en-US" altLang="en-US" sz="2400" dirty="0">
                <a:ea typeface="Verdana"/>
                <a:cs typeface="Verdana" panose="020B0604030504040204" pitchFamily="34" charset="0"/>
              </a:rPr>
              <a:t> </a:t>
            </a:r>
            <a:r>
              <a:rPr lang="en-US" altLang="en-US" sz="2400" dirty="0">
                <a:latin typeface="Verdana"/>
                <a:ea typeface="Verdana"/>
                <a:cs typeface="Verdana" panose="020B0604030504040204" pitchFamily="34" charset="0"/>
              </a:rPr>
              <a:t>The WG-SS does </a:t>
            </a:r>
            <a:r>
              <a:rPr lang="en-US" altLang="en-US" sz="2400" b="1" dirty="0">
                <a:latin typeface="Verdana"/>
                <a:ea typeface="Verdana"/>
                <a:cs typeface="Verdana" panose="020B0604030504040204" pitchFamily="34" charset="0"/>
              </a:rPr>
              <a:t>not</a:t>
            </a:r>
            <a:r>
              <a:rPr lang="en-US" altLang="en-US" sz="2400" dirty="0">
                <a:latin typeface="Verdana"/>
                <a:ea typeface="Verdana"/>
                <a:cs typeface="Verdana" panose="020B0604030504040204" pitchFamily="34" charset="0"/>
              </a:rPr>
              <a:t> identify:</a:t>
            </a:r>
          </a:p>
          <a:p>
            <a:pPr marL="746125" lvl="1" indent="-288925">
              <a:buClr>
                <a:srgbClr val="3F8EC5"/>
              </a:buClr>
              <a:buSzPct val="100000"/>
              <a:defRPr/>
            </a:pPr>
            <a:r>
              <a:rPr lang="en-US" altLang="en-US" dirty="0">
                <a:latin typeface="Verdana"/>
                <a:ea typeface="Verdana"/>
                <a:cs typeface="Verdana" panose="020B0604030504040204" pitchFamily="34" charset="0"/>
              </a:rPr>
              <a:t>Persons with psychosocial disabilities.</a:t>
            </a:r>
          </a:p>
          <a:p>
            <a:pPr marL="746125" lvl="1" indent="-288925">
              <a:buClr>
                <a:srgbClr val="3F8EC5"/>
              </a:buClr>
              <a:buSzPct val="100000"/>
              <a:defRPr/>
            </a:pPr>
            <a:r>
              <a:rPr lang="en-US" altLang="en-US" dirty="0">
                <a:latin typeface="Verdana"/>
                <a:ea typeface="Verdana"/>
                <a:cs typeface="Verdana" panose="020B0604030504040204" pitchFamily="34" charset="0"/>
              </a:rPr>
              <a:t>Persons with upper body limitations.</a:t>
            </a:r>
          </a:p>
          <a:p>
            <a:pPr marL="457200" lvl="1" indent="0">
              <a:buClr>
                <a:srgbClr val="3F8EC5"/>
              </a:buClr>
              <a:buSzPct val="100000"/>
              <a:buNone/>
              <a:defRPr/>
            </a:pPr>
            <a:r>
              <a:rPr lang="en-US" altLang="en-US" dirty="0">
                <a:latin typeface="Verdana"/>
                <a:ea typeface="Verdana"/>
                <a:cs typeface="Verdana" panose="020B0604030504040204" pitchFamily="34" charset="0"/>
              </a:rPr>
              <a:t>(unless these affect other domains such as self-care or communication)</a:t>
            </a:r>
          </a:p>
          <a:p>
            <a:pPr marL="288925" indent="-288925">
              <a:buClr>
                <a:srgbClr val="3F8EC5"/>
              </a:buClr>
              <a:buSzPct val="100000"/>
              <a:defRPr/>
            </a:pPr>
            <a:r>
              <a:rPr lang="en-US" altLang="en-US" sz="2400" dirty="0">
                <a:latin typeface="Verdana"/>
                <a:ea typeface="Verdana"/>
                <a:cs typeface="Verdana" panose="020B0604030504040204" pitchFamily="34" charset="0"/>
              </a:rPr>
              <a:t>To address these limitations, the WG developed the WG-Extended Set and the WG-Enhanced Set of Questions.</a:t>
            </a:r>
          </a:p>
          <a:p>
            <a:pPr marL="746125" lvl="1" indent="-288925">
              <a:buClr>
                <a:srgbClr val="3F8EC5"/>
              </a:buClr>
              <a:buSzPct val="100000"/>
              <a:defRPr/>
            </a:pPr>
            <a:r>
              <a:rPr lang="en-US" altLang="en-US" dirty="0">
                <a:latin typeface="Verdana"/>
                <a:ea typeface="Verdana"/>
                <a:cs typeface="Verdana" panose="020B0604030504040204" pitchFamily="34" charset="0"/>
              </a:rPr>
              <a:t>These include 2 questions each on upper body functioning and on anxiety and depression.</a:t>
            </a:r>
          </a:p>
          <a:p>
            <a:pPr marL="746125" lvl="1" indent="-288925">
              <a:buClr>
                <a:srgbClr val="3F8EC5"/>
              </a:buClr>
              <a:buSzPct val="100000"/>
              <a:defRPr/>
            </a:pPr>
            <a:r>
              <a:rPr lang="en-US" altLang="en-US" dirty="0">
                <a:latin typeface="Verdana"/>
                <a:ea typeface="Verdana"/>
                <a:cs typeface="Verdana" panose="020B0604030504040204" pitchFamily="34" charset="0"/>
              </a:rPr>
              <a:t>These can be added to surveys such as those on labor force, living standards, health and education</a:t>
            </a:r>
            <a:r>
              <a:rPr lang="en-US" altLang="en-US" sz="2600" dirty="0">
                <a:latin typeface="Verdana"/>
                <a:ea typeface="Verdana"/>
                <a:cs typeface="Verdana" panose="020B0604030504040204" pitchFamily="34" charset="0"/>
              </a:rPr>
              <a:t>.</a:t>
            </a:r>
            <a:endParaRPr lang="en-US" altLang="en-US" sz="2600" dirty="0">
              <a:latin typeface="Verdana"/>
              <a:ea typeface="Verdana" panose="020B0604030504040204" pitchFamily="34" charset="0"/>
              <a:cs typeface="Verdana" panose="020B0604030504040204" pitchFamily="34" charset="0"/>
            </a:endParaRPr>
          </a:p>
          <a:p>
            <a:pPr marL="0" indent="0">
              <a:buNone/>
            </a:pPr>
            <a:endParaRPr lang="en-US" dirty="0"/>
          </a:p>
        </p:txBody>
      </p:sp>
      <p:sp>
        <p:nvSpPr>
          <p:cNvPr id="4" name="TextBox 3">
            <a:extLst>
              <a:ext uri="{FF2B5EF4-FFF2-40B4-BE49-F238E27FC236}">
                <a16:creationId xmlns:a16="http://schemas.microsoft.com/office/drawing/2014/main" id="{D5CA0CFB-5B6F-B010-A815-75F520E2502D}"/>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4</a:t>
            </a:r>
          </a:p>
          <a:p>
            <a:pPr algn="r"/>
            <a:endParaRPr lang="en-US" sz="1000" dirty="0"/>
          </a:p>
        </p:txBody>
      </p:sp>
      <p:sp>
        <p:nvSpPr>
          <p:cNvPr id="6" name="TextBox 5">
            <a:extLst>
              <a:ext uri="{FF2B5EF4-FFF2-40B4-BE49-F238E27FC236}">
                <a16:creationId xmlns:a16="http://schemas.microsoft.com/office/drawing/2014/main" id="{6CB550FA-7A27-4F28-BE0C-1EE09FC61B35}"/>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10</a:t>
            </a:fld>
            <a:endParaRPr lang="en-US" sz="1000" dirty="0"/>
          </a:p>
        </p:txBody>
      </p:sp>
    </p:spTree>
    <p:extLst>
      <p:ext uri="{BB962C8B-B14F-4D97-AF65-F5344CB8AC3E}">
        <p14:creationId xmlns:p14="http://schemas.microsoft.com/office/powerpoint/2010/main" val="3054436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E142251-7F48-EB34-FB0B-7B9DD4CEE364}"/>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624689" y="0"/>
            <a:ext cx="11567311" cy="6010466"/>
          </a:xfrm>
          <a:prstGeom prst="rect">
            <a:avLst/>
          </a:prstGeom>
        </p:spPr>
      </p:pic>
      <p:sp>
        <p:nvSpPr>
          <p:cNvPr id="3" name="Title 2"/>
          <p:cNvSpPr>
            <a:spLocks noGrp="1"/>
          </p:cNvSpPr>
          <p:nvPr>
            <p:ph type="title"/>
          </p:nvPr>
        </p:nvSpPr>
        <p:spPr>
          <a:xfrm>
            <a:off x="1522334" y="2308597"/>
            <a:ext cx="8146321" cy="3140217"/>
          </a:xfrm>
        </p:spPr>
        <p:txBody>
          <a:bodyPr>
            <a:normAutofit/>
          </a:bodyPr>
          <a:lstStyle/>
          <a:p>
            <a:pPr algn="l"/>
            <a:r>
              <a:rPr lang="en-AU" sz="3200" dirty="0">
                <a:latin typeface="Verdana"/>
                <a:ea typeface="+mj-lt"/>
                <a:cs typeface="+mj-lt"/>
              </a:rPr>
              <a:t>Child Functioning Module (CFM)</a:t>
            </a:r>
            <a:r>
              <a:rPr lang="en-AU" sz="3200" dirty="0">
                <a:latin typeface="Verdana"/>
                <a:ea typeface="Verdana"/>
                <a:cs typeface="Times New Roman"/>
              </a:rPr>
              <a:t> – a specific tool designed to gather data on children with disabilities </a:t>
            </a:r>
            <a:br>
              <a:rPr lang="en-US" sz="3200" b="1" spc="100" dirty="0">
                <a:effectLst/>
                <a:latin typeface="Calibri" panose="020F0502020204030204" pitchFamily="34" charset="0"/>
                <a:ea typeface="Times New Roman" panose="02020603050405020304" pitchFamily="18" charset="0"/>
                <a:cs typeface="Times New Roman" panose="02020603050405020304" pitchFamily="18" charset="0"/>
              </a:rPr>
            </a:br>
            <a:endParaRPr lang="en-AU" sz="3200" dirty="0">
              <a:cs typeface="Calibri"/>
            </a:endParaRPr>
          </a:p>
        </p:txBody>
      </p:sp>
      <p:sp>
        <p:nvSpPr>
          <p:cNvPr id="4" name="TextBox 3">
            <a:extLst>
              <a:ext uri="{FF2B5EF4-FFF2-40B4-BE49-F238E27FC236}">
                <a16:creationId xmlns:a16="http://schemas.microsoft.com/office/drawing/2014/main" id="{945F7DBC-7F7E-44FA-1633-0723162F3FAE}"/>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4</a:t>
            </a:r>
          </a:p>
          <a:p>
            <a:pPr algn="r"/>
            <a:endParaRPr lang="en-US" sz="1000" dirty="0"/>
          </a:p>
        </p:txBody>
      </p:sp>
      <p:sp>
        <p:nvSpPr>
          <p:cNvPr id="5" name="TextBox 4">
            <a:extLst>
              <a:ext uri="{FF2B5EF4-FFF2-40B4-BE49-F238E27FC236}">
                <a16:creationId xmlns:a16="http://schemas.microsoft.com/office/drawing/2014/main" id="{50FDBE3E-7048-43B7-230B-D225AA8BFD3D}"/>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11</a:t>
            </a:fld>
            <a:endParaRPr lang="en-US" sz="1000" dirty="0"/>
          </a:p>
        </p:txBody>
      </p:sp>
    </p:spTree>
    <p:extLst>
      <p:ext uri="{BB962C8B-B14F-4D97-AF65-F5344CB8AC3E}">
        <p14:creationId xmlns:p14="http://schemas.microsoft.com/office/powerpoint/2010/main" val="2257046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FBA8972-EE60-A346-C860-FA9274520CF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25716" y="0"/>
            <a:ext cx="11649330" cy="5984341"/>
          </a:xfrm>
          <a:prstGeom prst="rect">
            <a:avLst/>
          </a:prstGeom>
        </p:spPr>
      </p:pic>
      <p:sp>
        <p:nvSpPr>
          <p:cNvPr id="2" name="Title 1"/>
          <p:cNvSpPr>
            <a:spLocks noGrp="1"/>
          </p:cNvSpPr>
          <p:nvPr>
            <p:ph type="title"/>
          </p:nvPr>
        </p:nvSpPr>
        <p:spPr>
          <a:xfrm>
            <a:off x="1301090" y="210877"/>
            <a:ext cx="7825904" cy="1325563"/>
          </a:xfrm>
        </p:spPr>
        <p:txBody>
          <a:bodyPr/>
          <a:lstStyle/>
          <a:p>
            <a:r>
              <a:rPr lang="en-US" dirty="0">
                <a:solidFill>
                  <a:srgbClr val="C00000"/>
                </a:solidFill>
                <a:latin typeface="Verdana"/>
                <a:ea typeface="Verdana"/>
              </a:rPr>
              <a:t>Disability in children</a:t>
            </a:r>
            <a:endParaRPr lang="en-AU" dirty="0">
              <a:solidFill>
                <a:srgbClr val="C00000"/>
              </a:solidFill>
              <a:latin typeface="Verdana"/>
              <a:ea typeface="Verdana"/>
            </a:endParaRPr>
          </a:p>
        </p:txBody>
      </p:sp>
      <p:sp>
        <p:nvSpPr>
          <p:cNvPr id="5" name="Content Placeholder 4">
            <a:extLst>
              <a:ext uri="{FF2B5EF4-FFF2-40B4-BE49-F238E27FC236}">
                <a16:creationId xmlns:a16="http://schemas.microsoft.com/office/drawing/2014/main" id="{9A2390AE-34D4-486D-9DA8-8225893C8809}"/>
              </a:ext>
            </a:extLst>
          </p:cNvPr>
          <p:cNvSpPr>
            <a:spLocks noGrp="1"/>
          </p:cNvSpPr>
          <p:nvPr>
            <p:ph idx="1"/>
          </p:nvPr>
        </p:nvSpPr>
        <p:spPr>
          <a:xfrm>
            <a:off x="1301090" y="1418834"/>
            <a:ext cx="9871599" cy="4683113"/>
          </a:xfrm>
        </p:spPr>
        <p:txBody>
          <a:bodyPr vert="horz" lIns="91440" tIns="45720" rIns="91440" bIns="45720" rtlCol="0" anchor="t">
            <a:normAutofit/>
          </a:bodyPr>
          <a:lstStyle/>
          <a:p>
            <a:pPr marL="288925" indent="-288925">
              <a:buClr>
                <a:srgbClr val="3F8EC5"/>
              </a:buClr>
              <a:buSzPct val="100000"/>
              <a:defRPr/>
            </a:pPr>
            <a:r>
              <a:rPr lang="en-US" altLang="en-US" sz="2400" dirty="0">
                <a:latin typeface="Verdana"/>
                <a:ea typeface="Verdana"/>
                <a:cs typeface="Verdana" panose="020B0604030504040204" pitchFamily="34" charset="0"/>
              </a:rPr>
              <a:t>The WG-SS:</a:t>
            </a:r>
          </a:p>
          <a:p>
            <a:pPr marL="746125" lvl="1" indent="-288925">
              <a:buClr>
                <a:srgbClr val="3F8EC5"/>
              </a:buClr>
              <a:buSzPct val="100000"/>
              <a:defRPr/>
            </a:pPr>
            <a:r>
              <a:rPr lang="en-US" altLang="en-US" dirty="0">
                <a:latin typeface="Verdana"/>
                <a:ea typeface="Verdana"/>
                <a:cs typeface="Verdana" panose="020B0604030504040204" pitchFamily="34" charset="0"/>
              </a:rPr>
              <a:t>Is not appropriate for children under 5 years of age.</a:t>
            </a:r>
          </a:p>
          <a:p>
            <a:pPr marL="746125" lvl="1" indent="-288925">
              <a:buClr>
                <a:srgbClr val="3F8EC5"/>
              </a:buClr>
              <a:buSzPct val="100000"/>
              <a:defRPr/>
            </a:pPr>
            <a:r>
              <a:rPr lang="en-US" altLang="en-US" dirty="0">
                <a:latin typeface="Verdana"/>
                <a:ea typeface="Verdana"/>
                <a:cs typeface="Verdana" panose="020B0604030504040204" pitchFamily="34" charset="0"/>
              </a:rPr>
              <a:t>Misses some children with developmental issues between 5 and 18 years of age.</a:t>
            </a:r>
          </a:p>
          <a:p>
            <a:pPr marL="746125" lvl="1" indent="-288925">
              <a:buClr>
                <a:srgbClr val="3F8EC5"/>
              </a:buClr>
              <a:buSzPct val="100000"/>
              <a:defRPr/>
            </a:pPr>
            <a:endParaRPr lang="en-US" altLang="en-US" dirty="0">
              <a:latin typeface="Verdana"/>
              <a:ea typeface="Verdana"/>
              <a:cs typeface="Verdana" panose="020B0604030504040204" pitchFamily="34" charset="0"/>
            </a:endParaRPr>
          </a:p>
          <a:p>
            <a:pPr marL="288925" indent="-288925">
              <a:buClr>
                <a:srgbClr val="3F8EC5"/>
              </a:buClr>
              <a:buSzPct val="100000"/>
              <a:defRPr/>
            </a:pPr>
            <a:r>
              <a:rPr lang="en-US" altLang="en-US" sz="2400" dirty="0">
                <a:latin typeface="Verdana"/>
                <a:ea typeface="Verdana"/>
                <a:cs typeface="Verdana" panose="020B0604030504040204" pitchFamily="34" charset="0"/>
              </a:rPr>
              <a:t>The WG and UNICEF developed the Child Functioning Module (CFM) to address these limitations.</a:t>
            </a:r>
          </a:p>
          <a:p>
            <a:pPr marL="746125" lvl="1" indent="-288925">
              <a:buClr>
                <a:srgbClr val="3F8EC5"/>
              </a:buClr>
              <a:buSzPct val="100000"/>
              <a:defRPr/>
            </a:pPr>
            <a:r>
              <a:rPr lang="en-US" altLang="en-US" dirty="0">
                <a:latin typeface="Verdana"/>
                <a:ea typeface="Verdana"/>
                <a:cs typeface="Verdana" panose="020B0604030504040204" pitchFamily="34" charset="0"/>
              </a:rPr>
              <a:t>It follows the basic design of the WG-SS but includes functional domains of importance to children.</a:t>
            </a:r>
          </a:p>
          <a:p>
            <a:pPr marL="746125" lvl="1" indent="-288925">
              <a:buClr>
                <a:srgbClr val="3F8EC5"/>
              </a:buClr>
              <a:buSzPct val="100000"/>
              <a:defRPr/>
            </a:pPr>
            <a:r>
              <a:rPr lang="en-US" altLang="en-US" dirty="0">
                <a:latin typeface="Verdana"/>
                <a:ea typeface="Verdana"/>
                <a:cs typeface="Verdana" panose="020B0604030504040204" pitchFamily="34" charset="0"/>
              </a:rPr>
              <a:t>It is included in UNICEF’s Multiple Indicator Cluster Survey Program.</a:t>
            </a:r>
          </a:p>
          <a:p>
            <a:pPr marL="457200" lvl="1" indent="0">
              <a:buClr>
                <a:srgbClr val="000000"/>
              </a:buClr>
              <a:buSzPct val="100000"/>
              <a:buNone/>
            </a:pPr>
            <a:endParaRPr lang="en-US" altLang="en-US" sz="2600" dirty="0">
              <a:ea typeface="Verdana"/>
              <a:cs typeface="Calibri" panose="020F0502020204030204"/>
            </a:endParaRPr>
          </a:p>
          <a:p>
            <a:pPr marL="457200" lvl="1" indent="0">
              <a:buClr>
                <a:srgbClr val="000000"/>
              </a:buClr>
              <a:buSzPct val="100000"/>
              <a:buNone/>
            </a:pPr>
            <a:endParaRPr lang="en-US" altLang="en-US" sz="2600" dirty="0">
              <a:ea typeface="Verdana"/>
              <a:cs typeface="Calibri" panose="020F0502020204030204"/>
            </a:endParaRPr>
          </a:p>
          <a:p>
            <a:pPr>
              <a:buClr>
                <a:prstClr val="black">
                  <a:lumMod val="75000"/>
                  <a:lumOff val="25000"/>
                </a:prstClr>
              </a:buClr>
            </a:pPr>
            <a:endParaRPr lang="en-US" dirty="0">
              <a:ea typeface="Verdana"/>
              <a:cs typeface="Calibri" panose="020F0502020204030204"/>
            </a:endParaRPr>
          </a:p>
        </p:txBody>
      </p:sp>
      <p:sp>
        <p:nvSpPr>
          <p:cNvPr id="4" name="TextBox 3">
            <a:extLst>
              <a:ext uri="{FF2B5EF4-FFF2-40B4-BE49-F238E27FC236}">
                <a16:creationId xmlns:a16="http://schemas.microsoft.com/office/drawing/2014/main" id="{761DA813-F2A0-FFB8-BF82-1DF8F4F6DD75}"/>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4</a:t>
            </a:r>
          </a:p>
          <a:p>
            <a:pPr algn="r"/>
            <a:endParaRPr lang="en-US" sz="1000" dirty="0"/>
          </a:p>
        </p:txBody>
      </p:sp>
      <p:sp>
        <p:nvSpPr>
          <p:cNvPr id="6" name="TextBox 5">
            <a:extLst>
              <a:ext uri="{FF2B5EF4-FFF2-40B4-BE49-F238E27FC236}">
                <a16:creationId xmlns:a16="http://schemas.microsoft.com/office/drawing/2014/main" id="{BB3AF6A2-8878-8831-86AF-1F62AB8DA21D}"/>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12</a:t>
            </a:fld>
            <a:endParaRPr lang="en-US" sz="1000" dirty="0"/>
          </a:p>
        </p:txBody>
      </p:sp>
    </p:spTree>
    <p:extLst>
      <p:ext uri="{BB962C8B-B14F-4D97-AF65-F5344CB8AC3E}">
        <p14:creationId xmlns:p14="http://schemas.microsoft.com/office/powerpoint/2010/main" val="3339590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F4F2987-E0D4-5B46-B38B-9FAB7E58A0A9}"/>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624689" y="0"/>
            <a:ext cx="11567311" cy="6010466"/>
          </a:xfrm>
          <a:prstGeom prst="rect">
            <a:avLst/>
          </a:prstGeom>
        </p:spPr>
      </p:pic>
      <p:sp>
        <p:nvSpPr>
          <p:cNvPr id="3" name="Title 2"/>
          <p:cNvSpPr>
            <a:spLocks noGrp="1"/>
          </p:cNvSpPr>
          <p:nvPr>
            <p:ph type="title"/>
          </p:nvPr>
        </p:nvSpPr>
        <p:spPr/>
        <p:txBody>
          <a:bodyPr>
            <a:normAutofit/>
          </a:bodyPr>
          <a:lstStyle/>
          <a:p>
            <a:pPr algn="l"/>
            <a:r>
              <a:rPr lang="en-AU" sz="4000" dirty="0">
                <a:effectLst/>
                <a:latin typeface="Verdana"/>
                <a:ea typeface="Verdana"/>
                <a:cs typeface="Times New Roman"/>
              </a:rPr>
              <a:t>Beyond disaggregation </a:t>
            </a:r>
            <a:r>
              <a:rPr lang="en-AU" sz="4000" dirty="0">
                <a:latin typeface="Verdana"/>
                <a:ea typeface="Verdana"/>
                <a:cs typeface="Times New Roman"/>
              </a:rPr>
              <a:t>– using the data to build evidence for advocacy</a:t>
            </a:r>
            <a:r>
              <a:rPr lang="en-AU" sz="4000" b="1" spc="100" dirty="0">
                <a:effectLst/>
                <a:latin typeface="Calibri"/>
                <a:ea typeface="Times New Roman" panose="02020603050405020304" pitchFamily="18" charset="0"/>
                <a:cs typeface="Times New Roman"/>
              </a:rPr>
              <a:t> </a:t>
            </a:r>
            <a:br>
              <a:rPr lang="en-US" sz="4000" b="1" spc="100" dirty="0">
                <a:effectLst/>
                <a:latin typeface="Calibri" panose="020F0502020204030204" pitchFamily="34" charset="0"/>
                <a:ea typeface="Times New Roman" panose="02020603050405020304" pitchFamily="18" charset="0"/>
                <a:cs typeface="Times New Roman" panose="02020603050405020304" pitchFamily="18" charset="0"/>
              </a:rPr>
            </a:br>
            <a:endParaRPr lang="en-AU" sz="4000" dirty="0"/>
          </a:p>
        </p:txBody>
      </p:sp>
      <p:sp>
        <p:nvSpPr>
          <p:cNvPr id="4" name="TextBox 3">
            <a:extLst>
              <a:ext uri="{FF2B5EF4-FFF2-40B4-BE49-F238E27FC236}">
                <a16:creationId xmlns:a16="http://schemas.microsoft.com/office/drawing/2014/main" id="{09F60A6B-05D8-9ABF-9459-FA03606A156F}"/>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4</a:t>
            </a:r>
          </a:p>
          <a:p>
            <a:pPr algn="r"/>
            <a:endParaRPr lang="en-US" sz="1000" dirty="0"/>
          </a:p>
        </p:txBody>
      </p:sp>
      <p:sp>
        <p:nvSpPr>
          <p:cNvPr id="5" name="TextBox 4">
            <a:extLst>
              <a:ext uri="{FF2B5EF4-FFF2-40B4-BE49-F238E27FC236}">
                <a16:creationId xmlns:a16="http://schemas.microsoft.com/office/drawing/2014/main" id="{9A29D513-CB26-721F-DE1C-9AD3B84A1A8E}"/>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13</a:t>
            </a:fld>
            <a:endParaRPr lang="en-US" sz="1000" dirty="0"/>
          </a:p>
        </p:txBody>
      </p:sp>
    </p:spTree>
    <p:extLst>
      <p:ext uri="{BB962C8B-B14F-4D97-AF65-F5344CB8AC3E}">
        <p14:creationId xmlns:p14="http://schemas.microsoft.com/office/powerpoint/2010/main" val="3337226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CA386E8-A4AB-8F26-4EDD-B97A6D6FAB8E}"/>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25716" y="0"/>
            <a:ext cx="11649330" cy="5984341"/>
          </a:xfrm>
          <a:prstGeom prst="rect">
            <a:avLst/>
          </a:prstGeom>
        </p:spPr>
      </p:pic>
      <p:sp>
        <p:nvSpPr>
          <p:cNvPr id="2" name="Title 1"/>
          <p:cNvSpPr>
            <a:spLocks noGrp="1"/>
          </p:cNvSpPr>
          <p:nvPr>
            <p:ph type="title"/>
          </p:nvPr>
        </p:nvSpPr>
        <p:spPr>
          <a:xfrm>
            <a:off x="1252284" y="325481"/>
            <a:ext cx="10414000" cy="1325563"/>
          </a:xfrm>
        </p:spPr>
        <p:txBody>
          <a:bodyPr>
            <a:noAutofit/>
          </a:bodyPr>
          <a:lstStyle/>
          <a:p>
            <a:r>
              <a:rPr lang="en-US" sz="2800" dirty="0">
                <a:solidFill>
                  <a:srgbClr val="C00000"/>
                </a:solidFill>
                <a:latin typeface="Verdana"/>
                <a:ea typeface="+mj-lt"/>
                <a:cs typeface="+mj-lt"/>
              </a:rPr>
              <a:t>Disaggregation tells us only one part of the story – what other data is needed?</a:t>
            </a:r>
            <a:endParaRPr lang="en-AU" sz="2800" b="0" dirty="0">
              <a:solidFill>
                <a:srgbClr val="C00000"/>
              </a:solidFill>
              <a:latin typeface="Verdana"/>
              <a:ea typeface="+mj-lt"/>
              <a:cs typeface="+mj-lt"/>
            </a:endParaRPr>
          </a:p>
          <a:p>
            <a:endParaRPr lang="en-AU" sz="2800" b="0" dirty="0">
              <a:solidFill>
                <a:srgbClr val="C00000"/>
              </a:solidFill>
              <a:ea typeface="+mj-lt"/>
              <a:cs typeface="+mj-lt"/>
            </a:endParaRPr>
          </a:p>
        </p:txBody>
      </p:sp>
      <p:sp>
        <p:nvSpPr>
          <p:cNvPr id="5" name="Content Placeholder 4">
            <a:extLst>
              <a:ext uri="{FF2B5EF4-FFF2-40B4-BE49-F238E27FC236}">
                <a16:creationId xmlns:a16="http://schemas.microsoft.com/office/drawing/2014/main" id="{9A2390AE-34D4-486D-9DA8-8225893C8809}"/>
              </a:ext>
            </a:extLst>
          </p:cNvPr>
          <p:cNvSpPr>
            <a:spLocks noGrp="1"/>
          </p:cNvSpPr>
          <p:nvPr>
            <p:ph idx="1"/>
          </p:nvPr>
        </p:nvSpPr>
        <p:spPr>
          <a:xfrm>
            <a:off x="1151467" y="1395693"/>
            <a:ext cx="10514817" cy="5136826"/>
          </a:xfrm>
        </p:spPr>
        <p:txBody>
          <a:bodyPr vert="horz" lIns="91440" tIns="45720" rIns="91440" bIns="45720" rtlCol="0" anchor="t">
            <a:noAutofit/>
          </a:bodyPr>
          <a:lstStyle/>
          <a:p>
            <a:pPr marL="288925" indent="-288925">
              <a:buClr>
                <a:srgbClr val="3F8EC5"/>
              </a:buClr>
              <a:buSzPct val="100000"/>
              <a:defRPr/>
            </a:pPr>
            <a:r>
              <a:rPr lang="en-US" altLang="en-US" sz="2200" dirty="0">
                <a:latin typeface="Verdana"/>
                <a:ea typeface="Verdana"/>
                <a:cs typeface="Verdana" panose="020B0604030504040204" pitchFamily="34" charset="0"/>
              </a:rPr>
              <a:t>The WG-SS </a:t>
            </a:r>
            <a:r>
              <a:rPr lang="en-US" altLang="en-US" sz="2200" b="1" dirty="0">
                <a:latin typeface="Verdana"/>
                <a:ea typeface="Verdana"/>
                <a:cs typeface="Verdana" panose="020B0604030504040204" pitchFamily="34" charset="0"/>
              </a:rPr>
              <a:t>does not tell us</a:t>
            </a:r>
            <a:r>
              <a:rPr lang="en-US" altLang="en-US" sz="2200" dirty="0">
                <a:latin typeface="Verdana"/>
                <a:ea typeface="Verdana"/>
                <a:cs typeface="Verdana" panose="020B0604030504040204" pitchFamily="34" charset="0"/>
              </a:rPr>
              <a:t> </a:t>
            </a:r>
            <a:r>
              <a:rPr lang="en-US" sz="2200" dirty="0">
                <a:latin typeface="Verdana"/>
                <a:ea typeface="Verdana"/>
                <a:cs typeface="Times New Roman"/>
              </a:rPr>
              <a:t>that</a:t>
            </a:r>
            <a:r>
              <a:rPr lang="en-US" sz="2200" dirty="0">
                <a:effectLst/>
                <a:latin typeface="Verdana"/>
                <a:ea typeface="Verdana"/>
                <a:cs typeface="Times New Roman"/>
              </a:rPr>
              <a:t> environmental factors act as barriers or enablers for better inclusion (such as assistive devices, supportive regulations, accessible buildings).</a:t>
            </a:r>
            <a:r>
              <a:rPr lang="en-US" sz="2200" dirty="0">
                <a:latin typeface="Verdana"/>
                <a:ea typeface="Verdana"/>
                <a:cs typeface="Times New Roman"/>
              </a:rPr>
              <a:t> They also do</a:t>
            </a:r>
            <a:r>
              <a:rPr lang="en-US" sz="2200" dirty="0">
                <a:effectLst/>
                <a:latin typeface="Verdana"/>
                <a:ea typeface="Verdana"/>
                <a:cs typeface="Times New Roman"/>
              </a:rPr>
              <a:t> not address </a:t>
            </a:r>
            <a:r>
              <a:rPr lang="en-US" sz="2200" dirty="0">
                <a:latin typeface="Verdana"/>
                <a:ea typeface="Verdana"/>
                <a:cs typeface="Times New Roman"/>
              </a:rPr>
              <a:t>the difference assistive devices may make for persons with disabilities </a:t>
            </a:r>
            <a:endParaRPr lang="en-US" altLang="en-US" sz="2200" dirty="0">
              <a:latin typeface="Verdana"/>
              <a:ea typeface="Verdana"/>
              <a:cs typeface="Times New Roman"/>
            </a:endParaRPr>
          </a:p>
          <a:p>
            <a:pPr>
              <a:buClr>
                <a:srgbClr val="3F8EC5"/>
              </a:buClr>
            </a:pPr>
            <a:r>
              <a:rPr lang="en-US" altLang="en-US" sz="2200" dirty="0">
                <a:latin typeface="Verdana"/>
                <a:ea typeface="Verdana"/>
                <a:cs typeface="Verdana" panose="020B0604030504040204" pitchFamily="34" charset="0"/>
              </a:rPr>
              <a:t>To address the latter limitation, the WG-Enhanced Set includes questions on the use of mobility assistive devices and functioning with the use of these devices.</a:t>
            </a:r>
          </a:p>
          <a:p>
            <a:pPr>
              <a:buClr>
                <a:srgbClr val="3F8EC5"/>
              </a:buClr>
            </a:pPr>
            <a:r>
              <a:rPr lang="en-US" altLang="en-US" sz="2200" dirty="0">
                <a:latin typeface="Verdana"/>
                <a:ea typeface="Verdana"/>
                <a:cs typeface="Verdana" panose="020B0604030504040204" pitchFamily="34" charset="0"/>
              </a:rPr>
              <a:t>However, other barriers and enablers are not addressed. To obtain this data, additional modules can be added to the existing data collection modules, or specific disability surveys exploring these factors can be conducted (or both). </a:t>
            </a:r>
            <a:endParaRPr lang="en-US" altLang="en-US" sz="2200" dirty="0">
              <a:latin typeface="Verdana"/>
              <a:ea typeface="Verdana" panose="020B0604030504040204" pitchFamily="34" charset="0"/>
              <a:cs typeface="Verdana" panose="020B0604030504040204" pitchFamily="34" charset="0"/>
            </a:endParaRPr>
          </a:p>
          <a:p>
            <a:pPr>
              <a:buClr>
                <a:srgbClr val="3F8EC5"/>
              </a:buClr>
            </a:pPr>
            <a:r>
              <a:rPr lang="en-US" altLang="en-US" sz="2200" dirty="0">
                <a:latin typeface="Verdana"/>
                <a:ea typeface="Verdana"/>
                <a:cs typeface="Verdana" panose="020B0604030504040204" pitchFamily="34" charset="0"/>
              </a:rPr>
              <a:t>See Irish case study for further data collection based on initial use of WG-SS.</a:t>
            </a:r>
            <a:endParaRPr lang="en-US" altLang="en-US" sz="2200" dirty="0">
              <a:latin typeface="Verdana"/>
              <a:ea typeface="Verdana" panose="020B0604030504040204" pitchFamily="34" charset="0"/>
              <a:cs typeface="Verdana" panose="020B0604030504040204" pitchFamily="34" charset="0"/>
            </a:endParaRPr>
          </a:p>
        </p:txBody>
      </p:sp>
      <p:sp>
        <p:nvSpPr>
          <p:cNvPr id="4" name="TextBox 3">
            <a:extLst>
              <a:ext uri="{FF2B5EF4-FFF2-40B4-BE49-F238E27FC236}">
                <a16:creationId xmlns:a16="http://schemas.microsoft.com/office/drawing/2014/main" id="{34FC0777-1396-B8C3-67A8-AEA8E4256230}"/>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4</a:t>
            </a:r>
          </a:p>
          <a:p>
            <a:pPr algn="r"/>
            <a:endParaRPr lang="en-US" sz="1000" dirty="0"/>
          </a:p>
        </p:txBody>
      </p:sp>
      <p:sp>
        <p:nvSpPr>
          <p:cNvPr id="6" name="TextBox 5">
            <a:extLst>
              <a:ext uri="{FF2B5EF4-FFF2-40B4-BE49-F238E27FC236}">
                <a16:creationId xmlns:a16="http://schemas.microsoft.com/office/drawing/2014/main" id="{AE6D9E80-0729-8473-1C26-31DF7B1144D4}"/>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14</a:t>
            </a:fld>
            <a:endParaRPr lang="en-US" sz="1000" dirty="0"/>
          </a:p>
        </p:txBody>
      </p:sp>
    </p:spTree>
    <p:extLst>
      <p:ext uri="{BB962C8B-B14F-4D97-AF65-F5344CB8AC3E}">
        <p14:creationId xmlns:p14="http://schemas.microsoft.com/office/powerpoint/2010/main" val="31030926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81A7AB2-3AA7-406F-7B6F-769EB9AA201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25716" y="0"/>
            <a:ext cx="11649330" cy="5984341"/>
          </a:xfrm>
          <a:prstGeom prst="rect">
            <a:avLst/>
          </a:prstGeom>
        </p:spPr>
      </p:pic>
      <p:sp>
        <p:nvSpPr>
          <p:cNvPr id="4" name="Title 3">
            <a:extLst>
              <a:ext uri="{FF2B5EF4-FFF2-40B4-BE49-F238E27FC236}">
                <a16:creationId xmlns:a16="http://schemas.microsoft.com/office/drawing/2014/main" id="{2188B9C5-3993-4E3A-9923-B6ABB2E9AC6A}"/>
              </a:ext>
            </a:extLst>
          </p:cNvPr>
          <p:cNvSpPr>
            <a:spLocks noGrp="1"/>
          </p:cNvSpPr>
          <p:nvPr>
            <p:ph type="title"/>
          </p:nvPr>
        </p:nvSpPr>
        <p:spPr>
          <a:xfrm>
            <a:off x="1134533" y="279559"/>
            <a:ext cx="11057467" cy="1325563"/>
          </a:xfrm>
        </p:spPr>
        <p:txBody>
          <a:bodyPr>
            <a:normAutofit/>
          </a:bodyPr>
          <a:lstStyle/>
          <a:p>
            <a:r>
              <a:rPr lang="en-US" dirty="0">
                <a:solidFill>
                  <a:srgbClr val="C00000"/>
                </a:solidFill>
                <a:latin typeface="Verdana"/>
                <a:ea typeface="Verdana"/>
              </a:rPr>
              <a:t>Advocating for inclusive employment –what other information is needed? </a:t>
            </a:r>
          </a:p>
        </p:txBody>
      </p:sp>
      <p:sp>
        <p:nvSpPr>
          <p:cNvPr id="5" name="Content Placeholder 4">
            <a:extLst>
              <a:ext uri="{FF2B5EF4-FFF2-40B4-BE49-F238E27FC236}">
                <a16:creationId xmlns:a16="http://schemas.microsoft.com/office/drawing/2014/main" id="{9A2390AE-34D4-486D-9DA8-8225893C8809}"/>
              </a:ext>
            </a:extLst>
          </p:cNvPr>
          <p:cNvSpPr>
            <a:spLocks noGrp="1"/>
          </p:cNvSpPr>
          <p:nvPr>
            <p:ph idx="1"/>
          </p:nvPr>
        </p:nvSpPr>
        <p:spPr>
          <a:xfrm>
            <a:off x="1193799" y="1778398"/>
            <a:ext cx="10938934" cy="4481422"/>
          </a:xfrm>
        </p:spPr>
        <p:txBody>
          <a:bodyPr vert="horz" lIns="91440" tIns="45720" rIns="91440" bIns="45720" rtlCol="0" anchor="t">
            <a:normAutofit/>
          </a:bodyPr>
          <a:lstStyle/>
          <a:p>
            <a:pPr marL="288925" indent="-288925">
              <a:buClr>
                <a:srgbClr val="3F8EC5"/>
              </a:buClr>
              <a:buSzPct val="100000"/>
              <a:defRPr/>
            </a:pPr>
            <a:r>
              <a:rPr lang="en-US" altLang="en-US" sz="2400" dirty="0">
                <a:latin typeface="Verdana"/>
                <a:ea typeface="Verdana"/>
                <a:cs typeface="Verdana" panose="020B0604030504040204" pitchFamily="34" charset="0"/>
              </a:rPr>
              <a:t>Data is needed on </a:t>
            </a:r>
            <a:r>
              <a:rPr lang="en-US" altLang="en-US" sz="2400" b="1" dirty="0">
                <a:latin typeface="Verdana"/>
                <a:ea typeface="Verdana"/>
                <a:cs typeface="Verdana" panose="020B0604030504040204" pitchFamily="34" charset="0"/>
              </a:rPr>
              <a:t>barriers and enablers </a:t>
            </a:r>
            <a:r>
              <a:rPr lang="en-US" altLang="en-US" sz="2400" dirty="0">
                <a:latin typeface="Verdana"/>
                <a:ea typeface="Verdana"/>
                <a:cs typeface="Verdana" panose="020B0604030504040204" pitchFamily="34" charset="0"/>
              </a:rPr>
              <a:t>of employment including:</a:t>
            </a:r>
          </a:p>
          <a:p>
            <a:pPr marL="746125" lvl="1" indent="-288925">
              <a:buClr>
                <a:srgbClr val="3F8EC5"/>
              </a:buClr>
              <a:buSzPct val="100000"/>
              <a:defRPr/>
            </a:pPr>
            <a:r>
              <a:rPr lang="en-US" altLang="en-US" dirty="0">
                <a:latin typeface="Verdana"/>
                <a:ea typeface="Verdana"/>
                <a:cs typeface="Verdana" panose="020B0604030504040204" pitchFamily="34" charset="0"/>
              </a:rPr>
              <a:t>Accessibility of the physical environment, such as workplaces.</a:t>
            </a:r>
          </a:p>
          <a:p>
            <a:pPr marL="746125" lvl="1" indent="-288925">
              <a:buClr>
                <a:srgbClr val="3F8EC5"/>
              </a:buClr>
              <a:buSzPct val="100000"/>
              <a:defRPr/>
            </a:pPr>
            <a:r>
              <a:rPr lang="en-US" altLang="en-US" dirty="0">
                <a:latin typeface="Verdana"/>
                <a:ea typeface="Verdana"/>
                <a:cs typeface="Verdana" panose="020B0604030504040204" pitchFamily="34" charset="0"/>
              </a:rPr>
              <a:t>Accessibility of transportation to, from and for work.</a:t>
            </a:r>
          </a:p>
          <a:p>
            <a:pPr marL="746125" lvl="1" indent="-288925">
              <a:buClr>
                <a:srgbClr val="3F8EC5"/>
              </a:buClr>
              <a:buSzPct val="100000"/>
              <a:defRPr/>
            </a:pPr>
            <a:r>
              <a:rPr lang="en-US" altLang="en-US" dirty="0">
                <a:latin typeface="Verdana"/>
                <a:ea typeface="Verdana"/>
                <a:cs typeface="Verdana" panose="020B0604030504040204" pitchFamily="34" charset="0"/>
              </a:rPr>
              <a:t>Characteristics of working conditions, including flexibility.</a:t>
            </a:r>
          </a:p>
          <a:p>
            <a:pPr marL="746125" lvl="1" indent="-288925">
              <a:buClr>
                <a:srgbClr val="3F8EC5"/>
              </a:buClr>
              <a:buSzPct val="100000"/>
              <a:defRPr/>
            </a:pPr>
            <a:r>
              <a:rPr lang="en-US" dirty="0">
                <a:effectLst/>
                <a:latin typeface="Verdana"/>
                <a:ea typeface="Times New Roman" panose="02020603050405020304" pitchFamily="18" charset="0"/>
                <a:cs typeface="Times New Roman"/>
              </a:rPr>
              <a:t>Legal </a:t>
            </a:r>
            <a:r>
              <a:rPr lang="en-US" dirty="0">
                <a:latin typeface="Verdana"/>
                <a:ea typeface="Times New Roman" panose="02020603050405020304" pitchFamily="18" charset="0"/>
                <a:cs typeface="Times New Roman"/>
              </a:rPr>
              <a:t>and regulatory protections </a:t>
            </a:r>
            <a:r>
              <a:rPr lang="en-US" dirty="0">
                <a:effectLst/>
                <a:latin typeface="Verdana"/>
                <a:ea typeface="Times New Roman" panose="02020603050405020304" pitchFamily="18" charset="0"/>
                <a:cs typeface="Times New Roman"/>
              </a:rPr>
              <a:t>especially on</a:t>
            </a:r>
            <a:r>
              <a:rPr lang="en-US" dirty="0">
                <a:latin typeface="Verdana"/>
                <a:ea typeface="Times New Roman" panose="02020603050405020304" pitchFamily="18" charset="0"/>
                <a:cs typeface="Times New Roman"/>
              </a:rPr>
              <a:t> workplace discrimination, or lack thereof. </a:t>
            </a:r>
          </a:p>
          <a:p>
            <a:pPr marL="746125" lvl="1" indent="-288925">
              <a:buClr>
                <a:srgbClr val="3F8EC5"/>
              </a:buClr>
              <a:buSzPct val="100000"/>
              <a:defRPr/>
            </a:pPr>
            <a:r>
              <a:rPr lang="en-US" altLang="en-US" dirty="0">
                <a:latin typeface="Verdana"/>
                <a:ea typeface="Verdana"/>
                <a:cs typeface="Verdana" panose="020B0604030504040204" pitchFamily="34" charset="0"/>
              </a:rPr>
              <a:t>Attitudes of employers and other workers on disability.</a:t>
            </a:r>
          </a:p>
          <a:p>
            <a:pPr marL="288925" indent="-288925">
              <a:buClr>
                <a:srgbClr val="3F8EC5"/>
              </a:buClr>
              <a:buSzPct val="100000"/>
              <a:defRPr/>
            </a:pPr>
            <a:r>
              <a:rPr lang="en-US" altLang="en-US" sz="2400" dirty="0">
                <a:latin typeface="Verdana"/>
                <a:ea typeface="Verdana"/>
                <a:cs typeface="Verdana" panose="020B0604030504040204" pitchFamily="34" charset="0"/>
              </a:rPr>
              <a:t>Some of these characteristics are included in the WG-ILO module on full employment that can be added to labor force surveys.</a:t>
            </a:r>
          </a:p>
          <a:p>
            <a:pPr marL="288925" indent="-288925">
              <a:buClr>
                <a:schemeClr val="tx1"/>
              </a:buClr>
              <a:buSzPct val="100000"/>
              <a:defRPr/>
            </a:pPr>
            <a:endParaRPr lang="en-US" altLang="en-US" sz="3000" dirty="0">
              <a:ea typeface="Verdana" panose="020B0604030504040204" pitchFamily="34" charset="0"/>
              <a:cs typeface="Verdana" panose="020B0604030504040204" pitchFamily="34" charset="0"/>
            </a:endParaRPr>
          </a:p>
          <a:p>
            <a:pPr marL="0" indent="0">
              <a:buClr>
                <a:schemeClr val="tx1"/>
              </a:buClr>
              <a:buSzPct val="100000"/>
              <a:buNone/>
              <a:defRPr/>
            </a:pPr>
            <a:endParaRPr lang="en-US" altLang="en-US" sz="2800" dirty="0">
              <a:ea typeface="Verdana" panose="020B0604030504040204" pitchFamily="34" charset="0"/>
              <a:cs typeface="Verdana" panose="020B0604030504040204" pitchFamily="34" charset="0"/>
            </a:endParaRPr>
          </a:p>
        </p:txBody>
      </p:sp>
      <p:sp>
        <p:nvSpPr>
          <p:cNvPr id="3" name="TextBox 2">
            <a:extLst>
              <a:ext uri="{FF2B5EF4-FFF2-40B4-BE49-F238E27FC236}">
                <a16:creationId xmlns:a16="http://schemas.microsoft.com/office/drawing/2014/main" id="{70AA0CE3-FE97-75BD-0DD1-81D16E319261}"/>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4</a:t>
            </a:r>
          </a:p>
          <a:p>
            <a:pPr algn="r"/>
            <a:endParaRPr lang="en-US" sz="1000" dirty="0"/>
          </a:p>
        </p:txBody>
      </p:sp>
      <p:sp>
        <p:nvSpPr>
          <p:cNvPr id="6" name="TextBox 5">
            <a:extLst>
              <a:ext uri="{FF2B5EF4-FFF2-40B4-BE49-F238E27FC236}">
                <a16:creationId xmlns:a16="http://schemas.microsoft.com/office/drawing/2014/main" id="{5B322D03-16DA-BDB3-2CD3-60C73493EC4F}"/>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15</a:t>
            </a:fld>
            <a:endParaRPr lang="en-US" sz="1000" dirty="0"/>
          </a:p>
        </p:txBody>
      </p:sp>
    </p:spTree>
    <p:extLst>
      <p:ext uri="{BB962C8B-B14F-4D97-AF65-F5344CB8AC3E}">
        <p14:creationId xmlns:p14="http://schemas.microsoft.com/office/powerpoint/2010/main" val="31500356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521B4BA-B15F-DA30-688F-F0D7AF91E57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25716" y="0"/>
            <a:ext cx="11649330" cy="5984341"/>
          </a:xfrm>
          <a:prstGeom prst="rect">
            <a:avLst/>
          </a:prstGeom>
        </p:spPr>
      </p:pic>
      <p:sp>
        <p:nvSpPr>
          <p:cNvPr id="4" name="Title 3">
            <a:extLst>
              <a:ext uri="{FF2B5EF4-FFF2-40B4-BE49-F238E27FC236}">
                <a16:creationId xmlns:a16="http://schemas.microsoft.com/office/drawing/2014/main" id="{2188B9C5-3993-4E3A-9923-B6ABB2E9AC6A}"/>
              </a:ext>
            </a:extLst>
          </p:cNvPr>
          <p:cNvSpPr>
            <a:spLocks noGrp="1"/>
          </p:cNvSpPr>
          <p:nvPr>
            <p:ph type="title"/>
          </p:nvPr>
        </p:nvSpPr>
        <p:spPr>
          <a:xfrm>
            <a:off x="1241128" y="329775"/>
            <a:ext cx="10613554" cy="1325563"/>
          </a:xfrm>
        </p:spPr>
        <p:txBody>
          <a:bodyPr>
            <a:normAutofit/>
          </a:bodyPr>
          <a:lstStyle/>
          <a:p>
            <a:r>
              <a:rPr lang="en-AU" sz="2800" b="1" dirty="0">
                <a:solidFill>
                  <a:srgbClr val="C00000"/>
                </a:solidFill>
                <a:effectLst/>
                <a:latin typeface="Verdana"/>
                <a:ea typeface="Times New Roman" panose="02020603050405020304" pitchFamily="18" charset="0"/>
                <a:cs typeface="Times New Roman"/>
              </a:rPr>
              <a:t>What additional information would help assess barriers and differences experienced by people with disabilities around employment?</a:t>
            </a:r>
            <a:r>
              <a:rPr lang="en-AU" sz="2800" dirty="0">
                <a:solidFill>
                  <a:srgbClr val="C00000"/>
                </a:solidFill>
                <a:latin typeface="Verdana"/>
                <a:ea typeface="Times New Roman" panose="02020603050405020304" pitchFamily="18" charset="0"/>
                <a:cs typeface="Times New Roman"/>
              </a:rPr>
              <a:t> </a:t>
            </a:r>
            <a:endParaRPr lang="en-US" sz="2800" dirty="0">
              <a:solidFill>
                <a:srgbClr val="C00000"/>
              </a:solidFill>
              <a:latin typeface="Verdana"/>
              <a:ea typeface="Verdana"/>
            </a:endParaRPr>
          </a:p>
        </p:txBody>
      </p:sp>
      <p:sp>
        <p:nvSpPr>
          <p:cNvPr id="5" name="Content Placeholder 4">
            <a:extLst>
              <a:ext uri="{FF2B5EF4-FFF2-40B4-BE49-F238E27FC236}">
                <a16:creationId xmlns:a16="http://schemas.microsoft.com/office/drawing/2014/main" id="{9A2390AE-34D4-486D-9DA8-8225893C8809}"/>
              </a:ext>
            </a:extLst>
          </p:cNvPr>
          <p:cNvSpPr>
            <a:spLocks noGrp="1"/>
          </p:cNvSpPr>
          <p:nvPr>
            <p:ph idx="1"/>
          </p:nvPr>
        </p:nvSpPr>
        <p:spPr>
          <a:xfrm>
            <a:off x="1199179" y="1832694"/>
            <a:ext cx="10467105" cy="4481422"/>
          </a:xfrm>
        </p:spPr>
        <p:txBody>
          <a:bodyPr vert="horz" lIns="91440" tIns="45720" rIns="91440" bIns="45720" rtlCol="0" anchor="t">
            <a:normAutofit/>
          </a:bodyPr>
          <a:lstStyle/>
          <a:p>
            <a:pPr marL="288925" indent="-288925">
              <a:buClr>
                <a:srgbClr val="3F8EC5"/>
              </a:buClr>
              <a:buSzPct val="100000"/>
              <a:defRPr/>
            </a:pPr>
            <a:r>
              <a:rPr lang="en-US" altLang="en-US" sz="2200" dirty="0">
                <a:latin typeface="Verdana"/>
                <a:ea typeface="Verdana"/>
                <a:cs typeface="Verdana" panose="020B0604030504040204" pitchFamily="34" charset="0"/>
              </a:rPr>
              <a:t>Information is needed on availability, need and receipt of services such as:</a:t>
            </a:r>
          </a:p>
          <a:p>
            <a:pPr marL="746125" lvl="1" indent="-288925">
              <a:buClr>
                <a:srgbClr val="3F8EC5"/>
              </a:buClr>
              <a:buSzPct val="100000"/>
              <a:defRPr/>
            </a:pPr>
            <a:r>
              <a:rPr lang="en-US" altLang="en-US" sz="2200" dirty="0">
                <a:latin typeface="Verdana"/>
                <a:ea typeface="Verdana"/>
                <a:cs typeface="Verdana" panose="020B0604030504040204" pitchFamily="34" charset="0"/>
              </a:rPr>
              <a:t>Assistive devices</a:t>
            </a:r>
          </a:p>
          <a:p>
            <a:pPr marL="746125" lvl="1" indent="-288925">
              <a:buClr>
                <a:srgbClr val="3F8EC5"/>
              </a:buClr>
              <a:buSzPct val="100000"/>
              <a:defRPr/>
            </a:pPr>
            <a:r>
              <a:rPr lang="en-US" altLang="en-US" sz="2200" dirty="0">
                <a:latin typeface="Verdana"/>
                <a:ea typeface="Verdana"/>
                <a:cs typeface="Verdana" panose="020B0604030504040204" pitchFamily="34" charset="0"/>
              </a:rPr>
              <a:t>Personal assistance </a:t>
            </a:r>
            <a:endParaRPr lang="en-US" altLang="en-US" sz="2200" dirty="0">
              <a:latin typeface="Verdana"/>
              <a:ea typeface="Verdana" panose="020B0604030504040204" pitchFamily="34" charset="0"/>
              <a:cs typeface="Verdana" panose="020B0604030504040204" pitchFamily="34" charset="0"/>
            </a:endParaRPr>
          </a:p>
          <a:p>
            <a:pPr marL="746125" lvl="1" indent="-288925">
              <a:buClr>
                <a:srgbClr val="3F8EC5"/>
              </a:buClr>
              <a:buSzPct val="100000"/>
              <a:defRPr/>
            </a:pPr>
            <a:r>
              <a:rPr lang="en-US" altLang="en-US" sz="2200" dirty="0">
                <a:latin typeface="Verdana"/>
                <a:ea typeface="Verdana"/>
                <a:cs typeface="Verdana" panose="020B0604030504040204" pitchFamily="34" charset="0"/>
              </a:rPr>
              <a:t>General and specialized health care</a:t>
            </a:r>
          </a:p>
          <a:p>
            <a:pPr marL="746125" lvl="1" indent="-288925">
              <a:buClr>
                <a:srgbClr val="3F8EC5"/>
              </a:buClr>
              <a:buSzPct val="100000"/>
              <a:defRPr/>
            </a:pPr>
            <a:r>
              <a:rPr lang="en-US" altLang="en-US" sz="2200" dirty="0">
                <a:latin typeface="Verdana"/>
                <a:ea typeface="Verdana"/>
                <a:cs typeface="Verdana" panose="020B0604030504040204" pitchFamily="34" charset="0"/>
              </a:rPr>
              <a:t>Educational opportunities</a:t>
            </a:r>
          </a:p>
          <a:p>
            <a:pPr marL="288925" indent="-288925">
              <a:buClr>
                <a:srgbClr val="3F8EC5"/>
              </a:buClr>
              <a:buSzPct val="100000"/>
              <a:defRPr/>
            </a:pPr>
            <a:r>
              <a:rPr lang="en-US" altLang="en-US" sz="2200" dirty="0">
                <a:latin typeface="Verdana"/>
                <a:ea typeface="Verdana"/>
                <a:cs typeface="Verdana" panose="020B0604030504040204" pitchFamily="34" charset="0"/>
              </a:rPr>
              <a:t>This information can be obtained by adding the appropriate questions to surveys that also include questions to identify persons with disabilities. </a:t>
            </a:r>
            <a:endParaRPr lang="en-US" altLang="en-US" sz="2200" dirty="0">
              <a:latin typeface="Verdana"/>
              <a:ea typeface="Verdana" panose="020B0604030504040204" pitchFamily="34" charset="0"/>
              <a:cs typeface="Verdana" panose="020B0604030504040204" pitchFamily="34" charset="0"/>
            </a:endParaRPr>
          </a:p>
          <a:p>
            <a:pPr marL="288925" indent="-288925">
              <a:buClr>
                <a:srgbClr val="3F8EC5"/>
              </a:buClr>
              <a:buSzPct val="100000"/>
              <a:defRPr/>
            </a:pPr>
            <a:r>
              <a:rPr lang="en-US" altLang="en-US" sz="2200" dirty="0">
                <a:latin typeface="Verdana"/>
                <a:ea typeface="Verdana"/>
                <a:cs typeface="Verdana" panose="020B0604030504040204" pitchFamily="34" charset="0"/>
              </a:rPr>
              <a:t>It can also be obtained through interviewing persons with disabilities about their experiences in the workplace, the barriers they face.</a:t>
            </a:r>
            <a:endParaRPr lang="en-US" altLang="en-US" sz="2200" dirty="0">
              <a:latin typeface="Verdana"/>
              <a:ea typeface="Verdana" panose="020B0604030504040204" pitchFamily="34" charset="0"/>
              <a:cs typeface="Verdana" panose="020B0604030504040204" pitchFamily="34" charset="0"/>
            </a:endParaRPr>
          </a:p>
          <a:p>
            <a:pPr marL="0" indent="0">
              <a:buClr>
                <a:schemeClr val="tx1"/>
              </a:buClr>
              <a:buSzPct val="100000"/>
              <a:buNone/>
              <a:defRPr/>
            </a:pPr>
            <a:endParaRPr lang="en-US" altLang="en-US" sz="3000" dirty="0">
              <a:ea typeface="Verdana" panose="020B0604030504040204" pitchFamily="34" charset="0"/>
              <a:cs typeface="Verdana" panose="020B0604030504040204" pitchFamily="34" charset="0"/>
            </a:endParaRPr>
          </a:p>
          <a:p>
            <a:pPr marL="0" indent="0">
              <a:buClr>
                <a:schemeClr val="tx1"/>
              </a:buClr>
              <a:buSzPct val="100000"/>
              <a:buNone/>
              <a:defRPr/>
            </a:pPr>
            <a:endParaRPr lang="en-US" altLang="en-US" sz="2800" dirty="0">
              <a:ea typeface="Verdana" panose="020B0604030504040204" pitchFamily="34" charset="0"/>
              <a:cs typeface="Verdana" panose="020B0604030504040204" pitchFamily="34" charset="0"/>
            </a:endParaRPr>
          </a:p>
        </p:txBody>
      </p:sp>
      <p:sp>
        <p:nvSpPr>
          <p:cNvPr id="3" name="TextBox 2">
            <a:extLst>
              <a:ext uri="{FF2B5EF4-FFF2-40B4-BE49-F238E27FC236}">
                <a16:creationId xmlns:a16="http://schemas.microsoft.com/office/drawing/2014/main" id="{7323145F-CBBF-5236-FCE1-7EF109538F1E}"/>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4</a:t>
            </a:r>
          </a:p>
          <a:p>
            <a:pPr algn="r"/>
            <a:endParaRPr lang="en-US" sz="1000" dirty="0"/>
          </a:p>
        </p:txBody>
      </p:sp>
      <p:sp>
        <p:nvSpPr>
          <p:cNvPr id="6" name="TextBox 5">
            <a:extLst>
              <a:ext uri="{FF2B5EF4-FFF2-40B4-BE49-F238E27FC236}">
                <a16:creationId xmlns:a16="http://schemas.microsoft.com/office/drawing/2014/main" id="{D0F356F0-5BA5-2E1B-B5CD-5F9E367AE025}"/>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16</a:t>
            </a:fld>
            <a:endParaRPr lang="en-US" sz="1000" dirty="0"/>
          </a:p>
        </p:txBody>
      </p:sp>
    </p:spTree>
    <p:extLst>
      <p:ext uri="{BB962C8B-B14F-4D97-AF65-F5344CB8AC3E}">
        <p14:creationId xmlns:p14="http://schemas.microsoft.com/office/powerpoint/2010/main" val="1299745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BF47625-BD00-7D76-F89D-5024DF107979}"/>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25716" y="0"/>
            <a:ext cx="11649330" cy="5984341"/>
          </a:xfrm>
          <a:prstGeom prst="rect">
            <a:avLst/>
          </a:prstGeom>
        </p:spPr>
      </p:pic>
      <p:sp>
        <p:nvSpPr>
          <p:cNvPr id="2" name="Title 1"/>
          <p:cNvSpPr>
            <a:spLocks noGrp="1"/>
          </p:cNvSpPr>
          <p:nvPr>
            <p:ph type="title"/>
          </p:nvPr>
        </p:nvSpPr>
        <p:spPr>
          <a:xfrm>
            <a:off x="1271110" y="279315"/>
            <a:ext cx="7825904" cy="1325563"/>
          </a:xfrm>
        </p:spPr>
        <p:txBody>
          <a:bodyPr/>
          <a:lstStyle/>
          <a:p>
            <a:r>
              <a:rPr lang="en-AU" dirty="0">
                <a:solidFill>
                  <a:srgbClr val="C00000"/>
                </a:solidFill>
                <a:latin typeface="Verdana"/>
                <a:ea typeface="Verdana"/>
              </a:rPr>
              <a:t>Summary of key points</a:t>
            </a:r>
          </a:p>
        </p:txBody>
      </p:sp>
      <p:sp>
        <p:nvSpPr>
          <p:cNvPr id="5" name="Content Placeholder 4">
            <a:extLst>
              <a:ext uri="{FF2B5EF4-FFF2-40B4-BE49-F238E27FC236}">
                <a16:creationId xmlns:a16="http://schemas.microsoft.com/office/drawing/2014/main" id="{9A2390AE-34D4-486D-9DA8-8225893C8809}"/>
              </a:ext>
            </a:extLst>
          </p:cNvPr>
          <p:cNvSpPr>
            <a:spLocks noGrp="1"/>
          </p:cNvSpPr>
          <p:nvPr>
            <p:ph idx="1"/>
          </p:nvPr>
        </p:nvSpPr>
        <p:spPr>
          <a:xfrm>
            <a:off x="1271110" y="1525544"/>
            <a:ext cx="10706031" cy="4538132"/>
          </a:xfrm>
        </p:spPr>
        <p:txBody>
          <a:bodyPr vert="horz" lIns="91440" tIns="45720" rIns="91440" bIns="45720" rtlCol="0" anchor="t">
            <a:noAutofit/>
          </a:bodyPr>
          <a:lstStyle/>
          <a:p>
            <a:pPr>
              <a:buClr>
                <a:srgbClr val="4491C6"/>
              </a:buClr>
              <a:buFont typeface="Arial" panose="020B0604020202020204" pitchFamily="34" charset="0"/>
              <a:buChar char="•"/>
              <a:defRPr/>
            </a:pPr>
            <a:r>
              <a:rPr lang="en-US" altLang="en-US" sz="2400" dirty="0">
                <a:latin typeface="Verdana"/>
                <a:ea typeface="Verdana"/>
              </a:rPr>
              <a:t>Disaggregation is critical to monitoring the CRPD and the SDGs, but disaggregation does not address other issues related to disability that are relevant for policy development and implementation.</a:t>
            </a:r>
          </a:p>
          <a:p>
            <a:pPr>
              <a:buClr>
                <a:srgbClr val="4491C6"/>
              </a:buClr>
              <a:buFont typeface="Arial" panose="020B0604020202020204" pitchFamily="34" charset="0"/>
              <a:buChar char="•"/>
              <a:defRPr/>
            </a:pPr>
            <a:r>
              <a:rPr lang="en-US" altLang="en-US" sz="2400" dirty="0">
                <a:latin typeface="Verdana"/>
                <a:ea typeface="Verdana"/>
              </a:rPr>
              <a:t>Other data is needed to obtain this information either by adding additional modules to the ongoing data collections or conducting a disability survey, or both.</a:t>
            </a:r>
          </a:p>
          <a:p>
            <a:pPr>
              <a:buClr>
                <a:srgbClr val="4491C6"/>
              </a:buClr>
              <a:buFont typeface="Arial" panose="020B0604020202020204" pitchFamily="34" charset="0"/>
              <a:buChar char="•"/>
              <a:defRPr/>
            </a:pPr>
            <a:r>
              <a:rPr lang="en-US" sz="2400" dirty="0">
                <a:latin typeface="Verdana"/>
                <a:ea typeface="Verdana"/>
              </a:rPr>
              <a:t>All data has limitations, it is critical to understand the limitations and determine how they might affect the use of data for advocacy.</a:t>
            </a:r>
          </a:p>
          <a:p>
            <a:pPr>
              <a:buClr>
                <a:srgbClr val="4491C6"/>
              </a:buClr>
              <a:buFont typeface="Arial" panose="020B0604020202020204" pitchFamily="34" charset="0"/>
              <a:buChar char="•"/>
              <a:defRPr/>
            </a:pPr>
            <a:r>
              <a:rPr lang="en-US" sz="2400" dirty="0">
                <a:latin typeface="Verdana"/>
                <a:ea typeface="Verdana"/>
              </a:rPr>
              <a:t>If appropriate data is not available, knowledge of the limitations of available data can be used to advocate for improved data.</a:t>
            </a:r>
          </a:p>
        </p:txBody>
      </p:sp>
      <p:sp>
        <p:nvSpPr>
          <p:cNvPr id="4" name="TextBox 3">
            <a:extLst>
              <a:ext uri="{FF2B5EF4-FFF2-40B4-BE49-F238E27FC236}">
                <a16:creationId xmlns:a16="http://schemas.microsoft.com/office/drawing/2014/main" id="{6A18B371-443C-0F0A-3A48-C918180BB3D1}"/>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4</a:t>
            </a:r>
          </a:p>
          <a:p>
            <a:pPr algn="r"/>
            <a:endParaRPr lang="en-US" sz="1000" dirty="0"/>
          </a:p>
        </p:txBody>
      </p:sp>
      <p:sp>
        <p:nvSpPr>
          <p:cNvPr id="6" name="TextBox 5">
            <a:extLst>
              <a:ext uri="{FF2B5EF4-FFF2-40B4-BE49-F238E27FC236}">
                <a16:creationId xmlns:a16="http://schemas.microsoft.com/office/drawing/2014/main" id="{C4DF29FC-B8CA-70AB-83BD-CA3ACA21F64E}"/>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17</a:t>
            </a:fld>
            <a:endParaRPr lang="en-US" sz="1000" dirty="0"/>
          </a:p>
        </p:txBody>
      </p:sp>
    </p:spTree>
    <p:extLst>
      <p:ext uri="{BB962C8B-B14F-4D97-AF65-F5344CB8AC3E}">
        <p14:creationId xmlns:p14="http://schemas.microsoft.com/office/powerpoint/2010/main" val="21123072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ED4FA3C-81AB-1FCE-CF09-43D3043733E7}"/>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624689" y="0"/>
            <a:ext cx="11567311" cy="6010466"/>
          </a:xfrm>
          <a:prstGeom prst="rect">
            <a:avLst/>
          </a:prstGeom>
        </p:spPr>
      </p:pic>
      <p:sp>
        <p:nvSpPr>
          <p:cNvPr id="12" name="Title 1" hidden="1">
            <a:extLst>
              <a:ext uri="{FF2B5EF4-FFF2-40B4-BE49-F238E27FC236}">
                <a16:creationId xmlns:a16="http://schemas.microsoft.com/office/drawing/2014/main" id="{EE1F84CD-A734-19FC-E3F4-F7B253342F04}"/>
              </a:ext>
            </a:extLst>
          </p:cNvPr>
          <p:cNvSpPr txBox="1">
            <a:spLocks/>
          </p:cNvSpPr>
          <p:nvPr/>
        </p:nvSpPr>
        <p:spPr>
          <a:xfrm>
            <a:off x="1352988" y="1487700"/>
            <a:ext cx="10597585" cy="314021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lang="en-AU" sz="4800" b="1" kern="1200" baseline="0" dirty="0">
                <a:solidFill>
                  <a:schemeClr val="bg1"/>
                </a:solidFill>
                <a:latin typeface="+mj-lt"/>
                <a:ea typeface="+mn-ea"/>
                <a:cs typeface="+mn-cs"/>
              </a:defRPr>
            </a:lvl1pPr>
          </a:lstStyle>
          <a:p>
            <a:pPr algn="l"/>
            <a:r>
              <a:rPr lang="en-GB" dirty="0">
                <a:latin typeface="Verdana"/>
                <a:ea typeface="Verdana"/>
              </a:rPr>
              <a:t>End of session</a:t>
            </a:r>
            <a:br>
              <a:rPr lang="en-GB" dirty="0">
                <a:latin typeface="Verdana" panose="020B0604030504040204" pitchFamily="34" charset="0"/>
                <a:ea typeface="Verdana" panose="020B0604030504040204" pitchFamily="34" charset="0"/>
              </a:rPr>
            </a:br>
            <a:r>
              <a:rPr lang="en-GB" sz="4000" dirty="0">
                <a:solidFill>
                  <a:schemeClr val="tx1"/>
                </a:solidFill>
                <a:latin typeface="Verdana"/>
                <a:ea typeface="Verdana"/>
              </a:rPr>
              <a:t>Please complete Individual</a:t>
            </a:r>
            <a:br>
              <a:rPr lang="en-GB" sz="4000" dirty="0">
                <a:latin typeface="Verdana" panose="020B0604030504040204" pitchFamily="34" charset="0"/>
                <a:ea typeface="Verdana" panose="020B0604030504040204" pitchFamily="34" charset="0"/>
              </a:rPr>
            </a:br>
            <a:r>
              <a:rPr lang="en-GB" sz="4000" dirty="0">
                <a:solidFill>
                  <a:schemeClr val="tx1"/>
                </a:solidFill>
                <a:latin typeface="Verdana"/>
                <a:ea typeface="Verdana"/>
              </a:rPr>
              <a:t>Reflection Sheets for this session</a:t>
            </a:r>
          </a:p>
        </p:txBody>
      </p:sp>
      <p:sp>
        <p:nvSpPr>
          <p:cNvPr id="2" name="Title 1">
            <a:extLst>
              <a:ext uri="{FF2B5EF4-FFF2-40B4-BE49-F238E27FC236}">
                <a16:creationId xmlns:a16="http://schemas.microsoft.com/office/drawing/2014/main" id="{CFCC5982-DE07-FCCB-CD46-928170FCA160}"/>
              </a:ext>
            </a:extLst>
          </p:cNvPr>
          <p:cNvSpPr>
            <a:spLocks noGrp="1"/>
          </p:cNvSpPr>
          <p:nvPr>
            <p:ph type="title"/>
          </p:nvPr>
        </p:nvSpPr>
        <p:spPr>
          <a:xfrm>
            <a:off x="1354666" y="1825026"/>
            <a:ext cx="9918573" cy="3140217"/>
          </a:xfrm>
        </p:spPr>
        <p:txBody>
          <a:bodyPr/>
          <a:lstStyle/>
          <a:p>
            <a:pPr algn="l" rtl="0" eaLnBrk="1" latinLnBrk="0" hangingPunct="1"/>
            <a:r>
              <a:rPr lang="en-GB" kern="1200" dirty="0">
                <a:effectLst/>
                <a:latin typeface="Verdana" panose="020B0604030504040204" pitchFamily="34" charset="0"/>
                <a:ea typeface="Verdana" panose="020B0604030504040204" pitchFamily="34" charset="0"/>
              </a:rPr>
              <a:t>End of session</a:t>
            </a:r>
            <a:br>
              <a:rPr lang="en-GB" sz="4000" kern="1200" dirty="0">
                <a:solidFill>
                  <a:srgbClr val="000000"/>
                </a:solidFill>
                <a:effectLst/>
                <a:latin typeface="Verdana" panose="020B0604030504040204" pitchFamily="34" charset="0"/>
                <a:ea typeface="Verdana" panose="020B0604030504040204" pitchFamily="34" charset="0"/>
              </a:rPr>
            </a:br>
            <a:r>
              <a:rPr lang="en-GB" sz="4000" kern="1200" dirty="0">
                <a:solidFill>
                  <a:srgbClr val="000000"/>
                </a:solidFill>
                <a:effectLst/>
                <a:latin typeface="Verdana" panose="020B0604030504040204" pitchFamily="34" charset="0"/>
                <a:ea typeface="Verdana" panose="020B0604030504040204" pitchFamily="34" charset="0"/>
              </a:rPr>
              <a:t>Please complete Individual</a:t>
            </a:r>
            <a:br>
              <a:rPr lang="en-GB" sz="4000" kern="1200" dirty="0">
                <a:solidFill>
                  <a:srgbClr val="000000"/>
                </a:solidFill>
                <a:effectLst/>
                <a:latin typeface="Verdana" panose="020B0604030504040204" pitchFamily="34" charset="0"/>
                <a:ea typeface="Verdana" panose="020B0604030504040204" pitchFamily="34" charset="0"/>
              </a:rPr>
            </a:br>
            <a:r>
              <a:rPr lang="en-GB" sz="4000" kern="1200" dirty="0">
                <a:solidFill>
                  <a:srgbClr val="000000"/>
                </a:solidFill>
                <a:effectLst/>
                <a:latin typeface="Verdana" panose="020B0604030504040204" pitchFamily="34" charset="0"/>
                <a:ea typeface="Verdana" panose="020B0604030504040204" pitchFamily="34" charset="0"/>
              </a:rPr>
              <a:t>Reflection Sheets for this session</a:t>
            </a:r>
            <a:endParaRPr lang="en-US" sz="4000" dirty="0">
              <a:effectLst/>
            </a:endParaRPr>
          </a:p>
          <a:p>
            <a:endParaRPr lang="en-US" dirty="0"/>
          </a:p>
        </p:txBody>
      </p:sp>
      <p:sp>
        <p:nvSpPr>
          <p:cNvPr id="10" name="TextBox 9">
            <a:extLst>
              <a:ext uri="{FF2B5EF4-FFF2-40B4-BE49-F238E27FC236}">
                <a16:creationId xmlns:a16="http://schemas.microsoft.com/office/drawing/2014/main" id="{6E8E0993-9116-79AB-6FBC-5BE70D2C1604}"/>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4</a:t>
            </a:r>
          </a:p>
          <a:p>
            <a:pPr algn="r"/>
            <a:endParaRPr lang="en-US" sz="1000" dirty="0"/>
          </a:p>
        </p:txBody>
      </p:sp>
      <p:sp>
        <p:nvSpPr>
          <p:cNvPr id="11" name="TextBox 10">
            <a:extLst>
              <a:ext uri="{FF2B5EF4-FFF2-40B4-BE49-F238E27FC236}">
                <a16:creationId xmlns:a16="http://schemas.microsoft.com/office/drawing/2014/main" id="{6F01B9D0-3A66-9108-402C-AEF32497E1C1}"/>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18</a:t>
            </a:fld>
            <a:endParaRPr lang="en-US" sz="1000" dirty="0"/>
          </a:p>
        </p:txBody>
      </p:sp>
    </p:spTree>
    <p:extLst>
      <p:ext uri="{BB962C8B-B14F-4D97-AF65-F5344CB8AC3E}">
        <p14:creationId xmlns:p14="http://schemas.microsoft.com/office/powerpoint/2010/main" val="3323755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8B243E3-DA6E-904B-424B-115B3B74D14F}"/>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624689" y="0"/>
            <a:ext cx="11567311" cy="6010466"/>
          </a:xfrm>
          <a:prstGeom prst="rect">
            <a:avLst/>
          </a:prstGeom>
        </p:spPr>
      </p:pic>
      <p:sp>
        <p:nvSpPr>
          <p:cNvPr id="4" name="Title 1" hidden="1">
            <a:extLst>
              <a:ext uri="{FF2B5EF4-FFF2-40B4-BE49-F238E27FC236}">
                <a16:creationId xmlns:a16="http://schemas.microsoft.com/office/drawing/2014/main" id="{88F6DD9E-F0DC-85DA-19CB-D051BC2F3267}"/>
              </a:ext>
            </a:extLst>
          </p:cNvPr>
          <p:cNvSpPr txBox="1">
            <a:spLocks/>
          </p:cNvSpPr>
          <p:nvPr/>
        </p:nvSpPr>
        <p:spPr>
          <a:xfrm>
            <a:off x="1352990" y="1487700"/>
            <a:ext cx="8128000" cy="314021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lang="en-AU" sz="4800" b="1" kern="1200" baseline="0" dirty="0">
                <a:solidFill>
                  <a:schemeClr val="bg1"/>
                </a:solidFill>
                <a:latin typeface="+mj-lt"/>
                <a:ea typeface="+mn-ea"/>
                <a:cs typeface="+mn-cs"/>
              </a:defRPr>
            </a:lvl1pPr>
          </a:lstStyle>
          <a:p>
            <a:pPr algn="l"/>
            <a:r>
              <a:rPr lang="en-GB" dirty="0">
                <a:latin typeface="Verdana" panose="020B0604030504040204" pitchFamily="34" charset="0"/>
                <a:ea typeface="Verdana" panose="020B0604030504040204" pitchFamily="34" charset="0"/>
              </a:rPr>
              <a:t>Session overview</a:t>
            </a:r>
          </a:p>
        </p:txBody>
      </p:sp>
      <p:sp>
        <p:nvSpPr>
          <p:cNvPr id="3" name="Title 2">
            <a:extLst>
              <a:ext uri="{FF2B5EF4-FFF2-40B4-BE49-F238E27FC236}">
                <a16:creationId xmlns:a16="http://schemas.microsoft.com/office/drawing/2014/main" id="{BAB33C5D-DB3B-531A-B746-8DF5D26A8B35}"/>
              </a:ext>
            </a:extLst>
          </p:cNvPr>
          <p:cNvSpPr>
            <a:spLocks noGrp="1"/>
          </p:cNvSpPr>
          <p:nvPr>
            <p:ph type="title"/>
          </p:nvPr>
        </p:nvSpPr>
        <p:spPr>
          <a:xfrm>
            <a:off x="1354671" y="1808093"/>
            <a:ext cx="8128000" cy="3140217"/>
          </a:xfrm>
        </p:spPr>
        <p:txBody>
          <a:bodyPr/>
          <a:lstStyle/>
          <a:p>
            <a:pPr algn="l" rtl="0" eaLnBrk="1" latinLnBrk="0" hangingPunct="1"/>
            <a:r>
              <a:rPr lang="en-GB" kern="1200" dirty="0">
                <a:effectLst/>
                <a:latin typeface="Verdana" panose="020B0604030504040204" pitchFamily="34" charset="0"/>
                <a:ea typeface="Verdana" panose="020B0604030504040204" pitchFamily="34" charset="0"/>
                <a:cs typeface="Verdana" panose="020B0604030504040204" pitchFamily="34" charset="0"/>
              </a:rPr>
              <a:t>Session overview</a:t>
            </a:r>
            <a:endParaRPr lang="en-US" dirty="0">
              <a:effectLst/>
              <a:latin typeface="Verdana" panose="020B0604030504040204" pitchFamily="34" charset="0"/>
              <a:ea typeface="Verdana" panose="020B0604030504040204" pitchFamily="34" charset="0"/>
              <a:cs typeface="Verdana" panose="020B0604030504040204" pitchFamily="34" charset="0"/>
            </a:endParaRPr>
          </a:p>
          <a:p>
            <a:endParaRPr lang="en-US" dirty="0"/>
          </a:p>
        </p:txBody>
      </p:sp>
      <p:sp>
        <p:nvSpPr>
          <p:cNvPr id="5" name="TextBox 4">
            <a:extLst>
              <a:ext uri="{FF2B5EF4-FFF2-40B4-BE49-F238E27FC236}">
                <a16:creationId xmlns:a16="http://schemas.microsoft.com/office/drawing/2014/main" id="{7D904E21-3B9B-5A99-55B3-53CD6E3210FF}"/>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4</a:t>
            </a:r>
          </a:p>
          <a:p>
            <a:pPr algn="r"/>
            <a:endParaRPr lang="en-US" sz="1000" dirty="0"/>
          </a:p>
        </p:txBody>
      </p:sp>
      <p:sp>
        <p:nvSpPr>
          <p:cNvPr id="6" name="TextBox 5">
            <a:extLst>
              <a:ext uri="{FF2B5EF4-FFF2-40B4-BE49-F238E27FC236}">
                <a16:creationId xmlns:a16="http://schemas.microsoft.com/office/drawing/2014/main" id="{B4103CCB-0B8A-5AE0-6876-E8DBB2ED099E}"/>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2</a:t>
            </a:fld>
            <a:endParaRPr lang="en-US" sz="1000" dirty="0"/>
          </a:p>
        </p:txBody>
      </p:sp>
    </p:spTree>
    <p:extLst>
      <p:ext uri="{BB962C8B-B14F-4D97-AF65-F5344CB8AC3E}">
        <p14:creationId xmlns:p14="http://schemas.microsoft.com/office/powerpoint/2010/main" val="473992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76C745E-EC19-5D76-9F59-977A08699CC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25716" y="0"/>
            <a:ext cx="11649330" cy="5984341"/>
          </a:xfrm>
          <a:prstGeom prst="rect">
            <a:avLst/>
          </a:prstGeom>
        </p:spPr>
      </p:pic>
      <p:sp>
        <p:nvSpPr>
          <p:cNvPr id="2" name="Title 1"/>
          <p:cNvSpPr>
            <a:spLocks noGrp="1"/>
          </p:cNvSpPr>
          <p:nvPr>
            <p:ph type="title"/>
          </p:nvPr>
        </p:nvSpPr>
        <p:spPr>
          <a:xfrm>
            <a:off x="1085235" y="365125"/>
            <a:ext cx="7825904" cy="1325563"/>
          </a:xfrm>
        </p:spPr>
        <p:txBody>
          <a:bodyPr/>
          <a:lstStyle/>
          <a:p>
            <a:r>
              <a:rPr lang="en-AU" dirty="0">
                <a:solidFill>
                  <a:srgbClr val="C00000"/>
                </a:solidFill>
                <a:latin typeface="Verdana"/>
                <a:ea typeface="Verdana"/>
              </a:rPr>
              <a:t>Overview of session</a:t>
            </a:r>
          </a:p>
        </p:txBody>
      </p:sp>
      <p:sp>
        <p:nvSpPr>
          <p:cNvPr id="3" name="Content Placeholder 2"/>
          <p:cNvSpPr>
            <a:spLocks noGrp="1"/>
          </p:cNvSpPr>
          <p:nvPr>
            <p:ph idx="1"/>
          </p:nvPr>
        </p:nvSpPr>
        <p:spPr>
          <a:xfrm>
            <a:off x="1085235" y="1807065"/>
            <a:ext cx="10899957" cy="4351338"/>
          </a:xfrm>
        </p:spPr>
        <p:txBody>
          <a:bodyPr vert="horz" lIns="91440" tIns="45720" rIns="91440" bIns="45720" rtlCol="0" anchor="t">
            <a:normAutofit/>
          </a:bodyPr>
          <a:lstStyle/>
          <a:p>
            <a:pPr>
              <a:spcBef>
                <a:spcPts val="0"/>
              </a:spcBef>
              <a:spcAft>
                <a:spcPts val="1200"/>
              </a:spcAft>
              <a:buClr>
                <a:srgbClr val="3F8EC5"/>
              </a:buClr>
            </a:pPr>
            <a:r>
              <a:rPr lang="en-AU" sz="2400" dirty="0">
                <a:latin typeface="Verdana"/>
                <a:ea typeface="Times New Roman" panose="02020603050405020304" pitchFamily="18" charset="0"/>
                <a:cs typeface="Times New Roman"/>
              </a:rPr>
              <a:t>Discuss additional uses of the WG-SS beyond disaggregation.</a:t>
            </a:r>
            <a:endParaRPr lang="en-US" sz="2400" dirty="0">
              <a:latin typeface="Verdana"/>
              <a:ea typeface="Verdana"/>
              <a:cs typeface="Calibri" panose="020F0502020204030204"/>
            </a:endParaRPr>
          </a:p>
          <a:p>
            <a:pPr marR="0" lvl="0">
              <a:spcBef>
                <a:spcPts val="0"/>
              </a:spcBef>
              <a:spcAft>
                <a:spcPts val="1200"/>
              </a:spcAft>
              <a:buClr>
                <a:srgbClr val="3F8EC5"/>
              </a:buClr>
            </a:pPr>
            <a:r>
              <a:rPr lang="en-AU" sz="2400" dirty="0">
                <a:effectLst/>
                <a:latin typeface="Verdana"/>
                <a:ea typeface="Times New Roman" panose="02020603050405020304" pitchFamily="18" charset="0"/>
                <a:cs typeface="Times New Roman"/>
              </a:rPr>
              <a:t>Review the limitations of the WG-SS and possible ways to address the limitations.</a:t>
            </a:r>
            <a:endParaRPr lang="en-AU" sz="2400" dirty="0">
              <a:effectLst/>
              <a:latin typeface="Verdana"/>
              <a:ea typeface="Verdana" panose="020B0604030504040204" pitchFamily="34" charset="0"/>
              <a:cs typeface="Times New Roman"/>
            </a:endParaRPr>
          </a:p>
          <a:p>
            <a:pPr>
              <a:spcBef>
                <a:spcPts val="0"/>
              </a:spcBef>
              <a:spcAft>
                <a:spcPts val="1200"/>
              </a:spcAft>
              <a:buClr>
                <a:srgbClr val="3F8EC5"/>
              </a:buClr>
            </a:pPr>
            <a:r>
              <a:rPr lang="en-AU" sz="2400" dirty="0">
                <a:latin typeface="Verdana"/>
                <a:ea typeface="Times New Roman" panose="02020603050405020304" pitchFamily="18" charset="0"/>
                <a:cs typeface="Times New Roman"/>
              </a:rPr>
              <a:t>Highlight the data collection tool for children with disabilities</a:t>
            </a:r>
          </a:p>
          <a:p>
            <a:pPr>
              <a:spcBef>
                <a:spcPts val="0"/>
              </a:spcBef>
              <a:buClr>
                <a:srgbClr val="3F8EC5"/>
              </a:buClr>
            </a:pPr>
            <a:r>
              <a:rPr lang="en-AU" sz="2400" dirty="0">
                <a:effectLst/>
                <a:latin typeface="Verdana" panose="020B0604030504040204" pitchFamily="34" charset="0"/>
                <a:ea typeface="Verdana" panose="020B0604030504040204" pitchFamily="34" charset="0"/>
              </a:rPr>
              <a:t>Identify the information needed to go beyond disaggregation and build evidence for effective advocacy on how SDG targets are disability inclusive and how CRPD is being implemented.</a:t>
            </a:r>
            <a:endParaRPr lang="en-AU" sz="2400" dirty="0">
              <a:latin typeface="Verdana" panose="020B0604030504040204" pitchFamily="34" charset="0"/>
              <a:ea typeface="Verdana" panose="020B0604030504040204" pitchFamily="34" charset="0"/>
            </a:endParaRPr>
          </a:p>
        </p:txBody>
      </p:sp>
      <p:sp>
        <p:nvSpPr>
          <p:cNvPr id="5" name="TextBox 4">
            <a:extLst>
              <a:ext uri="{FF2B5EF4-FFF2-40B4-BE49-F238E27FC236}">
                <a16:creationId xmlns:a16="http://schemas.microsoft.com/office/drawing/2014/main" id="{017FA007-B410-A7F2-A056-46205C802354}"/>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4</a:t>
            </a:r>
          </a:p>
          <a:p>
            <a:pPr algn="r"/>
            <a:endParaRPr lang="en-US" sz="1000" dirty="0"/>
          </a:p>
        </p:txBody>
      </p:sp>
      <p:sp>
        <p:nvSpPr>
          <p:cNvPr id="6" name="TextBox 5">
            <a:extLst>
              <a:ext uri="{FF2B5EF4-FFF2-40B4-BE49-F238E27FC236}">
                <a16:creationId xmlns:a16="http://schemas.microsoft.com/office/drawing/2014/main" id="{5F3D18E9-5F21-76C2-61A6-8AE242D1461E}"/>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3</a:t>
            </a:fld>
            <a:endParaRPr lang="en-US" sz="1000" dirty="0"/>
          </a:p>
        </p:txBody>
      </p:sp>
    </p:spTree>
    <p:extLst>
      <p:ext uri="{BB962C8B-B14F-4D97-AF65-F5344CB8AC3E}">
        <p14:creationId xmlns:p14="http://schemas.microsoft.com/office/powerpoint/2010/main" val="3112987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0C7B7C3-3D57-4E62-2E61-717E6B3C48B6}"/>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624689" y="0"/>
            <a:ext cx="11567311" cy="6010466"/>
          </a:xfrm>
          <a:prstGeom prst="rect">
            <a:avLst/>
          </a:prstGeom>
        </p:spPr>
      </p:pic>
      <p:sp>
        <p:nvSpPr>
          <p:cNvPr id="3" name="Title 2"/>
          <p:cNvSpPr>
            <a:spLocks noGrp="1"/>
          </p:cNvSpPr>
          <p:nvPr>
            <p:ph type="title"/>
          </p:nvPr>
        </p:nvSpPr>
        <p:spPr>
          <a:xfrm>
            <a:off x="1237521" y="2083744"/>
            <a:ext cx="9825219" cy="3140217"/>
          </a:xfrm>
        </p:spPr>
        <p:txBody>
          <a:bodyPr>
            <a:normAutofit/>
          </a:bodyPr>
          <a:lstStyle/>
          <a:p>
            <a:pPr algn="l"/>
            <a:r>
              <a:rPr lang="en-AU" sz="4000" b="1" spc="100" dirty="0">
                <a:effectLst/>
                <a:latin typeface="Verdana"/>
                <a:ea typeface="Times New Roman" panose="02020603050405020304" pitchFamily="18" charset="0"/>
                <a:cs typeface="Times New Roman"/>
              </a:rPr>
              <a:t>Additional uses of the WG-SS </a:t>
            </a:r>
            <a:br>
              <a:rPr lang="en-US" sz="4000" b="1" spc="100" dirty="0">
                <a:effectLst/>
                <a:latin typeface="Verdana"/>
                <a:ea typeface="Times New Roman" panose="02020603050405020304" pitchFamily="18" charset="0"/>
                <a:cs typeface="Times New Roman" panose="02020603050405020304" pitchFamily="18" charset="0"/>
              </a:rPr>
            </a:br>
            <a:endParaRPr lang="en-AU" sz="4000" dirty="0"/>
          </a:p>
        </p:txBody>
      </p:sp>
      <p:sp>
        <p:nvSpPr>
          <p:cNvPr id="4" name="TextBox 3">
            <a:extLst>
              <a:ext uri="{FF2B5EF4-FFF2-40B4-BE49-F238E27FC236}">
                <a16:creationId xmlns:a16="http://schemas.microsoft.com/office/drawing/2014/main" id="{1F782DAA-7A7C-FA31-BA53-CB9C2430D03B}"/>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4</a:t>
            </a:r>
          </a:p>
          <a:p>
            <a:pPr algn="r"/>
            <a:endParaRPr lang="en-US" sz="1000" dirty="0"/>
          </a:p>
        </p:txBody>
      </p:sp>
      <p:sp>
        <p:nvSpPr>
          <p:cNvPr id="5" name="TextBox 4">
            <a:extLst>
              <a:ext uri="{FF2B5EF4-FFF2-40B4-BE49-F238E27FC236}">
                <a16:creationId xmlns:a16="http://schemas.microsoft.com/office/drawing/2014/main" id="{F7D35E84-FFBB-EB9D-2338-239D47B9A02E}"/>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4</a:t>
            </a:fld>
            <a:endParaRPr lang="en-US" sz="1000" dirty="0"/>
          </a:p>
        </p:txBody>
      </p:sp>
    </p:spTree>
    <p:extLst>
      <p:ext uri="{BB962C8B-B14F-4D97-AF65-F5344CB8AC3E}">
        <p14:creationId xmlns:p14="http://schemas.microsoft.com/office/powerpoint/2010/main" val="2311816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466C621-F21D-7A55-F587-3E8AEBDB9DA9}"/>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25716" y="0"/>
            <a:ext cx="11649330" cy="5984341"/>
          </a:xfrm>
          <a:prstGeom prst="rect">
            <a:avLst/>
          </a:prstGeom>
        </p:spPr>
      </p:pic>
      <p:sp>
        <p:nvSpPr>
          <p:cNvPr id="2" name="Title 1"/>
          <p:cNvSpPr>
            <a:spLocks noGrp="1"/>
          </p:cNvSpPr>
          <p:nvPr>
            <p:ph type="title"/>
          </p:nvPr>
        </p:nvSpPr>
        <p:spPr>
          <a:xfrm>
            <a:off x="1181168" y="365125"/>
            <a:ext cx="11649330" cy="1174917"/>
          </a:xfrm>
        </p:spPr>
        <p:txBody>
          <a:bodyPr>
            <a:normAutofit/>
          </a:bodyPr>
          <a:lstStyle/>
          <a:p>
            <a:r>
              <a:rPr lang="en-AU" sz="3200" dirty="0">
                <a:solidFill>
                  <a:srgbClr val="C00000"/>
                </a:solidFill>
                <a:latin typeface="Verdana"/>
                <a:ea typeface="Verdana"/>
              </a:rPr>
              <a:t>What can the WG-SS tell us beyond identifying the population with disabilities? </a:t>
            </a:r>
          </a:p>
        </p:txBody>
      </p:sp>
      <p:sp>
        <p:nvSpPr>
          <p:cNvPr id="3" name="Content Placeholder 2"/>
          <p:cNvSpPr>
            <a:spLocks noGrp="1"/>
          </p:cNvSpPr>
          <p:nvPr>
            <p:ph idx="1"/>
          </p:nvPr>
        </p:nvSpPr>
        <p:spPr>
          <a:xfrm>
            <a:off x="1253066" y="1579014"/>
            <a:ext cx="10649124" cy="4913861"/>
          </a:xfrm>
        </p:spPr>
        <p:txBody>
          <a:bodyPr vert="horz" lIns="91440" tIns="45720" rIns="91440" bIns="45720" rtlCol="0" anchor="t">
            <a:normAutofit/>
          </a:bodyPr>
          <a:lstStyle/>
          <a:p>
            <a:pPr marL="0" indent="0">
              <a:spcBef>
                <a:spcPts val="0"/>
              </a:spcBef>
              <a:spcAft>
                <a:spcPts val="1200"/>
              </a:spcAft>
              <a:buNone/>
              <a:tabLst>
                <a:tab pos="457200" algn="l"/>
              </a:tabLst>
            </a:pPr>
            <a:r>
              <a:rPr lang="en-US" sz="1800" dirty="0">
                <a:effectLst/>
                <a:latin typeface="Verdana" panose="020B0604030504040204" pitchFamily="34" charset="0"/>
                <a:ea typeface="Verdana" panose="020B0604030504040204" pitchFamily="34" charset="0"/>
                <a:cs typeface="Verdana" panose="020B0604030504040204" pitchFamily="34" charset="0"/>
              </a:rPr>
              <a:t>Reminder that the WG-SS:</a:t>
            </a:r>
          </a:p>
          <a:p>
            <a:pPr lvl="1">
              <a:buClr>
                <a:srgbClr val="3F8EC5"/>
              </a:buClr>
            </a:pPr>
            <a:r>
              <a:rPr lang="en-AU" sz="1800" dirty="0">
                <a:effectLst/>
                <a:latin typeface="Verdana" panose="020B0604030504040204" pitchFamily="34" charset="0"/>
                <a:ea typeface="Verdana" panose="020B0604030504040204" pitchFamily="34" charset="0"/>
                <a:cs typeface="Verdana" panose="020B0604030504040204" pitchFamily="34" charset="0"/>
              </a:rPr>
              <a:t>Reflects a continuum of difficulty as opposed to a ‘yes/no’ question</a:t>
            </a:r>
          </a:p>
          <a:p>
            <a:pPr lvl="1">
              <a:buClr>
                <a:srgbClr val="3F8EC5"/>
              </a:buClr>
            </a:pPr>
            <a:r>
              <a:rPr lang="en-AU" sz="1800" dirty="0">
                <a:latin typeface="Verdana" panose="020B0604030504040204" pitchFamily="34" charset="0"/>
                <a:ea typeface="Verdana" panose="020B0604030504040204" pitchFamily="34" charset="0"/>
                <a:cs typeface="Verdana" panose="020B0604030504040204" pitchFamily="34" charset="0"/>
              </a:rPr>
              <a:t>Is s</a:t>
            </a:r>
            <a:r>
              <a:rPr lang="en-AU" sz="1800" dirty="0">
                <a:effectLst/>
                <a:latin typeface="Verdana" panose="020B0604030504040204" pitchFamily="34" charset="0"/>
                <a:ea typeface="Verdana" panose="020B0604030504040204" pitchFamily="34" charset="0"/>
                <a:cs typeface="Verdana" panose="020B0604030504040204" pitchFamily="34" charset="0"/>
              </a:rPr>
              <a:t>ix questions, reflecting the six core functional domains - difficulties with vision, hearing, walking cognition (concentrating or remembering), self-care and communication.</a:t>
            </a:r>
          </a:p>
          <a:p>
            <a:pPr lvl="1">
              <a:buClr>
                <a:srgbClr val="3F8EC5"/>
              </a:buClr>
            </a:pPr>
            <a:r>
              <a:rPr lang="en-AU" sz="1800" dirty="0">
                <a:effectLst/>
                <a:latin typeface="Verdana" panose="020B0604030504040204" pitchFamily="34" charset="0"/>
                <a:ea typeface="Verdana" panose="020B0604030504040204" pitchFamily="34" charset="0"/>
                <a:cs typeface="Verdana" panose="020B0604030504040204" pitchFamily="34" charset="0"/>
              </a:rPr>
              <a:t>Responses relate to the level of difficulty, including ‘not at all’, ‘some of the time’, ‘most of the time’ and ‘cannot do at all’.</a:t>
            </a:r>
          </a:p>
          <a:p>
            <a:pPr>
              <a:buClr>
                <a:srgbClr val="3F8EC5"/>
              </a:buClr>
            </a:pPr>
            <a:endParaRPr lang="en-AU" sz="1800" dirty="0">
              <a:effectLst/>
              <a:latin typeface="Verdana" panose="020B0604030504040204" pitchFamily="34" charset="0"/>
              <a:ea typeface="Verdana" panose="020B0604030504040204" pitchFamily="34" charset="0"/>
              <a:cs typeface="Verdana" panose="020B0604030504040204" pitchFamily="34" charset="0"/>
            </a:endParaRPr>
          </a:p>
          <a:p>
            <a:pPr marL="0" indent="0">
              <a:spcBef>
                <a:spcPts val="0"/>
              </a:spcBef>
              <a:spcAft>
                <a:spcPts val="1200"/>
              </a:spcAft>
              <a:buClr>
                <a:srgbClr val="3F8EC5"/>
              </a:buClr>
              <a:buNone/>
              <a:tabLst>
                <a:tab pos="457200" algn="l"/>
              </a:tabLst>
            </a:pPr>
            <a:r>
              <a:rPr lang="en-US" sz="1800" dirty="0">
                <a:latin typeface="Verdana" panose="020B0604030504040204" pitchFamily="34" charset="0"/>
                <a:ea typeface="Verdana" panose="020B0604030504040204" pitchFamily="34" charset="0"/>
                <a:cs typeface="Verdana" panose="020B0604030504040204" pitchFamily="34" charset="0"/>
              </a:rPr>
              <a:t>This approach focused on levels of difficulty can also tell us about the:</a:t>
            </a:r>
          </a:p>
          <a:p>
            <a:pPr lvl="1">
              <a:spcBef>
                <a:spcPts val="0"/>
              </a:spcBef>
              <a:spcAft>
                <a:spcPts val="1200"/>
              </a:spcAft>
              <a:buClr>
                <a:srgbClr val="3F8EC5"/>
              </a:buClr>
              <a:tabLst>
                <a:tab pos="457200" algn="l"/>
              </a:tabLst>
            </a:pPr>
            <a:r>
              <a:rPr lang="en-US" sz="1800" dirty="0">
                <a:latin typeface="Verdana" panose="020B0604030504040204" pitchFamily="34" charset="0"/>
                <a:ea typeface="Verdana" panose="020B0604030504040204" pitchFamily="34" charset="0"/>
                <a:cs typeface="Verdana" panose="020B0604030504040204" pitchFamily="34" charset="0"/>
              </a:rPr>
              <a:t>Prevalence of persons with disabilities, </a:t>
            </a:r>
          </a:p>
          <a:p>
            <a:pPr lvl="1">
              <a:spcBef>
                <a:spcPts val="0"/>
              </a:spcBef>
              <a:spcAft>
                <a:spcPts val="1200"/>
              </a:spcAft>
              <a:buClr>
                <a:srgbClr val="3F8EC5"/>
              </a:buClr>
              <a:tabLst>
                <a:tab pos="457200" algn="l"/>
              </a:tabLst>
            </a:pPr>
            <a:r>
              <a:rPr lang="en-US" sz="1800" dirty="0">
                <a:latin typeface="Verdana" panose="020B0604030504040204" pitchFamily="34" charset="0"/>
                <a:ea typeface="Verdana" panose="020B0604030504040204" pitchFamily="34" charset="0"/>
                <a:cs typeface="Verdana" panose="020B0604030504040204" pitchFamily="34" charset="0"/>
              </a:rPr>
              <a:t>Level of support they might require, e.g., a person who cannot walk at all might need mobility device.</a:t>
            </a:r>
          </a:p>
          <a:p>
            <a:pPr lvl="1">
              <a:spcBef>
                <a:spcPts val="0"/>
              </a:spcBef>
              <a:spcAft>
                <a:spcPts val="1200"/>
              </a:spcAft>
              <a:buClr>
                <a:srgbClr val="3F8EC5"/>
              </a:buClr>
              <a:tabLst>
                <a:tab pos="457200" algn="l"/>
              </a:tabLst>
            </a:pPr>
            <a:r>
              <a:rPr lang="en-US" sz="1800" dirty="0">
                <a:latin typeface="Verdana" panose="020B0604030504040204" pitchFamily="34" charset="0"/>
                <a:ea typeface="Verdana" panose="020B0604030504040204" pitchFamily="34" charset="0"/>
                <a:cs typeface="Verdana" panose="020B0604030504040204" pitchFamily="34" charset="0"/>
              </a:rPr>
              <a:t>People who may have difficulties across several domains</a:t>
            </a:r>
          </a:p>
          <a:p>
            <a:pPr marL="457200" lvl="1" indent="0">
              <a:spcBef>
                <a:spcPts val="0"/>
              </a:spcBef>
              <a:spcAft>
                <a:spcPts val="1200"/>
              </a:spcAft>
              <a:buNone/>
              <a:tabLst>
                <a:tab pos="457200" algn="l"/>
              </a:tabLst>
            </a:pPr>
            <a:endParaRPr lang="en-US" sz="1800" dirty="0">
              <a:latin typeface="Verdana" panose="020B0604030504040204" pitchFamily="34" charset="0"/>
              <a:ea typeface="Verdana" panose="020B0604030504040204" pitchFamily="34" charset="0"/>
              <a:cs typeface="Verdana" panose="020B0604030504040204" pitchFamily="34" charset="0"/>
            </a:endParaRPr>
          </a:p>
          <a:p>
            <a:endParaRPr lang="en-AU" sz="1800" dirty="0">
              <a:latin typeface="Verdana" panose="020B0604030504040204" pitchFamily="34" charset="0"/>
              <a:ea typeface="Verdana" panose="020B0604030504040204" pitchFamily="34" charset="0"/>
              <a:cs typeface="Verdana" panose="020B0604030504040204" pitchFamily="34" charset="0"/>
            </a:endParaRPr>
          </a:p>
        </p:txBody>
      </p:sp>
      <p:sp>
        <p:nvSpPr>
          <p:cNvPr id="5" name="TextBox 4">
            <a:extLst>
              <a:ext uri="{FF2B5EF4-FFF2-40B4-BE49-F238E27FC236}">
                <a16:creationId xmlns:a16="http://schemas.microsoft.com/office/drawing/2014/main" id="{33EF2705-9754-DB70-4624-6AABF69F5AF9}"/>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4</a:t>
            </a:r>
          </a:p>
          <a:p>
            <a:pPr algn="r"/>
            <a:endParaRPr lang="en-US" sz="1000" dirty="0"/>
          </a:p>
        </p:txBody>
      </p:sp>
      <p:sp>
        <p:nvSpPr>
          <p:cNvPr id="6" name="TextBox 5">
            <a:extLst>
              <a:ext uri="{FF2B5EF4-FFF2-40B4-BE49-F238E27FC236}">
                <a16:creationId xmlns:a16="http://schemas.microsoft.com/office/drawing/2014/main" id="{81D92006-5F91-64EE-AEA6-4635EB6432DB}"/>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5</a:t>
            </a:fld>
            <a:endParaRPr lang="en-US" sz="1000" dirty="0"/>
          </a:p>
        </p:txBody>
      </p:sp>
    </p:spTree>
    <p:extLst>
      <p:ext uri="{BB962C8B-B14F-4D97-AF65-F5344CB8AC3E}">
        <p14:creationId xmlns:p14="http://schemas.microsoft.com/office/powerpoint/2010/main" val="1140335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A63DDDD-658C-F670-0CED-1BCE098C7774}"/>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25716" y="0"/>
            <a:ext cx="11649330" cy="5984341"/>
          </a:xfrm>
          <a:prstGeom prst="rect">
            <a:avLst/>
          </a:prstGeom>
        </p:spPr>
      </p:pic>
      <p:sp>
        <p:nvSpPr>
          <p:cNvPr id="2" name="Title 1"/>
          <p:cNvSpPr>
            <a:spLocks noGrp="1"/>
          </p:cNvSpPr>
          <p:nvPr>
            <p:ph type="title"/>
          </p:nvPr>
        </p:nvSpPr>
        <p:spPr>
          <a:xfrm>
            <a:off x="1216665" y="351754"/>
            <a:ext cx="10600586" cy="934286"/>
          </a:xfrm>
        </p:spPr>
        <p:txBody>
          <a:bodyPr>
            <a:normAutofit fontScale="90000"/>
          </a:bodyPr>
          <a:lstStyle/>
          <a:p>
            <a:r>
              <a:rPr lang="en-AU" dirty="0">
                <a:solidFill>
                  <a:srgbClr val="C00000"/>
                </a:solidFill>
                <a:latin typeface="Verdana"/>
                <a:ea typeface="+mj-lt"/>
                <a:cs typeface="+mj-lt"/>
              </a:rPr>
              <a:t>Why is it important to know more about the detail in the data? </a:t>
            </a:r>
            <a:r>
              <a:rPr lang="en-AU" b="0" dirty="0">
                <a:solidFill>
                  <a:srgbClr val="C00000"/>
                </a:solidFill>
                <a:ea typeface="+mj-lt"/>
                <a:cs typeface="+mj-lt"/>
              </a:rPr>
              <a:t> </a:t>
            </a:r>
            <a:endParaRPr lang="en-US" dirty="0">
              <a:solidFill>
                <a:srgbClr val="C00000"/>
              </a:solidFill>
            </a:endParaRPr>
          </a:p>
        </p:txBody>
      </p:sp>
      <p:sp>
        <p:nvSpPr>
          <p:cNvPr id="3" name="Content Placeholder 2"/>
          <p:cNvSpPr>
            <a:spLocks noGrp="1"/>
          </p:cNvSpPr>
          <p:nvPr>
            <p:ph idx="1"/>
          </p:nvPr>
        </p:nvSpPr>
        <p:spPr>
          <a:xfrm>
            <a:off x="1216665" y="1714101"/>
            <a:ext cx="10600586" cy="5143899"/>
          </a:xfrm>
        </p:spPr>
        <p:txBody>
          <a:bodyPr vert="horz" lIns="91440" tIns="45720" rIns="91440" bIns="45720" rtlCol="0" anchor="t">
            <a:normAutofit/>
          </a:bodyPr>
          <a:lstStyle/>
          <a:p>
            <a:pPr>
              <a:buClr>
                <a:srgbClr val="3F8EC5"/>
              </a:buClr>
            </a:pPr>
            <a:r>
              <a:rPr lang="en-AU" sz="2000" dirty="0">
                <a:latin typeface="Verdana"/>
                <a:ea typeface="Verdana"/>
              </a:rPr>
              <a:t>Detailed data on levels of difficulty can help policy makers understand the different needs a population might have to suitably plan services.</a:t>
            </a:r>
          </a:p>
          <a:p>
            <a:pPr>
              <a:buClr>
                <a:srgbClr val="3F8EC5"/>
              </a:buClr>
            </a:pPr>
            <a:r>
              <a:rPr lang="en-AU" sz="2000" dirty="0">
                <a:latin typeface="Verdana"/>
                <a:ea typeface="Verdana"/>
              </a:rPr>
              <a:t>Can help shape OPD advocacy efforts. </a:t>
            </a:r>
          </a:p>
          <a:p>
            <a:pPr lvl="1">
              <a:buClr>
                <a:srgbClr val="3F8EC5"/>
              </a:buClr>
            </a:pPr>
            <a:r>
              <a:rPr lang="en-AU" sz="2000" dirty="0">
                <a:latin typeface="Verdana"/>
                <a:ea typeface="Verdana"/>
              </a:rPr>
              <a:t>For example, the World Blind Union research on the impact of COVID-19 on blind and partially sighted persons used the different levels of difficulty across all domains and found that:</a:t>
            </a:r>
          </a:p>
          <a:p>
            <a:pPr lvl="2">
              <a:buClr>
                <a:srgbClr val="3F8EC5"/>
              </a:buClr>
            </a:pPr>
            <a:r>
              <a:rPr lang="en-AU" dirty="0">
                <a:latin typeface="Verdana"/>
                <a:ea typeface="Verdana"/>
              </a:rPr>
              <a:t>It was able to differentiate the levels of need among its members. </a:t>
            </a:r>
          </a:p>
          <a:p>
            <a:pPr lvl="2">
              <a:buClr>
                <a:srgbClr val="3F8EC5"/>
              </a:buClr>
            </a:pPr>
            <a:r>
              <a:rPr lang="en-AU" dirty="0">
                <a:latin typeface="Verdana"/>
                <a:ea typeface="Verdana"/>
              </a:rPr>
              <a:t>In addition to having difficulty seeing, 18% of the respondents noted having at least one other significant level of difficulty from among the Washington Group questions asked.</a:t>
            </a:r>
            <a:endParaRPr lang="en-AU" dirty="0">
              <a:latin typeface="Verdana"/>
              <a:ea typeface="Verdana"/>
              <a:cs typeface="Calibri"/>
            </a:endParaRPr>
          </a:p>
          <a:p>
            <a:pPr lvl="2">
              <a:buClr>
                <a:srgbClr val="3F8EC5"/>
              </a:buClr>
            </a:pPr>
            <a:r>
              <a:rPr lang="en-AU" dirty="0">
                <a:latin typeface="Verdana"/>
                <a:ea typeface="Verdana"/>
              </a:rPr>
              <a:t>Having this level of detail about more than 1 domain, meant that WBU could understand and advocate better on the needs of its members.</a:t>
            </a:r>
          </a:p>
          <a:p>
            <a:endParaRPr lang="en-AU" sz="2000" dirty="0"/>
          </a:p>
          <a:p>
            <a:endParaRPr lang="en-AU" sz="2000" dirty="0"/>
          </a:p>
        </p:txBody>
      </p:sp>
      <p:sp>
        <p:nvSpPr>
          <p:cNvPr id="5" name="TextBox 4">
            <a:extLst>
              <a:ext uri="{FF2B5EF4-FFF2-40B4-BE49-F238E27FC236}">
                <a16:creationId xmlns:a16="http://schemas.microsoft.com/office/drawing/2014/main" id="{F33A8F66-9FE5-F29A-9144-550FA735F5F9}"/>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4</a:t>
            </a:r>
          </a:p>
          <a:p>
            <a:pPr algn="r"/>
            <a:endParaRPr lang="en-US" sz="1000" dirty="0"/>
          </a:p>
        </p:txBody>
      </p:sp>
      <p:sp>
        <p:nvSpPr>
          <p:cNvPr id="6" name="TextBox 5">
            <a:extLst>
              <a:ext uri="{FF2B5EF4-FFF2-40B4-BE49-F238E27FC236}">
                <a16:creationId xmlns:a16="http://schemas.microsoft.com/office/drawing/2014/main" id="{39EAE9CE-C9B3-29D3-EBD4-AB581C02B11E}"/>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6</a:t>
            </a:fld>
            <a:endParaRPr lang="en-US" sz="1000" dirty="0"/>
          </a:p>
        </p:txBody>
      </p:sp>
    </p:spTree>
    <p:extLst>
      <p:ext uri="{BB962C8B-B14F-4D97-AF65-F5344CB8AC3E}">
        <p14:creationId xmlns:p14="http://schemas.microsoft.com/office/powerpoint/2010/main" val="3511428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B1944C0-CB42-33F0-63A8-6442BFED709F}"/>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25716" y="0"/>
            <a:ext cx="11649330" cy="5984341"/>
          </a:xfrm>
          <a:prstGeom prst="rect">
            <a:avLst/>
          </a:prstGeom>
        </p:spPr>
      </p:pic>
      <p:sp>
        <p:nvSpPr>
          <p:cNvPr id="2" name="Title 1"/>
          <p:cNvSpPr>
            <a:spLocks noGrp="1"/>
          </p:cNvSpPr>
          <p:nvPr>
            <p:ph type="title"/>
          </p:nvPr>
        </p:nvSpPr>
        <p:spPr>
          <a:xfrm>
            <a:off x="1066800" y="365125"/>
            <a:ext cx="10058400" cy="1325563"/>
          </a:xfrm>
        </p:spPr>
        <p:txBody>
          <a:bodyPr>
            <a:normAutofit/>
          </a:bodyPr>
          <a:lstStyle/>
          <a:p>
            <a:r>
              <a:rPr lang="en-AU" dirty="0">
                <a:solidFill>
                  <a:srgbClr val="C00000"/>
                </a:solidFill>
                <a:latin typeface="Verdana"/>
                <a:ea typeface="Verdana"/>
                <a:cs typeface="Calibri"/>
              </a:rPr>
              <a:t>How to assess if a data set is fit for use</a:t>
            </a:r>
            <a:endParaRPr lang="en-AU" dirty="0">
              <a:solidFill>
                <a:srgbClr val="C00000"/>
              </a:solidFill>
              <a:latin typeface="Verdana"/>
              <a:ea typeface="Verdana"/>
            </a:endParaRPr>
          </a:p>
        </p:txBody>
      </p:sp>
      <p:sp>
        <p:nvSpPr>
          <p:cNvPr id="5" name="Content Placeholder 4">
            <a:extLst>
              <a:ext uri="{FF2B5EF4-FFF2-40B4-BE49-F238E27FC236}">
                <a16:creationId xmlns:a16="http://schemas.microsoft.com/office/drawing/2014/main" id="{9A2390AE-34D4-486D-9DA8-8225893C8809}"/>
              </a:ext>
            </a:extLst>
          </p:cNvPr>
          <p:cNvSpPr>
            <a:spLocks noGrp="1"/>
          </p:cNvSpPr>
          <p:nvPr>
            <p:ph idx="1"/>
          </p:nvPr>
        </p:nvSpPr>
        <p:spPr>
          <a:xfrm>
            <a:off x="1066800" y="1422400"/>
            <a:ext cx="10938934" cy="5012267"/>
          </a:xfrm>
        </p:spPr>
        <p:txBody>
          <a:bodyPr vert="horz" lIns="91440" tIns="45720" rIns="91440" bIns="45720" rtlCol="0" anchor="t">
            <a:normAutofit/>
          </a:bodyPr>
          <a:lstStyle/>
          <a:p>
            <a:pPr>
              <a:spcBef>
                <a:spcPts val="0"/>
              </a:spcBef>
              <a:buClr>
                <a:prstClr val="black">
                  <a:lumMod val="75000"/>
                  <a:lumOff val="25000"/>
                </a:prstClr>
              </a:buClr>
              <a:defRPr/>
            </a:pPr>
            <a:endParaRPr lang="en-AU" dirty="0">
              <a:ea typeface="Times New Roman" panose="02020603050405020304" pitchFamily="18" charset="0"/>
              <a:cs typeface="Times New Roman"/>
            </a:endParaRPr>
          </a:p>
          <a:p>
            <a:pPr marL="0" indent="0">
              <a:spcBef>
                <a:spcPts val="0"/>
              </a:spcBef>
              <a:buClr>
                <a:srgbClr val="404040"/>
              </a:buClr>
              <a:buNone/>
              <a:defRPr/>
            </a:pPr>
            <a:r>
              <a:rPr lang="en-AU" sz="2400" dirty="0">
                <a:effectLst/>
                <a:latin typeface="Verdana"/>
                <a:ea typeface="Times New Roman" panose="02020603050405020304" pitchFamily="18" charset="0"/>
                <a:cs typeface="Times New Roman"/>
              </a:rPr>
              <a:t>To determine whether a data set is fit for your intended use you can ask the following questions:</a:t>
            </a:r>
            <a:endParaRPr lang="en-US" sz="2400" dirty="0">
              <a:latin typeface="Times New Roman"/>
              <a:ea typeface="Verdana" panose="020B0604030504040204" pitchFamily="34" charset="0"/>
              <a:cs typeface="Times New Roman"/>
            </a:endParaRPr>
          </a:p>
          <a:p>
            <a:pPr marL="971550" lvl="1" indent="-514350">
              <a:lnSpc>
                <a:spcPct val="100000"/>
              </a:lnSpc>
              <a:spcBef>
                <a:spcPts val="600"/>
              </a:spcBef>
              <a:buFont typeface="+mj-lt"/>
              <a:buAutoNum type="arabicPeriod"/>
            </a:pPr>
            <a:r>
              <a:rPr lang="en-AU" dirty="0">
                <a:effectLst/>
                <a:latin typeface="Verdana"/>
                <a:ea typeface="Times New Roman" panose="02020603050405020304" pitchFamily="18" charset="0"/>
                <a:cs typeface="Times New Roman"/>
              </a:rPr>
              <a:t>Are all functional domains of interest included?</a:t>
            </a:r>
            <a:r>
              <a:rPr lang="en-AU" dirty="0">
                <a:latin typeface="Verdana"/>
                <a:ea typeface="Times New Roman" panose="02020603050405020304" pitchFamily="18" charset="0"/>
                <a:cs typeface="Times New Roman"/>
              </a:rPr>
              <a:t> </a:t>
            </a:r>
            <a:r>
              <a:rPr lang="en-AU" dirty="0">
                <a:effectLst/>
                <a:latin typeface="Verdana"/>
                <a:ea typeface="Times New Roman" panose="02020603050405020304" pitchFamily="18" charset="0"/>
                <a:cs typeface="Times New Roman"/>
              </a:rPr>
              <a:t>If not, which ones are omitted and how will this affect your use of the data?</a:t>
            </a:r>
            <a:r>
              <a:rPr lang="en-AU" dirty="0">
                <a:latin typeface="Verdana"/>
                <a:ea typeface="Times New Roman" panose="02020603050405020304" pitchFamily="18" charset="0"/>
                <a:cs typeface="Times New Roman"/>
              </a:rPr>
              <a:t> </a:t>
            </a:r>
            <a:endParaRPr lang="en-AU" dirty="0">
              <a:effectLst/>
              <a:latin typeface="Verdana"/>
              <a:ea typeface="Times New Roman" panose="02020603050405020304" pitchFamily="18" charset="0"/>
              <a:cs typeface="Times New Roman" panose="02020603050405020304" pitchFamily="18" charset="0"/>
            </a:endParaRPr>
          </a:p>
          <a:p>
            <a:pPr marL="971550" lvl="1" indent="-514350">
              <a:lnSpc>
                <a:spcPct val="100000"/>
              </a:lnSpc>
              <a:spcBef>
                <a:spcPts val="600"/>
              </a:spcBef>
              <a:buFont typeface="+mj-lt"/>
              <a:buAutoNum type="arabicPeriod"/>
            </a:pPr>
            <a:r>
              <a:rPr lang="en-AU" dirty="0">
                <a:latin typeface="Verdana"/>
                <a:ea typeface="Times New Roman" panose="02020603050405020304" pitchFamily="18" charset="0"/>
                <a:cs typeface="Times New Roman"/>
              </a:rPr>
              <a:t>Are the aspects covered for the disability of interest? If not, which ones are omitted and how will that affect your use of the data? </a:t>
            </a:r>
            <a:endParaRPr lang="en-AU" dirty="0">
              <a:latin typeface="Verdana"/>
              <a:ea typeface="Times New Roman" panose="02020603050405020304" pitchFamily="18" charset="0"/>
              <a:cs typeface="Times New Roman" panose="02020603050405020304" pitchFamily="18" charset="0"/>
            </a:endParaRPr>
          </a:p>
          <a:p>
            <a:pPr marL="971550" lvl="1" indent="-514350">
              <a:lnSpc>
                <a:spcPct val="100000"/>
              </a:lnSpc>
              <a:spcBef>
                <a:spcPts val="600"/>
              </a:spcBef>
              <a:buFont typeface="+mj-lt"/>
              <a:buAutoNum type="arabicPeriod"/>
            </a:pPr>
            <a:r>
              <a:rPr lang="en-AU" dirty="0">
                <a:effectLst/>
                <a:latin typeface="Verdana"/>
                <a:ea typeface="Times New Roman" panose="02020603050405020304" pitchFamily="18" charset="0"/>
                <a:cs typeface="Times New Roman"/>
              </a:rPr>
              <a:t>Do the questions adequately address the age range of interest? If not, where are the omissions and how will that affect your use of the data?</a:t>
            </a:r>
            <a:endParaRPr lang="en-US" dirty="0">
              <a:effectLst/>
              <a:latin typeface="Verdana"/>
              <a:ea typeface="Times New Roman" panose="02020603050405020304" pitchFamily="18" charset="0"/>
              <a:cs typeface="Times New Roman"/>
            </a:endParaRPr>
          </a:p>
          <a:p>
            <a:pPr lvl="1">
              <a:spcBef>
                <a:spcPts val="0"/>
              </a:spcBef>
            </a:pPr>
            <a:endParaRPr lang="en-US" sz="2600" dirty="0">
              <a:effectLst/>
              <a:ea typeface="Times New Roman" panose="02020603050405020304" pitchFamily="18" charset="0"/>
              <a:cs typeface="Times New Roman" panose="02020603050405020304" pitchFamily="18" charset="0"/>
            </a:endParaRPr>
          </a:p>
          <a:p>
            <a:endParaRPr lang="en-US" dirty="0"/>
          </a:p>
        </p:txBody>
      </p:sp>
      <p:sp>
        <p:nvSpPr>
          <p:cNvPr id="4" name="TextBox 3">
            <a:extLst>
              <a:ext uri="{FF2B5EF4-FFF2-40B4-BE49-F238E27FC236}">
                <a16:creationId xmlns:a16="http://schemas.microsoft.com/office/drawing/2014/main" id="{A45F1320-F453-213C-1A20-190C8223C5CE}"/>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4</a:t>
            </a:r>
          </a:p>
          <a:p>
            <a:pPr algn="r"/>
            <a:endParaRPr lang="en-US" sz="1000" dirty="0"/>
          </a:p>
        </p:txBody>
      </p:sp>
      <p:sp>
        <p:nvSpPr>
          <p:cNvPr id="6" name="TextBox 5">
            <a:extLst>
              <a:ext uri="{FF2B5EF4-FFF2-40B4-BE49-F238E27FC236}">
                <a16:creationId xmlns:a16="http://schemas.microsoft.com/office/drawing/2014/main" id="{F59A57E3-4D4B-DA80-5C0E-73C502778DAD}"/>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7</a:t>
            </a:fld>
            <a:endParaRPr lang="en-US" sz="1000" dirty="0"/>
          </a:p>
        </p:txBody>
      </p:sp>
    </p:spTree>
    <p:extLst>
      <p:ext uri="{BB962C8B-B14F-4D97-AF65-F5344CB8AC3E}">
        <p14:creationId xmlns:p14="http://schemas.microsoft.com/office/powerpoint/2010/main" val="1414364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FFF434C-EB86-2138-179F-5AFFEE5CE0B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624689" y="0"/>
            <a:ext cx="11567311" cy="6010466"/>
          </a:xfrm>
          <a:prstGeom prst="rect">
            <a:avLst/>
          </a:prstGeom>
        </p:spPr>
      </p:pic>
      <p:sp>
        <p:nvSpPr>
          <p:cNvPr id="3" name="Title 2"/>
          <p:cNvSpPr>
            <a:spLocks noGrp="1"/>
          </p:cNvSpPr>
          <p:nvPr>
            <p:ph type="title"/>
          </p:nvPr>
        </p:nvSpPr>
        <p:spPr>
          <a:xfrm>
            <a:off x="1477364" y="2143705"/>
            <a:ext cx="8128000" cy="3140217"/>
          </a:xfrm>
        </p:spPr>
        <p:txBody>
          <a:bodyPr>
            <a:normAutofit/>
          </a:bodyPr>
          <a:lstStyle/>
          <a:p>
            <a:pPr algn="l"/>
            <a:r>
              <a:rPr lang="en-AU" sz="3200" dirty="0">
                <a:effectLst/>
                <a:latin typeface="Verdana" panose="020B0604030504040204" pitchFamily="34" charset="0"/>
                <a:ea typeface="Verdana" panose="020B0604030504040204" pitchFamily="34" charset="0"/>
                <a:cs typeface="Times New Roman" panose="02020603050405020304" pitchFamily="18" charset="0"/>
              </a:rPr>
              <a:t>Limitations of the WG-SS </a:t>
            </a:r>
            <a:r>
              <a:rPr lang="en-AU" sz="3200" b="1" spc="100" dirty="0">
                <a:effectLst/>
                <a:latin typeface="Calibri" panose="020F0502020204030204" pitchFamily="34" charset="0"/>
                <a:ea typeface="Times New Roman" panose="02020603050405020304" pitchFamily="18" charset="0"/>
                <a:cs typeface="Times New Roman" panose="02020603050405020304" pitchFamily="18" charset="0"/>
              </a:rPr>
              <a:t> </a:t>
            </a:r>
            <a:br>
              <a:rPr lang="en-US" sz="3200" b="1" spc="100" dirty="0">
                <a:effectLst/>
                <a:latin typeface="Calibri" panose="020F0502020204030204" pitchFamily="34" charset="0"/>
                <a:ea typeface="Times New Roman" panose="02020603050405020304" pitchFamily="18" charset="0"/>
                <a:cs typeface="Times New Roman" panose="02020603050405020304" pitchFamily="18" charset="0"/>
              </a:rPr>
            </a:br>
            <a:endParaRPr lang="en-AU" sz="3200" dirty="0"/>
          </a:p>
        </p:txBody>
      </p:sp>
      <p:sp>
        <p:nvSpPr>
          <p:cNvPr id="4" name="TextBox 3">
            <a:extLst>
              <a:ext uri="{FF2B5EF4-FFF2-40B4-BE49-F238E27FC236}">
                <a16:creationId xmlns:a16="http://schemas.microsoft.com/office/drawing/2014/main" id="{14C05DC2-4A9A-6BFD-7549-1F530EA20493}"/>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4</a:t>
            </a:r>
          </a:p>
          <a:p>
            <a:pPr algn="r"/>
            <a:endParaRPr lang="en-US" sz="1000" dirty="0"/>
          </a:p>
        </p:txBody>
      </p:sp>
      <p:sp>
        <p:nvSpPr>
          <p:cNvPr id="5" name="TextBox 4">
            <a:extLst>
              <a:ext uri="{FF2B5EF4-FFF2-40B4-BE49-F238E27FC236}">
                <a16:creationId xmlns:a16="http://schemas.microsoft.com/office/drawing/2014/main" id="{4D1682DA-37AF-A8BE-1F7F-1C4E322A160D}"/>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8</a:t>
            </a:fld>
            <a:endParaRPr lang="en-US" sz="1000" dirty="0"/>
          </a:p>
        </p:txBody>
      </p:sp>
    </p:spTree>
    <p:extLst>
      <p:ext uri="{BB962C8B-B14F-4D97-AF65-F5344CB8AC3E}">
        <p14:creationId xmlns:p14="http://schemas.microsoft.com/office/powerpoint/2010/main" val="3387210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A0D4741-17B1-B02B-0885-02607D27BD25}"/>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25716" y="0"/>
            <a:ext cx="11649330" cy="5984341"/>
          </a:xfrm>
          <a:prstGeom prst="rect">
            <a:avLst/>
          </a:prstGeom>
        </p:spPr>
      </p:pic>
      <p:sp>
        <p:nvSpPr>
          <p:cNvPr id="2" name="Title 1"/>
          <p:cNvSpPr>
            <a:spLocks noGrp="1"/>
          </p:cNvSpPr>
          <p:nvPr>
            <p:ph type="title"/>
          </p:nvPr>
        </p:nvSpPr>
        <p:spPr>
          <a:xfrm>
            <a:off x="1279243" y="486267"/>
            <a:ext cx="9791631" cy="1042503"/>
          </a:xfrm>
        </p:spPr>
        <p:txBody>
          <a:bodyPr>
            <a:normAutofit fontScale="90000"/>
          </a:bodyPr>
          <a:lstStyle/>
          <a:p>
            <a:r>
              <a:rPr lang="en-US" altLang="en-US" dirty="0">
                <a:solidFill>
                  <a:srgbClr val="C00000"/>
                </a:solidFill>
                <a:latin typeface="Verdana"/>
                <a:ea typeface="Verdana"/>
              </a:rPr>
              <a:t>What are general limitations of the WG-SS?</a:t>
            </a:r>
            <a:endParaRPr lang="en-US" altLang="en-US" dirty="0">
              <a:solidFill>
                <a:srgbClr val="C00000"/>
              </a:solidFill>
              <a:latin typeface="Verdana"/>
              <a:ea typeface="Verdana"/>
              <a:cs typeface="Calibri"/>
            </a:endParaRPr>
          </a:p>
        </p:txBody>
      </p:sp>
      <p:sp>
        <p:nvSpPr>
          <p:cNvPr id="5" name="Content Placeholder 4">
            <a:extLst>
              <a:ext uri="{FF2B5EF4-FFF2-40B4-BE49-F238E27FC236}">
                <a16:creationId xmlns:a16="http://schemas.microsoft.com/office/drawing/2014/main" id="{9A2390AE-34D4-486D-9DA8-8225893C8809}"/>
              </a:ext>
            </a:extLst>
          </p:cNvPr>
          <p:cNvSpPr>
            <a:spLocks noGrp="1"/>
          </p:cNvSpPr>
          <p:nvPr>
            <p:ph idx="1"/>
          </p:nvPr>
        </p:nvSpPr>
        <p:spPr>
          <a:xfrm>
            <a:off x="1279243" y="1881178"/>
            <a:ext cx="10895803" cy="4976822"/>
          </a:xfrm>
        </p:spPr>
        <p:txBody>
          <a:bodyPr vert="horz" lIns="91440" tIns="45720" rIns="91440" bIns="45720" rtlCol="0" anchor="t">
            <a:noAutofit/>
          </a:bodyPr>
          <a:lstStyle/>
          <a:p>
            <a:pPr>
              <a:buClr>
                <a:srgbClr val="3F8EC5"/>
              </a:buClr>
              <a:buSzPct val="100000"/>
              <a:defRPr/>
            </a:pPr>
            <a:r>
              <a:rPr lang="en-US" altLang="en-US" sz="2400" dirty="0">
                <a:latin typeface="Verdana"/>
                <a:ea typeface="Verdana"/>
                <a:cs typeface="Verdana" panose="020B0604030504040204" pitchFamily="34" charset="0"/>
              </a:rPr>
              <a:t>All questions have limitations; whether the limitations affect the quality of the data depends on the intended use of the data.</a:t>
            </a:r>
          </a:p>
          <a:p>
            <a:pPr>
              <a:buClr>
                <a:srgbClr val="3F8EC5"/>
              </a:buClr>
              <a:buSzPct val="100000"/>
              <a:defRPr/>
            </a:pPr>
            <a:r>
              <a:rPr lang="en-US" altLang="en-US" sz="2400" dirty="0">
                <a:latin typeface="Verdana"/>
                <a:ea typeface="Verdana"/>
                <a:cs typeface="Verdana" panose="020B0604030504040204" pitchFamily="34" charset="0"/>
              </a:rPr>
              <a:t>The WG-SS has limitations because of the requirements it had to meet to serve its purpose.</a:t>
            </a:r>
          </a:p>
          <a:p>
            <a:pPr>
              <a:buClr>
                <a:srgbClr val="3F8EC5"/>
              </a:buClr>
              <a:buSzPct val="100000"/>
              <a:defRPr/>
            </a:pPr>
            <a:r>
              <a:rPr lang="en-US" altLang="en-US" sz="2400" dirty="0">
                <a:latin typeface="Verdana"/>
                <a:ea typeface="Verdana"/>
                <a:cs typeface="Verdana" panose="020B0604030504040204" pitchFamily="34" charset="0"/>
              </a:rPr>
              <a:t>The WG-SS is designed:</a:t>
            </a:r>
          </a:p>
          <a:p>
            <a:pPr marL="971550" lvl="1" indent="-514350">
              <a:buClr>
                <a:schemeClr val="tx1"/>
              </a:buClr>
              <a:buSzPct val="100000"/>
              <a:buFont typeface="+mj-lt"/>
              <a:buAutoNum type="arabicPeriod"/>
              <a:defRPr/>
            </a:pPr>
            <a:r>
              <a:rPr lang="en-US" altLang="en-US" dirty="0">
                <a:latin typeface="Verdana"/>
                <a:ea typeface="Verdana"/>
                <a:cs typeface="Verdana" panose="020B0604030504040204" pitchFamily="34" charset="0"/>
              </a:rPr>
              <a:t>For use with the whole population.</a:t>
            </a:r>
          </a:p>
          <a:p>
            <a:pPr marL="971550" lvl="1" indent="-514350">
              <a:buClr>
                <a:schemeClr val="tx1"/>
              </a:buClr>
              <a:buSzPct val="100000"/>
              <a:buFont typeface="+mj-lt"/>
              <a:buAutoNum type="arabicPeriod"/>
              <a:defRPr/>
            </a:pPr>
            <a:r>
              <a:rPr lang="en-US" altLang="en-US" dirty="0">
                <a:latin typeface="Verdana"/>
                <a:ea typeface="Verdana"/>
                <a:cs typeface="Verdana" panose="020B0604030504040204" pitchFamily="34" charset="0"/>
              </a:rPr>
              <a:t>To be able to be administered in a census, which means:</a:t>
            </a:r>
          </a:p>
          <a:p>
            <a:pPr marL="1428750" lvl="2" indent="-514350">
              <a:buClr>
                <a:schemeClr val="tx1"/>
              </a:buClr>
              <a:buSzPct val="100000"/>
              <a:buFont typeface="+mj-lt"/>
              <a:buAutoNum type="alphaLcPeriod"/>
              <a:defRPr/>
            </a:pPr>
            <a:r>
              <a:rPr lang="en-US" altLang="en-US" sz="2400" dirty="0">
                <a:latin typeface="Verdana"/>
                <a:ea typeface="Verdana"/>
                <a:cs typeface="Verdana" panose="020B0604030504040204" pitchFamily="34" charset="0"/>
              </a:rPr>
              <a:t>Keeping the number of questions to a minimum.</a:t>
            </a:r>
          </a:p>
          <a:p>
            <a:pPr marL="1428750" lvl="2" indent="-514350">
              <a:buClr>
                <a:schemeClr val="tx1"/>
              </a:buClr>
              <a:buSzPct val="99000"/>
              <a:buFont typeface="+mj-lt"/>
              <a:buAutoNum type="alphaLcPeriod"/>
              <a:defRPr/>
            </a:pPr>
            <a:r>
              <a:rPr lang="en-US" altLang="en-US" sz="2400" dirty="0">
                <a:latin typeface="Verdana"/>
                <a:ea typeface="Verdana"/>
                <a:cs typeface="Verdana" panose="020B0604030504040204" pitchFamily="34" charset="0"/>
              </a:rPr>
              <a:t>Questions cannot be sensitive.</a:t>
            </a:r>
          </a:p>
          <a:p>
            <a:pPr marL="1203325" lvl="2" indent="-288925">
              <a:buClr>
                <a:srgbClr val="000000"/>
              </a:buClr>
              <a:buSzPct val="150000"/>
              <a:defRPr/>
            </a:pPr>
            <a:endParaRPr lang="en-US" altLang="en-US" sz="2400" dirty="0">
              <a:ea typeface="Verdana" panose="020B0604030504040204" pitchFamily="34" charset="0"/>
              <a:cs typeface="Verdana" panose="020B0604030504040204" pitchFamily="34" charset="0"/>
            </a:endParaRPr>
          </a:p>
          <a:p>
            <a:pPr marL="914400" lvl="2" indent="0">
              <a:buClr>
                <a:srgbClr val="000000"/>
              </a:buClr>
              <a:buSzPct val="150000"/>
              <a:buNone/>
              <a:defRPr/>
            </a:pPr>
            <a:endParaRPr lang="en-US" altLang="en-US" sz="2400" dirty="0">
              <a:ea typeface="Verdana" panose="020B0604030504040204" pitchFamily="34" charset="0"/>
              <a:cs typeface="Verdana" panose="020B0604030504040204" pitchFamily="34" charset="0"/>
            </a:endParaRPr>
          </a:p>
        </p:txBody>
      </p:sp>
      <p:sp>
        <p:nvSpPr>
          <p:cNvPr id="4" name="TextBox 3">
            <a:extLst>
              <a:ext uri="{FF2B5EF4-FFF2-40B4-BE49-F238E27FC236}">
                <a16:creationId xmlns:a16="http://schemas.microsoft.com/office/drawing/2014/main" id="{CC3F5F76-2369-D256-7D96-AB245C1928CF}"/>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4</a:t>
            </a:r>
          </a:p>
          <a:p>
            <a:pPr algn="r"/>
            <a:endParaRPr lang="en-US" sz="1000" dirty="0"/>
          </a:p>
        </p:txBody>
      </p:sp>
      <p:sp>
        <p:nvSpPr>
          <p:cNvPr id="6" name="TextBox 5">
            <a:extLst>
              <a:ext uri="{FF2B5EF4-FFF2-40B4-BE49-F238E27FC236}">
                <a16:creationId xmlns:a16="http://schemas.microsoft.com/office/drawing/2014/main" id="{560F7CF3-FEA0-3780-3B17-269EF2F86BBD}"/>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9</a:t>
            </a:fld>
            <a:endParaRPr lang="en-US" sz="1000" dirty="0"/>
          </a:p>
        </p:txBody>
      </p:sp>
    </p:spTree>
    <p:extLst>
      <p:ext uri="{BB962C8B-B14F-4D97-AF65-F5344CB8AC3E}">
        <p14:creationId xmlns:p14="http://schemas.microsoft.com/office/powerpoint/2010/main" val="3794596268"/>
      </p:ext>
    </p:extLst>
  </p:cSld>
  <p:clrMapOvr>
    <a:masterClrMapping/>
  </p:clrMapOvr>
</p:sld>
</file>

<file path=ppt/theme/theme1.xml><?xml version="1.0" encoding="utf-8"?>
<a:theme xmlns:a="http://schemas.openxmlformats.org/drawingml/2006/main" name="Custom">
  <a:themeElements>
    <a:clrScheme name="PRPD">
      <a:dk1>
        <a:sysClr val="windowText" lastClr="000000"/>
      </a:dk1>
      <a:lt1>
        <a:sysClr val="window" lastClr="FFFFFF"/>
      </a:lt1>
      <a:dk2>
        <a:srgbClr val="003C5C"/>
      </a:dk2>
      <a:lt2>
        <a:srgbClr val="E7E6E6"/>
      </a:lt2>
      <a:accent1>
        <a:srgbClr val="36A9E1"/>
      </a:accent1>
      <a:accent2>
        <a:srgbClr val="ED7D31"/>
      </a:accent2>
      <a:accent3>
        <a:srgbClr val="A5A5A5"/>
      </a:accent3>
      <a:accent4>
        <a:srgbClr val="FFC000"/>
      </a:accent4>
      <a:accent5>
        <a:srgbClr val="226B8C"/>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template.potx" id="{8F65D573-0869-4E80-BB1B-DD8D26184BE8}" vid="{C80E03D5-9B74-4F63-AD42-3ADF544341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43A5A4A228E2A945B387943220A99A75" ma:contentTypeVersion="17" ma:contentTypeDescription="Ein neues Dokument erstellen." ma:contentTypeScope="" ma:versionID="c52a0dc7e75411b042dc48bf5aa2a09a">
  <xsd:schema xmlns:xsd="http://www.w3.org/2001/XMLSchema" xmlns:xs="http://www.w3.org/2001/XMLSchema" xmlns:p="http://schemas.microsoft.com/office/2006/metadata/properties" xmlns:ns2="b1dd9fb2-4965-4efe-ab6a-5f74955b3cd5" xmlns:ns3="737c2504-32d5-4e32-b846-d4f378d94766" targetNamespace="http://schemas.microsoft.com/office/2006/metadata/properties" ma:root="true" ma:fieldsID="28a54bd8cf9684cc5f6e21ed74b47e37" ns2:_="" ns3:_="">
    <xsd:import namespace="b1dd9fb2-4965-4efe-ab6a-5f74955b3cd5"/>
    <xsd:import namespace="737c2504-32d5-4e32-b846-d4f378d9476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1dd9fb2-4965-4efe-ab6a-5f74955b3c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Bildmarkierungen" ma:readOnly="false" ma:fieldId="{5cf76f15-5ced-4ddc-b409-7134ff3c332f}" ma:taxonomyMulti="true" ma:sspId="2ea690f9-60e4-4b3b-90eb-0bcc63f223f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37c2504-32d5-4e32-b846-d4f378d94766" elementFormDefault="qualified">
    <xsd:import namespace="http://schemas.microsoft.com/office/2006/documentManagement/types"/>
    <xsd:import namespace="http://schemas.microsoft.com/office/infopath/2007/PartnerControls"/>
    <xsd:element name="SharedWithUsers" ma:index="18"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Freigegeben für - Details" ma:internalName="SharedWithDetails" ma:readOnly="true">
      <xsd:simpleType>
        <xsd:restriction base="dms:Note">
          <xsd:maxLength value="255"/>
        </xsd:restriction>
      </xsd:simpleType>
    </xsd:element>
    <xsd:element name="TaxCatchAll" ma:index="20" nillable="true" ma:displayName="Taxonomy Catch All Column" ma:hidden="true" ma:list="{d0d07f30-4b12-4c72-8954-06a5479da043}" ma:internalName="TaxCatchAll" ma:showField="CatchAllData" ma:web="737c2504-32d5-4e32-b846-d4f378d9476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737c2504-32d5-4e32-b846-d4f378d94766">
      <UserInfo>
        <DisplayName>Elizabeth Lockwood</DisplayName>
        <AccountId>14</AccountId>
        <AccountType/>
      </UserInfo>
    </SharedWithUsers>
    <TaxCatchAll xmlns="737c2504-32d5-4e32-b846-d4f378d94766" xsi:nil="true"/>
    <lcf76f155ced4ddcb4097134ff3c332f xmlns="b1dd9fb2-4965-4efe-ab6a-5f74955b3cd5">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8F8AB7F-76C9-4C98-A936-83906B48D5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1dd9fb2-4965-4efe-ab6a-5f74955b3cd5"/>
    <ds:schemaRef ds:uri="737c2504-32d5-4e32-b846-d4f378d947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ADE4CB-FF67-45C3-927E-AE113A3CB17C}">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737c2504-32d5-4e32-b846-d4f378d94766"/>
    <ds:schemaRef ds:uri="b1dd9fb2-4965-4efe-ab6a-5f74955b3cd5"/>
    <ds:schemaRef ds:uri="http://www.w3.org/XML/1998/namespace"/>
  </ds:schemaRefs>
</ds:datastoreItem>
</file>

<file path=customXml/itemProps3.xml><?xml version="1.0" encoding="utf-8"?>
<ds:datastoreItem xmlns:ds="http://schemas.openxmlformats.org/officeDocument/2006/customXml" ds:itemID="{E210269C-A25E-42AF-A07B-E48D09F1321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 template</Template>
  <TotalTime>2939</TotalTime>
  <Words>1482</Words>
  <Application>Microsoft Macintosh PowerPoint</Application>
  <PresentationFormat>Widescreen</PresentationFormat>
  <Paragraphs>129</Paragraphs>
  <Slides>18</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Times New Roman</vt:lpstr>
      <vt:lpstr>Verdana</vt:lpstr>
      <vt:lpstr>Custom</vt:lpstr>
      <vt:lpstr>Beyond disaggregation </vt:lpstr>
      <vt:lpstr>Session overview </vt:lpstr>
      <vt:lpstr>Overview of session</vt:lpstr>
      <vt:lpstr>Additional uses of the WG-SS  </vt:lpstr>
      <vt:lpstr>What can the WG-SS tell us beyond identifying the population with disabilities? </vt:lpstr>
      <vt:lpstr>Why is it important to know more about the detail in the data?  </vt:lpstr>
      <vt:lpstr>How to assess if a data set is fit for use</vt:lpstr>
      <vt:lpstr>Limitations of the WG-SS   </vt:lpstr>
      <vt:lpstr>What are general limitations of the WG-SS?</vt:lpstr>
      <vt:lpstr>Does the WG-SS include all persons with disabilities?</vt:lpstr>
      <vt:lpstr>Child Functioning Module (CFM) – a specific tool designed to gather data on children with disabilities  </vt:lpstr>
      <vt:lpstr>Disability in children</vt:lpstr>
      <vt:lpstr>Beyond disaggregation – using the data to build evidence for advocacy  </vt:lpstr>
      <vt:lpstr>Disaggregation tells us only one part of the story – what other data is needed? </vt:lpstr>
      <vt:lpstr>Advocating for inclusive employment –what other information is needed? </vt:lpstr>
      <vt:lpstr>What additional information would help assess barriers and differences experienced by people with disabilities around employment? </vt:lpstr>
      <vt:lpstr>Summary of key points</vt:lpstr>
      <vt:lpstr>End of session Please complete Individual Reflection Sheets for this session </vt:lpstr>
    </vt:vector>
  </TitlesOfParts>
  <Company>CBM Australia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 for authors</dc:title>
  <dc:creator>Jennifer Madans</dc:creator>
  <cp:lastModifiedBy>Tod Emko, CPACC</cp:lastModifiedBy>
  <cp:revision>368</cp:revision>
  <dcterms:created xsi:type="dcterms:W3CDTF">2021-07-22T13:27:40Z</dcterms:created>
  <dcterms:modified xsi:type="dcterms:W3CDTF">2022-12-06T21:46:58Z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0x01010043A5A4A228E2A945B387943220A99A75</vt:lpwstr>
  </property>
  <property fmtid="{D5CDD505-2E9C-101B-9397-08002B2CF9AE}" pid="3" name="MediaServiceImageTags">
    <vt:lpwstr/>
  </property>
</Properties>
</file>